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56" r:id="rId2"/>
    <p:sldId id="263" r:id="rId3"/>
    <p:sldId id="257" r:id="rId4"/>
    <p:sldId id="258" r:id="rId5"/>
    <p:sldId id="269" r:id="rId6"/>
    <p:sldId id="259" r:id="rId7"/>
    <p:sldId id="260" r:id="rId8"/>
    <p:sldId id="261" r:id="rId9"/>
    <p:sldId id="262" r:id="rId10"/>
    <p:sldId id="264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6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AAD347D-5ACD-4C99-B74B-A9C85AD731AF}" type="datetimeFigureOut">
              <a:rPr lang="en-US" smtClean="0"/>
              <a:t>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186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052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6077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663592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2783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072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5867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8783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359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467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3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460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120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922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1/30/2018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558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374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554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0293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53215-EEBF-4F8F-8529-FB00595DBE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18889"/>
            <a:ext cx="8791575" cy="1650437"/>
          </a:xfrm>
        </p:spPr>
        <p:txBody>
          <a:bodyPr>
            <a:normAutofit/>
          </a:bodyPr>
          <a:lstStyle/>
          <a:p>
            <a:r>
              <a:rPr lang="en-US" sz="6600" cap="none" dirty="0">
                <a:latin typeface="Arial" panose="020B0604020202020204" pitchFamily="34" charset="0"/>
                <a:cs typeface="Arial" panose="020B0604020202020204" pitchFamily="34" charset="0"/>
              </a:rPr>
              <a:t>What the heck is git?</a:t>
            </a:r>
            <a:endParaRPr lang="en-CA" sz="66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 descr="https://git-scm.com/images/logos/downloads/Git-Logo-1788C.png">
            <a:extLst>
              <a:ext uri="{FF2B5EF4-FFF2-40B4-BE49-F238E27FC236}">
                <a16:creationId xmlns:a16="http://schemas.microsoft.com/office/drawing/2014/main" id="{B4B0CE30-699C-4982-A9EA-FA423B901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9469" y="3590889"/>
            <a:ext cx="3965483" cy="165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20586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5AEF8F-0AAE-4866-A0AB-E7AFE395B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1905" y="2346571"/>
            <a:ext cx="4999840" cy="2821046"/>
          </a:xfrm>
        </p:spPr>
        <p:txBody>
          <a:bodyPr>
            <a:normAutofit/>
          </a:bodyPr>
          <a:lstStyle/>
          <a:p>
            <a:r>
              <a:rPr lang="en-CA" cap="none" dirty="0" err="1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CA" cap="none" dirty="0">
                <a:latin typeface="Arial" panose="020B0604020202020204" pitchFamily="34" charset="0"/>
                <a:cs typeface="Arial" panose="020B0604020202020204" pitchFamily="34" charset="0"/>
              </a:rPr>
              <a:t> is an online platform for you to store your git repositories. </a:t>
            </a:r>
          </a:p>
          <a:p>
            <a:r>
              <a:rPr lang="en-CA" cap="none" dirty="0">
                <a:latin typeface="Arial" panose="020B0604020202020204" pitchFamily="34" charset="0"/>
                <a:cs typeface="Arial" panose="020B0604020202020204" pitchFamily="34" charset="0"/>
              </a:rPr>
              <a:t>This allows you to: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CA" cap="none" dirty="0">
                <a:latin typeface="Arial" panose="020B0604020202020204" pitchFamily="34" charset="0"/>
                <a:cs typeface="Arial" panose="020B0604020202020204" pitchFamily="34" charset="0"/>
              </a:rPr>
              <a:t>Work on your code in different places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CA" cap="none" dirty="0">
                <a:latin typeface="Arial" panose="020B0604020202020204" pitchFamily="34" charset="0"/>
                <a:cs typeface="Arial" panose="020B0604020202020204" pitchFamily="34" charset="0"/>
              </a:rPr>
              <a:t>Showcase your code online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CA" cap="none" dirty="0">
                <a:latin typeface="Arial" panose="020B0604020202020204" pitchFamily="34" charset="0"/>
                <a:cs typeface="Arial" panose="020B0604020202020204" pitchFamily="34" charset="0"/>
              </a:rPr>
              <a:t>Allow other people to easily contribute to your code.</a:t>
            </a:r>
          </a:p>
        </p:txBody>
      </p:sp>
      <p:pic>
        <p:nvPicPr>
          <p:cNvPr id="4098" name="Picture 2" descr="https://hikaruzone.files.wordpress.com/2015/10/in-case-of-fire-1-git-commit-2-git-push-3-leave-building2.png?w=1200">
            <a:extLst>
              <a:ext uri="{FF2B5EF4-FFF2-40B4-BE49-F238E27FC236}">
                <a16:creationId xmlns:a16="http://schemas.microsoft.com/office/drawing/2014/main" id="{1292CE4C-28ED-4D29-882F-F605771A5D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2523" y="2179128"/>
            <a:ext cx="4279350" cy="2988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858C0F0E-3916-4EC9-AA0D-79476134B71A}"/>
              </a:ext>
            </a:extLst>
          </p:cNvPr>
          <p:cNvSpPr txBox="1">
            <a:spLocks/>
          </p:cNvSpPr>
          <p:nvPr/>
        </p:nvSpPr>
        <p:spPr>
          <a:xfrm>
            <a:off x="997032" y="689810"/>
            <a:ext cx="9906000" cy="737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CA" sz="4400" cap="none" dirty="0">
                <a:latin typeface="Arial" panose="020B0604020202020204" pitchFamily="34" charset="0"/>
                <a:cs typeface="Arial" panose="020B0604020202020204" pitchFamily="34" charset="0"/>
              </a:rPr>
              <a:t>So, what is </a:t>
            </a:r>
            <a:r>
              <a:rPr lang="en-CA" sz="4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CA" sz="4400" cap="none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84490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6E9551-CDED-4011-A37E-4904871E4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1" y="1845578"/>
            <a:ext cx="9906000" cy="3953560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CA" cap="none" dirty="0">
                <a:latin typeface="Arial" panose="020B0604020202020204" pitchFamily="34" charset="0"/>
                <a:cs typeface="Arial" panose="020B0604020202020204" pitchFamily="34" charset="0"/>
              </a:rPr>
              <a:t>Install git: </a:t>
            </a:r>
            <a:r>
              <a:rPr lang="en-CA" cap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https://git-scm.com/downloads</a:t>
            </a:r>
            <a:endParaRPr lang="en-CA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CA" cap="none" dirty="0">
                <a:latin typeface="Arial" panose="020B0604020202020204" pitchFamily="34" charset="0"/>
                <a:cs typeface="Arial" panose="020B0604020202020204" pitchFamily="34" charset="0"/>
              </a:rPr>
              <a:t>Open terminal*</a:t>
            </a:r>
          </a:p>
          <a:p>
            <a:pPr marL="342900" indent="-342900">
              <a:buFont typeface="+mj-lt"/>
              <a:buAutoNum type="arabicPeriod"/>
            </a:pPr>
            <a:r>
              <a:rPr lang="en-CA" cap="none" dirty="0">
                <a:latin typeface="Arial" panose="020B0604020202020204" pitchFamily="34" charset="0"/>
                <a:cs typeface="Arial" panose="020B0604020202020204" pitchFamily="34" charset="0"/>
              </a:rPr>
              <a:t>Go to a folder with code</a:t>
            </a:r>
          </a:p>
          <a:p>
            <a:pPr marL="342900" indent="-342900">
              <a:buFont typeface="+mj-lt"/>
              <a:buAutoNum type="arabicPeriod"/>
            </a:pPr>
            <a:r>
              <a:rPr lang="en-CA" cap="none" dirty="0">
                <a:latin typeface="Arial" panose="020B0604020202020204" pitchFamily="34" charset="0"/>
                <a:cs typeface="Arial" panose="020B0604020202020204" pitchFamily="34" charset="0"/>
              </a:rPr>
              <a:t>git </a:t>
            </a:r>
            <a:r>
              <a:rPr lang="en-CA" cap="none" dirty="0" err="1"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endParaRPr lang="en-CA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CA" cap="none" dirty="0">
                <a:latin typeface="Arial" panose="020B0604020202020204" pitchFamily="34" charset="0"/>
                <a:cs typeface="Arial" panose="020B0604020202020204" pitchFamily="34" charset="0"/>
              </a:rPr>
              <a:t>git add --all</a:t>
            </a:r>
          </a:p>
          <a:p>
            <a:pPr marL="342900" indent="-342900">
              <a:buFont typeface="+mj-lt"/>
              <a:buAutoNum type="arabicPeriod"/>
            </a:pPr>
            <a:r>
              <a:rPr lang="en-CA" cap="none" dirty="0">
                <a:latin typeface="Arial" panose="020B0604020202020204" pitchFamily="34" charset="0"/>
                <a:cs typeface="Arial" panose="020B0604020202020204" pitchFamily="34" charset="0"/>
              </a:rPr>
              <a:t>git commit -m “Initial Commit”</a:t>
            </a:r>
          </a:p>
          <a:p>
            <a:pPr marL="342900" indent="-342900">
              <a:buFont typeface="+mj-lt"/>
              <a:buAutoNum type="arabicPeriod"/>
            </a:pPr>
            <a:endParaRPr lang="en-CA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sz="1600" cap="none" dirty="0">
                <a:latin typeface="Arial" panose="020B0604020202020204" pitchFamily="34" charset="0"/>
                <a:cs typeface="Arial" panose="020B0604020202020204" pitchFamily="34" charset="0"/>
              </a:rPr>
              <a:t>* You may have to add git to your path in order to use it</a:t>
            </a:r>
            <a:endParaRPr lang="en-CA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CA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CA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CA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07A580D-ADB9-4BF0-8643-AC668A1C1891}"/>
              </a:ext>
            </a:extLst>
          </p:cNvPr>
          <p:cNvSpPr txBox="1">
            <a:spLocks/>
          </p:cNvSpPr>
          <p:nvPr/>
        </p:nvSpPr>
        <p:spPr>
          <a:xfrm>
            <a:off x="997032" y="689810"/>
            <a:ext cx="9906000" cy="737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CA" sz="4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Gitting</a:t>
            </a:r>
            <a:r>
              <a:rPr lang="en-CA" sz="4400" cap="none" dirty="0">
                <a:latin typeface="Arial" panose="020B0604020202020204" pitchFamily="34" charset="0"/>
                <a:cs typeface="Arial" panose="020B0604020202020204" pitchFamily="34" charset="0"/>
              </a:rPr>
              <a:t> started</a:t>
            </a:r>
          </a:p>
        </p:txBody>
      </p:sp>
    </p:spTree>
    <p:extLst>
      <p:ext uri="{BB962C8B-B14F-4D97-AF65-F5344CB8AC3E}">
        <p14:creationId xmlns:p14="http://schemas.microsoft.com/office/powerpoint/2010/main" val="3625555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31B37B8C-BDF3-454D-914E-B1278414B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60159" y="2824480"/>
            <a:ext cx="4687251" cy="2974658"/>
          </a:xfrm>
        </p:spPr>
        <p:txBody>
          <a:bodyPr>
            <a:normAutofit/>
          </a:bodyPr>
          <a:lstStyle/>
          <a:p>
            <a:r>
              <a:rPr lang="en-CA" cap="none" dirty="0">
                <a:latin typeface="Arial" panose="020B0604020202020204" pitchFamily="34" charset="0"/>
                <a:cs typeface="Arial" panose="020B0604020202020204" pitchFamily="34" charset="0"/>
              </a:rPr>
              <a:t>You’re not alone! Luckily, there are GUIs available for git. Such as </a:t>
            </a:r>
            <a:r>
              <a:rPr lang="en-CA" cap="none" dirty="0" err="1">
                <a:latin typeface="Arial" panose="020B0604020202020204" pitchFamily="34" charset="0"/>
                <a:cs typeface="Arial" panose="020B0604020202020204" pitchFamily="34" charset="0"/>
              </a:rPr>
              <a:t>GitKraken</a:t>
            </a:r>
            <a:r>
              <a:rPr lang="en-CA" cap="none" dirty="0">
                <a:latin typeface="Arial" panose="020B0604020202020204" pitchFamily="34" charset="0"/>
                <a:cs typeface="Arial" panose="020B0604020202020204" pitchFamily="34" charset="0"/>
              </a:rPr>
              <a:t>. This makes it easier to learn about git without having to learn how to use the command line.</a:t>
            </a:r>
          </a:p>
          <a:p>
            <a:pPr marL="342900" indent="-342900">
              <a:buFont typeface="+mj-lt"/>
              <a:buAutoNum type="arabicPeriod"/>
            </a:pPr>
            <a:endParaRPr lang="en-CA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CA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EF4A0CF-19D7-4FF5-81D1-A4D3DC733BF7}"/>
              </a:ext>
            </a:extLst>
          </p:cNvPr>
          <p:cNvSpPr txBox="1">
            <a:spLocks/>
          </p:cNvSpPr>
          <p:nvPr/>
        </p:nvSpPr>
        <p:spPr>
          <a:xfrm>
            <a:off x="997032" y="689810"/>
            <a:ext cx="9906000" cy="737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CA" sz="4400" cap="none" dirty="0">
                <a:latin typeface="Arial" panose="020B0604020202020204" pitchFamily="34" charset="0"/>
                <a:cs typeface="Arial" panose="020B0604020202020204" pitchFamily="34" charset="0"/>
              </a:rPr>
              <a:t>Woah, command line? No thanks.</a:t>
            </a:r>
          </a:p>
        </p:txBody>
      </p:sp>
      <p:pic>
        <p:nvPicPr>
          <p:cNvPr id="5122" name="Picture 2" descr="https://reganmusic.files.wordpress.com/2016/07/krakensshsimple.gif">
            <a:extLst>
              <a:ext uri="{FF2B5EF4-FFF2-40B4-BE49-F238E27FC236}">
                <a16:creationId xmlns:a16="http://schemas.microsoft.com/office/drawing/2014/main" id="{765B6A47-5DDE-40D7-B710-BA9458C5E232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1" y="2084045"/>
            <a:ext cx="4762500" cy="347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81845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F4DF92D-F630-44A9-8BB0-A96B3943433F}"/>
              </a:ext>
            </a:extLst>
          </p:cNvPr>
          <p:cNvSpPr txBox="1">
            <a:spLocks/>
          </p:cNvSpPr>
          <p:nvPr/>
        </p:nvSpPr>
        <p:spPr>
          <a:xfrm>
            <a:off x="997032" y="689810"/>
            <a:ext cx="9906000" cy="737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CA" sz="4400" cap="none" dirty="0">
                <a:latin typeface="Arial" panose="020B0604020202020204" pitchFamily="34" charset="0"/>
                <a:cs typeface="Arial" panose="020B0604020202020204" pitchFamily="34" charset="0"/>
              </a:rPr>
              <a:t>Let’s get started!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50ED35E0-8AC5-47D5-AC42-71FA0100F1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1" y="1845578"/>
            <a:ext cx="9906000" cy="3953560"/>
          </a:xfrm>
        </p:spPr>
        <p:txBody>
          <a:bodyPr>
            <a:normAutofit/>
          </a:bodyPr>
          <a:lstStyle/>
          <a:p>
            <a:endParaRPr lang="en-CA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CA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CA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443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3594D-DDE7-416E-90CC-EAC6D641CB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1049525"/>
          </a:xfrm>
        </p:spPr>
        <p:txBody>
          <a:bodyPr/>
          <a:lstStyle/>
          <a:p>
            <a:pPr marL="0" indent="0">
              <a:buNone/>
            </a:pP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Git lets you create snapshots of your code. These snapshots then show a history of the changes to your code over time. </a:t>
            </a:r>
          </a:p>
        </p:txBody>
      </p:sp>
      <p:pic>
        <p:nvPicPr>
          <p:cNvPr id="1026" name="Picture 2" descr="https://git-scm.com/images/branching-illustration@2x.png">
            <a:extLst>
              <a:ext uri="{FF2B5EF4-FFF2-40B4-BE49-F238E27FC236}">
                <a16:creationId xmlns:a16="http://schemas.microsoft.com/office/drawing/2014/main" id="{89F96FFB-F07E-4B9B-883A-13E695B98A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5855" y="3451411"/>
            <a:ext cx="4097111" cy="2643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6747785E-5C91-4BC0-9AAE-5D7740E11D4F}"/>
              </a:ext>
            </a:extLst>
          </p:cNvPr>
          <p:cNvSpPr txBox="1">
            <a:spLocks/>
          </p:cNvSpPr>
          <p:nvPr/>
        </p:nvSpPr>
        <p:spPr>
          <a:xfrm>
            <a:off x="997032" y="689810"/>
            <a:ext cx="9906000" cy="737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CA" sz="4400" cap="none" dirty="0">
                <a:latin typeface="Arial" panose="020B0604020202020204" pitchFamily="34" charset="0"/>
                <a:cs typeface="Arial" panose="020B0604020202020204" pitchFamily="34" charset="0"/>
              </a:rPr>
              <a:t>Basically…</a:t>
            </a:r>
          </a:p>
        </p:txBody>
      </p:sp>
    </p:spTree>
    <p:extLst>
      <p:ext uri="{BB962C8B-B14F-4D97-AF65-F5344CB8AC3E}">
        <p14:creationId xmlns:p14="http://schemas.microsoft.com/office/powerpoint/2010/main" val="276954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9A4434E-86DC-489B-9E47-4D11CA9E9D92}"/>
              </a:ext>
            </a:extLst>
          </p:cNvPr>
          <p:cNvSpPr txBox="1"/>
          <p:nvPr/>
        </p:nvSpPr>
        <p:spPr>
          <a:xfrm>
            <a:off x="1895390" y="712328"/>
            <a:ext cx="81457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Why use it?</a:t>
            </a:r>
            <a:endParaRPr lang="en-CA" sz="2000" dirty="0"/>
          </a:p>
        </p:txBody>
      </p:sp>
      <p:pic>
        <p:nvPicPr>
          <p:cNvPr id="1028" name="Picture 4" descr="Image result for why use git">
            <a:extLst>
              <a:ext uri="{FF2B5EF4-FFF2-40B4-BE49-F238E27FC236}">
                <a16:creationId xmlns:a16="http://schemas.microsoft.com/office/drawing/2014/main" id="{3828F863-EA49-4AEC-8AC3-7C2B6476DD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9206" y="2261937"/>
            <a:ext cx="3833201" cy="2630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FB3C304-DF12-4580-B901-081B14173724}"/>
              </a:ext>
            </a:extLst>
          </p:cNvPr>
          <p:cNvSpPr txBox="1"/>
          <p:nvPr/>
        </p:nvSpPr>
        <p:spPr>
          <a:xfrm>
            <a:off x="1084730" y="2537012"/>
            <a:ext cx="623047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See the changes to your code over time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Prove against plagiarism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No more irreversible changes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Group projects aren’t </a:t>
            </a:r>
            <a:r>
              <a:rPr lang="en-CA" sz="2400" i="1" dirty="0">
                <a:latin typeface="Arial" panose="020B0604020202020204" pitchFamily="34" charset="0"/>
                <a:cs typeface="Arial" panose="020B0604020202020204" pitchFamily="34" charset="0"/>
              </a:rPr>
              <a:t>quite</a:t>
            </a:r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 as bad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It is used in the working world</a:t>
            </a:r>
          </a:p>
        </p:txBody>
      </p:sp>
    </p:spTree>
    <p:extLst>
      <p:ext uri="{BB962C8B-B14F-4D97-AF65-F5344CB8AC3E}">
        <p14:creationId xmlns:p14="http://schemas.microsoft.com/office/powerpoint/2010/main" val="2748786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B3F85-066A-4DEB-B671-4EA461539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0" y="692396"/>
            <a:ext cx="9906000" cy="710020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Most importantly… None of this!</a:t>
            </a:r>
            <a:endParaRPr lang="en-CA" sz="4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F416CF-9B08-4473-9EE0-0E5F53F7D2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2823" y="2299742"/>
            <a:ext cx="2543175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95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923E746-414A-4BD2-B34A-8145F5458764}"/>
              </a:ext>
            </a:extLst>
          </p:cNvPr>
          <p:cNvSpPr txBox="1">
            <a:spLocks/>
          </p:cNvSpPr>
          <p:nvPr/>
        </p:nvSpPr>
        <p:spPr>
          <a:xfrm>
            <a:off x="997032" y="689810"/>
            <a:ext cx="9906000" cy="7379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CA" sz="4400" cap="none" dirty="0">
                <a:latin typeface="Arial" panose="020B0604020202020204" pitchFamily="34" charset="0"/>
                <a:cs typeface="Arial" panose="020B0604020202020204" pitchFamily="34" charset="0"/>
              </a:rPr>
              <a:t>How does it work?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6D3EDA1-C507-4EBA-A592-91CE07F11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7101" y="2052445"/>
            <a:ext cx="6077798" cy="275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091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0DEF2-3D20-4212-8761-D12AE1C67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7032" y="689810"/>
            <a:ext cx="9906000" cy="737938"/>
          </a:xfrm>
        </p:spPr>
        <p:txBody>
          <a:bodyPr>
            <a:normAutofit/>
          </a:bodyPr>
          <a:lstStyle/>
          <a:p>
            <a:pPr algn="ctr"/>
            <a:r>
              <a:rPr lang="en-CA" sz="4400" cap="none" dirty="0">
                <a:latin typeface="Arial" panose="020B0604020202020204" pitchFamily="34" charset="0"/>
                <a:cs typeface="Arial" panose="020B0604020202020204" pitchFamily="34" charset="0"/>
              </a:rPr>
              <a:t>More details?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D46D7F-5EFE-424D-A391-2B677754ED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1" y="1668379"/>
            <a:ext cx="5580231" cy="4331368"/>
          </a:xfrm>
        </p:spPr>
        <p:txBody>
          <a:bodyPr>
            <a:normAutofit/>
          </a:bodyPr>
          <a:lstStyle/>
          <a:p>
            <a:r>
              <a:rPr lang="en-CA" sz="2400" b="1" cap="none" dirty="0">
                <a:latin typeface="Arial" panose="020B0604020202020204" pitchFamily="34" charset="0"/>
                <a:cs typeface="Arial" panose="020B0604020202020204" pitchFamily="34" charset="0"/>
              </a:rPr>
              <a:t>*Nerd voice* </a:t>
            </a:r>
          </a:p>
          <a:p>
            <a:r>
              <a:rPr lang="en-CA" sz="2400" cap="none" dirty="0">
                <a:latin typeface="Arial" panose="020B0604020202020204" pitchFamily="34" charset="0"/>
                <a:cs typeface="Arial" panose="020B0604020202020204" pitchFamily="34" charset="0"/>
              </a:rPr>
              <a:t>Git is a version control system that allows cheap and easy local branching to provide non-linear development. As well, online git repos allows for multiple workflows where people can work together with great efficiency! </a:t>
            </a:r>
          </a:p>
          <a:p>
            <a:r>
              <a:rPr lang="en-CA" sz="2400" b="1" cap="none" dirty="0">
                <a:latin typeface="Arial" panose="020B0604020202020204" pitchFamily="34" charset="0"/>
                <a:cs typeface="Arial" panose="020B0604020202020204" pitchFamily="34" charset="0"/>
              </a:rPr>
              <a:t>*End nerd voice*</a:t>
            </a:r>
            <a:endParaRPr lang="en-CA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Image result for nerd">
            <a:extLst>
              <a:ext uri="{FF2B5EF4-FFF2-40B4-BE49-F238E27FC236}">
                <a16:creationId xmlns:a16="http://schemas.microsoft.com/office/drawing/2014/main" id="{B1EE4CDA-46B0-4429-8A3E-06B170C999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2903" y="2330115"/>
            <a:ext cx="4010527" cy="3007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5384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E1A81D-200F-430B-A342-2B3B2288D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1" y="1844843"/>
            <a:ext cx="10104105" cy="2839452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0"/>
              </a:spcBef>
            </a:pPr>
            <a:r>
              <a:rPr lang="en-CA" sz="2400" b="1" cap="none" dirty="0">
                <a:latin typeface="Arial" panose="020B0604020202020204" pitchFamily="34" charset="0"/>
                <a:cs typeface="Arial" panose="020B0604020202020204" pitchFamily="34" charset="0"/>
              </a:rPr>
              <a:t>Version Control System</a:t>
            </a:r>
            <a:endParaRPr lang="en-CA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r>
              <a:rPr lang="en-CA" sz="2400" cap="none" dirty="0">
                <a:latin typeface="Arial" panose="020B0604020202020204" pitchFamily="34" charset="0"/>
                <a:cs typeface="Arial" panose="020B0604020202020204" pitchFamily="34" charset="0"/>
              </a:rPr>
              <a:t>Tracks changes to your code, and allows you to undo and reapply those changes.</a:t>
            </a:r>
          </a:p>
          <a:p>
            <a:pPr>
              <a:spcBef>
                <a:spcPts val="0"/>
              </a:spcBef>
            </a:pPr>
            <a:endParaRPr lang="en-CA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r>
              <a:rPr lang="en-CA" sz="2400" b="1" cap="none" dirty="0">
                <a:latin typeface="Arial" panose="020B0604020202020204" pitchFamily="34" charset="0"/>
                <a:cs typeface="Arial" panose="020B0604020202020204" pitchFamily="34" charset="0"/>
              </a:rPr>
              <a:t>Branching</a:t>
            </a:r>
          </a:p>
          <a:p>
            <a:pPr>
              <a:spcBef>
                <a:spcPts val="0"/>
              </a:spcBef>
            </a:pPr>
            <a:r>
              <a:rPr lang="en-CA" sz="2400" cap="none" dirty="0">
                <a:latin typeface="Arial" panose="020B0604020202020204" pitchFamily="34" charset="0"/>
                <a:cs typeface="Arial" panose="020B0604020202020204" pitchFamily="34" charset="0"/>
              </a:rPr>
              <a:t>Have multiple versions of your code at the same time, and switch between them easily.</a:t>
            </a:r>
          </a:p>
        </p:txBody>
      </p:sp>
      <p:pic>
        <p:nvPicPr>
          <p:cNvPr id="3074" name="Picture 2" descr="https://docs.microsoft.com/en-us/vsts/git/tutorial/_img/gitworkflow.png">
            <a:extLst>
              <a:ext uri="{FF2B5EF4-FFF2-40B4-BE49-F238E27FC236}">
                <a16:creationId xmlns:a16="http://schemas.microsoft.com/office/drawing/2014/main" id="{C1D42281-127D-4849-9EA6-DAAC4CA304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8452" y="4684295"/>
            <a:ext cx="6858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A11BD29-67CD-475C-9586-450CD731363F}"/>
              </a:ext>
            </a:extLst>
          </p:cNvPr>
          <p:cNvSpPr txBox="1">
            <a:spLocks/>
          </p:cNvSpPr>
          <p:nvPr/>
        </p:nvSpPr>
        <p:spPr>
          <a:xfrm>
            <a:off x="997032" y="689810"/>
            <a:ext cx="9906000" cy="737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CA" sz="4400" cap="none" dirty="0">
                <a:latin typeface="Arial" panose="020B0604020202020204" pitchFamily="34" charset="0"/>
                <a:cs typeface="Arial" panose="020B0604020202020204" pitchFamily="34" charset="0"/>
              </a:rPr>
              <a:t>Woah there, break that down for me</a:t>
            </a:r>
          </a:p>
        </p:txBody>
      </p:sp>
    </p:spTree>
    <p:extLst>
      <p:ext uri="{BB962C8B-B14F-4D97-AF65-F5344CB8AC3E}">
        <p14:creationId xmlns:p14="http://schemas.microsoft.com/office/powerpoint/2010/main" val="2788873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CA8D38-FD28-4B64-A81D-52B180FD3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86969" y="2101516"/>
            <a:ext cx="5660442" cy="360137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CA" sz="2400" b="1" cap="none" dirty="0">
                <a:latin typeface="Arial" panose="020B0604020202020204" pitchFamily="34" charset="0"/>
                <a:cs typeface="Arial" panose="020B0604020202020204" pitchFamily="34" charset="0"/>
              </a:rPr>
              <a:t>Git repo</a:t>
            </a:r>
          </a:p>
          <a:p>
            <a:pPr>
              <a:spcBef>
                <a:spcPts val="0"/>
              </a:spcBef>
            </a:pPr>
            <a:r>
              <a:rPr lang="en-CA" sz="2400" cap="none" dirty="0">
                <a:latin typeface="Arial" panose="020B0604020202020204" pitchFamily="34" charset="0"/>
                <a:cs typeface="Arial" panose="020B0604020202020204" pitchFamily="34" charset="0"/>
              </a:rPr>
              <a:t>A project using git is called a “Git Repository”, or “Git repo” for short.</a:t>
            </a:r>
          </a:p>
          <a:p>
            <a:r>
              <a:rPr lang="en-CA" sz="2400" b="1" cap="none" dirty="0">
                <a:latin typeface="Arial" panose="020B0604020202020204" pitchFamily="34" charset="0"/>
                <a:cs typeface="Arial" panose="020B0604020202020204" pitchFamily="34" charset="0"/>
              </a:rPr>
              <a:t>Multiple Workflows</a:t>
            </a:r>
          </a:p>
          <a:p>
            <a:pPr>
              <a:spcBef>
                <a:spcPts val="0"/>
              </a:spcBef>
            </a:pPr>
            <a:r>
              <a:rPr lang="en-CA" sz="2400" cap="none" dirty="0">
                <a:latin typeface="Arial" panose="020B0604020202020204" pitchFamily="34" charset="0"/>
                <a:cs typeface="Arial" panose="020B0604020202020204" pitchFamily="34" charset="0"/>
              </a:rPr>
              <a:t>By hosting your git repo online, multiple people can work on the same code at the same time.</a:t>
            </a:r>
          </a:p>
          <a:p>
            <a:endParaRPr lang="en-CA" dirty="0"/>
          </a:p>
        </p:txBody>
      </p:sp>
      <p:pic>
        <p:nvPicPr>
          <p:cNvPr id="4102" name="Picture 6" descr="https://qph.ec.quoracdn.net/main-qimg-3aa29f29ede6a8245b6964f663c60339">
            <a:extLst>
              <a:ext uri="{FF2B5EF4-FFF2-40B4-BE49-F238E27FC236}">
                <a16:creationId xmlns:a16="http://schemas.microsoft.com/office/drawing/2014/main" id="{BE909F0A-AC6E-4B12-9763-290E2A6A75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1" y="2000901"/>
            <a:ext cx="3951410" cy="3701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5A6EDCB-F2E6-445F-9767-1AE0205A03F3}"/>
              </a:ext>
            </a:extLst>
          </p:cNvPr>
          <p:cNvSpPr txBox="1">
            <a:spLocks/>
          </p:cNvSpPr>
          <p:nvPr/>
        </p:nvSpPr>
        <p:spPr>
          <a:xfrm>
            <a:off x="997032" y="689810"/>
            <a:ext cx="9906000" cy="737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CA" sz="4400" cap="none" dirty="0">
                <a:latin typeface="Arial" panose="020B0604020202020204" pitchFamily="34" charset="0"/>
                <a:cs typeface="Arial" panose="020B0604020202020204" pitchFamily="34" charset="0"/>
              </a:rPr>
              <a:t>More breakdown</a:t>
            </a:r>
          </a:p>
        </p:txBody>
      </p:sp>
    </p:spTree>
    <p:extLst>
      <p:ext uri="{BB962C8B-B14F-4D97-AF65-F5344CB8AC3E}">
        <p14:creationId xmlns:p14="http://schemas.microsoft.com/office/powerpoint/2010/main" val="1751222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1.bp.blogspot.com/-WY2YpNr3W6g/UY6tZAc-H3I/AAAAAAAABLY/xJ9x3wIY8V8/s1600/Github2.png">
            <a:extLst>
              <a:ext uri="{FF2B5EF4-FFF2-40B4-BE49-F238E27FC236}">
                <a16:creationId xmlns:a16="http://schemas.microsoft.com/office/drawing/2014/main" id="{250F3F3D-D0B8-4523-A750-4D02666181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0542" y="2064366"/>
            <a:ext cx="7178979" cy="3388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8AF6AD0A-76BC-4857-BE3A-19E063DC2264}"/>
              </a:ext>
            </a:extLst>
          </p:cNvPr>
          <p:cNvSpPr txBox="1">
            <a:spLocks/>
          </p:cNvSpPr>
          <p:nvPr/>
        </p:nvSpPr>
        <p:spPr>
          <a:xfrm>
            <a:off x="997032" y="689810"/>
            <a:ext cx="9906000" cy="737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CA" sz="4400" cap="none" dirty="0">
                <a:latin typeface="Arial" panose="020B0604020202020204" pitchFamily="34" charset="0"/>
                <a:cs typeface="Arial" panose="020B0604020202020204" pitchFamily="34" charset="0"/>
              </a:rPr>
              <a:t>Are git and </a:t>
            </a:r>
            <a:r>
              <a:rPr lang="en-CA" sz="4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CA" sz="4400" cap="none" dirty="0">
                <a:latin typeface="Arial" panose="020B0604020202020204" pitchFamily="34" charset="0"/>
                <a:cs typeface="Arial" panose="020B0604020202020204" pitchFamily="34" charset="0"/>
              </a:rPr>
              <a:t> the same thing?</a:t>
            </a:r>
          </a:p>
        </p:txBody>
      </p:sp>
    </p:spTree>
    <p:extLst>
      <p:ext uri="{BB962C8B-B14F-4D97-AF65-F5344CB8AC3E}">
        <p14:creationId xmlns:p14="http://schemas.microsoft.com/office/powerpoint/2010/main" val="2658467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3296</TotalTime>
  <Words>366</Words>
  <Application>Microsoft Office PowerPoint</Application>
  <PresentationFormat>Widescreen</PresentationFormat>
  <Paragraphs>47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Tw Cen MT</vt:lpstr>
      <vt:lpstr>Circuit</vt:lpstr>
      <vt:lpstr>What the heck is git?</vt:lpstr>
      <vt:lpstr>PowerPoint Presentation</vt:lpstr>
      <vt:lpstr>PowerPoint Presentation</vt:lpstr>
      <vt:lpstr>Most importantly… None of this!</vt:lpstr>
      <vt:lpstr>PowerPoint Presentation</vt:lpstr>
      <vt:lpstr>More details?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the heck is git?</dc:title>
  <dc:creator>Jesse Belleau-Karaskewich</dc:creator>
  <cp:lastModifiedBy>Jesse Belleau-Karaskewich</cp:lastModifiedBy>
  <cp:revision>35</cp:revision>
  <dcterms:created xsi:type="dcterms:W3CDTF">2018-01-10T03:07:34Z</dcterms:created>
  <dcterms:modified xsi:type="dcterms:W3CDTF">2018-01-31T19:50:35Z</dcterms:modified>
</cp:coreProperties>
</file>