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8" r:id="rId5"/>
    <p:sldId id="276" r:id="rId6"/>
    <p:sldId id="285" r:id="rId7"/>
    <p:sldId id="277" r:id="rId8"/>
    <p:sldId id="275" r:id="rId9"/>
    <p:sldId id="274" r:id="rId10"/>
    <p:sldId id="273" r:id="rId11"/>
    <p:sldId id="272" r:id="rId12"/>
    <p:sldId id="271" r:id="rId13"/>
    <p:sldId id="280" r:id="rId14"/>
    <p:sldId id="267" r:id="rId15"/>
    <p:sldId id="279" r:id="rId16"/>
    <p:sldId id="286" r:id="rId17"/>
    <p:sldId id="289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94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616" autoAdjust="0"/>
  </p:normalViewPr>
  <p:slideViewPr>
    <p:cSldViewPr snapToGrid="0">
      <p:cViewPr varScale="1">
        <p:scale>
          <a:sx n="65" d="100"/>
          <a:sy n="65" d="100"/>
        </p:scale>
        <p:origin x="72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ACC36-6631-46DB-ADEC-23A755F3A503}" type="datetimeFigureOut">
              <a:rPr lang="en-US"/>
              <a:t>7/22/2021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614C21-38CA-41C7-97BB-D370E1EA216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47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WtjZu2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Introduction to ArcGIS </a:t>
            </a:r>
            <a:r>
              <a:rPr lang="en-US" err="1">
                <a:cs typeface="Calibri"/>
              </a:rPr>
              <a:t>ONline</a:t>
            </a:r>
            <a:r>
              <a:rPr lang="en-US">
                <a:cs typeface="Calibri"/>
              </a:rPr>
              <a:t>: Part TWO (2)</a:t>
            </a:r>
          </a:p>
          <a:p>
            <a:r>
              <a:rPr lang="en-US">
                <a:cs typeface="Calibri"/>
              </a:rPr>
              <a:t>Hosted by the Brock University Digital Scholarship Lab</a:t>
            </a:r>
          </a:p>
          <a:p>
            <a:r>
              <a:rPr lang="en-US">
                <a:cs typeface="Calibri"/>
              </a:rPr>
              <a:t>Presented by Sharon Janzen, Brock University Map, Data &amp; GIS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14C21-38CA-41C7-97BB-D370E1EA216F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917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Task 7: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Sidecar panel, subheading </a:t>
            </a:r>
          </a:p>
          <a:p>
            <a:pPr marL="628650" lvl="1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>
                <a:cs typeface="Calibri"/>
              </a:rPr>
              <a:t>Map action</a:t>
            </a:r>
          </a:p>
          <a:p>
            <a:pPr marL="628650" lvl="1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>
                <a:cs typeface="Calibri"/>
              </a:rPr>
              <a:t>Paragraph from tutorial</a:t>
            </a:r>
          </a:p>
          <a:p>
            <a:pPr marL="628650" lvl="1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14C21-38CA-41C7-97BB-D370E1EA216F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81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Task 8</a:t>
            </a:r>
          </a:p>
          <a:p>
            <a:r>
              <a:rPr lang="en-US" dirty="0">
                <a:cs typeface="Calibri"/>
              </a:rPr>
              <a:t>1. If time permits, have them add additional map actions for each section of the walking route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14C21-38CA-41C7-97BB-D370E1EA216F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609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Task 9: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Insert swipe map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14C21-38CA-41C7-97BB-D370E1EA216F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645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Task 10: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Arcgis.com Home &gt; Content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View items listed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Configure </a:t>
            </a:r>
            <a:r>
              <a:rPr lang="en-US" i="1" dirty="0"/>
              <a:t>web mapping application</a:t>
            </a:r>
            <a:endParaRPr lang="en-US" dirty="0"/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Type “I did it!" in the chat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14C21-38CA-41C7-97BB-D370E1EA216F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228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Task 11: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Preview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publish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14C21-38CA-41C7-97BB-D370E1EA216F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640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Thank you for joining us!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For more information about GIS at Brock visit </a:t>
            </a:r>
            <a:r>
              <a:rPr lang="en-US">
                <a:hlinkClick r:id="rId3"/>
              </a:rPr>
              <a:t>https://bit.ly/2WtjZu2</a:t>
            </a:r>
            <a:r>
              <a:rPr lang="en-US"/>
              <a:t> 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Follow us on Twitter @BrockU_MDGL</a:t>
            </a:r>
          </a:p>
          <a:p>
            <a:r>
              <a:rPr lang="en-US">
                <a:cs typeface="Calibri"/>
              </a:rPr>
              <a:t>Email maplib@brocku.ca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14C21-38CA-41C7-97BB-D370E1EA216F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93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Pleasantries:</a:t>
            </a:r>
          </a:p>
          <a:p>
            <a:pPr marL="457200" indent="-457200">
              <a:buFont typeface="Arial,Sans-Serif"/>
              <a:buChar char="•"/>
            </a:pPr>
            <a:r>
              <a:rPr lang="en-US"/>
              <a:t>Who am I?</a:t>
            </a:r>
            <a:endParaRPr lang="en-US">
              <a:cs typeface="Calibri"/>
            </a:endParaRPr>
          </a:p>
          <a:p>
            <a:pPr marL="457200" indent="-457200">
              <a:buFont typeface="Arial,Sans-Serif"/>
              <a:buChar char="•"/>
            </a:pPr>
            <a:r>
              <a:rPr lang="en-US"/>
              <a:t>Who are you?</a:t>
            </a:r>
            <a:endParaRPr lang="en-US">
              <a:cs typeface="Calibri"/>
            </a:endParaRPr>
          </a:p>
          <a:p>
            <a:pPr marL="457200" indent="-457200">
              <a:buFont typeface="Arial,Sans-Serif"/>
              <a:buChar char="•"/>
            </a:pPr>
            <a:r>
              <a:rPr lang="en-US"/>
              <a:t>Where are you?</a:t>
            </a:r>
            <a:endParaRPr lang="en-US">
              <a:cs typeface="Calibri"/>
            </a:endParaRPr>
          </a:p>
          <a:p>
            <a:pPr marL="457200" indent="-457200">
              <a:buFont typeface="Arial,Sans-Serif"/>
              <a:buChar char="•"/>
            </a:pPr>
            <a:r>
              <a:rPr lang="en-US"/>
              <a:t>Recording</a:t>
            </a:r>
            <a:endParaRPr lang="en-US">
              <a:cs typeface="Calibri"/>
            </a:endParaRPr>
          </a:p>
          <a:p>
            <a:pPr marL="457200" indent="-457200">
              <a:buFont typeface="Arial,Sans-Serif"/>
              <a:buChar char="•"/>
            </a:pPr>
            <a:r>
              <a:rPr lang="en-US"/>
              <a:t>Chat for Q&amp;A</a:t>
            </a:r>
            <a:endParaRPr lang="en-US">
              <a:cs typeface="Calibri"/>
            </a:endParaRPr>
          </a:p>
          <a:p>
            <a:pPr marL="457200" indent="-457200">
              <a:buFont typeface="Arial,Sans-Serif"/>
              <a:buChar char="•"/>
            </a:pPr>
            <a:r>
              <a:rPr lang="en-US"/>
              <a:t>Demo/Do Format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Quote: "Tell me and I forget, teach me and I may remember, involve me and I learn." Benjamin Franklin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14C21-38CA-41C7-97BB-D370E1EA216F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24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Agenda: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AGOL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StoryMaps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Subject matter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14C21-38CA-41C7-97BB-D370E1EA216F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43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Task 1: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 err="1"/>
              <a:t>Github</a:t>
            </a:r>
            <a:r>
              <a:rPr lang="en-US" dirty="0"/>
              <a:t> tutorial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Download and unzip images.zip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14C21-38CA-41C7-97BB-D370E1EA216F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06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Task 2: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Sign in to storymaps.arcgis.com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Title, subtitle, cover image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14C21-38CA-41C7-97BB-D370E1EA216F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57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Task 3: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Design tab</a:t>
            </a:r>
          </a:p>
          <a:p>
            <a:pPr marL="628650" lvl="1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Navigation</a:t>
            </a:r>
          </a:p>
          <a:p>
            <a:pPr marL="628650" lvl="1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theme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14C21-38CA-41C7-97BB-D370E1EA216F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7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Task 4: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Heading “Introduction”</a:t>
            </a:r>
          </a:p>
          <a:p>
            <a:pPr marL="628650" lvl="1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Copy/paste from tutorial on </a:t>
            </a:r>
            <a:r>
              <a:rPr lang="en-US" dirty="0" err="1"/>
              <a:t>github</a:t>
            </a:r>
            <a:endParaRPr lang="en-US" dirty="0"/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 dirty="0"/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14C21-38CA-41C7-97BB-D370E1EA216F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20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Task 5: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Embed &gt; </a:t>
            </a:r>
            <a:r>
              <a:rPr lang="en-US" dirty="0" err="1"/>
              <a:t>youtube</a:t>
            </a:r>
            <a:r>
              <a:rPr lang="en-US" dirty="0"/>
              <a:t> video</a:t>
            </a:r>
          </a:p>
          <a:p>
            <a:pPr marL="628650" lvl="1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Iframe</a:t>
            </a:r>
          </a:p>
          <a:p>
            <a:pPr marL="628650" lvl="1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URL</a:t>
            </a:r>
          </a:p>
          <a:p>
            <a:pPr marL="628650" lvl="1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14C21-38CA-41C7-97BB-D370E1EA216F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76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Task 6: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Sidecar &gt; docked</a:t>
            </a:r>
          </a:p>
          <a:p>
            <a:pPr marL="628650" lvl="1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>
                <a:cs typeface="Calibri"/>
              </a:rPr>
              <a:t>Mainstage &gt; Laura Secord’s famous walk to </a:t>
            </a:r>
            <a:r>
              <a:rPr lang="en-US" dirty="0" err="1">
                <a:cs typeface="Calibri"/>
              </a:rPr>
              <a:t>thorold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14C21-38CA-41C7-97BB-D370E1EA216F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43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751FA-FB32-4595-B98C-82C8BC4EA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06720C-7709-46F2-A2ED-F87E3433F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E7817-2DF9-4347-8E57-AAEFA997F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7019-541F-4179-B1F6-9BAE52C19B9B}" type="datetimeFigureOut">
              <a:rPr lang="en-CA" smtClean="0"/>
              <a:t>2021-07-22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FE75-BCD9-4A72-A2F9-54CD51D55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275C6-996A-4782-8B0B-8A3CF3443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2713-003B-4AA4-9821-2B841B0ABD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3201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D3B3D-4DF7-4146-8773-00C305033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B0C393-01AD-4AE9-996F-D9BDB3B93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F23B7-B15E-44DB-9FAD-844752C84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7019-541F-4179-B1F6-9BAE52C19B9B}" type="datetimeFigureOut">
              <a:rPr lang="en-CA" smtClean="0"/>
              <a:t>2021-07-22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BBD15-4763-403C-8A53-B0E4CA240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88CEF-B780-4E30-8420-261C2AAB9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2713-003B-4AA4-9821-2B841B0ABD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7680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68E0A-605E-422C-9291-A3D776ECE1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979EDB-0709-4259-B19E-BC027C6B4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F4CD5-81E4-42E6-9EB1-E9D9BF06C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7019-541F-4179-B1F6-9BAE52C19B9B}" type="datetimeFigureOut">
              <a:rPr lang="en-CA" smtClean="0"/>
              <a:t>2021-07-22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EA6C7-4DEF-41A6-8BD5-685FD786D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56DBC-E309-4D63-A3CC-D9FD85ADD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2713-003B-4AA4-9821-2B841B0ABD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714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8D1B1-8E44-4535-A437-C1CA6B888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8A36F-5E6D-4581-8892-337A9B2A4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B1010-A4CC-4BAA-AFDB-991472C05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7019-541F-4179-B1F6-9BAE52C19B9B}" type="datetimeFigureOut">
              <a:rPr lang="en-CA" smtClean="0"/>
              <a:t>2021-07-22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25CD7-9958-4814-90E0-D59CF25FD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63F87-CDAA-4A45-83C2-D71DD2EB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2713-003B-4AA4-9821-2B841B0ABD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0845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A6037-6BBE-43D2-9767-29ECC958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96DBB-969F-4DF3-8E77-8EC6C6A8B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5B04B-0871-439A-B500-FB4113FC8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7019-541F-4179-B1F6-9BAE52C19B9B}" type="datetimeFigureOut">
              <a:rPr lang="en-CA" smtClean="0"/>
              <a:t>2021-07-22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06DB7-8750-435A-BDC0-9A9B67EAC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D77AD-3C17-4AE7-B073-C094E9839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2713-003B-4AA4-9821-2B841B0ABD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925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A5240-56DB-4D54-BB36-4E5E720C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1A9F0-F947-4731-AF58-45FD69DA5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0E40D6-9003-4746-9A57-952E79DF1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68170-EE27-4ED0-ABAC-54C8F7037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7019-541F-4179-B1F6-9BAE52C19B9B}" type="datetimeFigureOut">
              <a:rPr lang="en-CA" smtClean="0"/>
              <a:t>2021-07-22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2300D-1841-4D47-AD79-4D1BE1372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0A3C4-E02C-45DF-985B-23DD926C7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2713-003B-4AA4-9821-2B841B0ABD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521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A8B81-665E-4CB2-BEF1-6847D16E7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970F2-BEBC-47C0-A9BB-C54D93595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40513-D5BC-4DF1-9BBA-34EAB6086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FE3E22-BF65-4DAE-BFE6-0F6A88B590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AC5DCA-A81D-408A-ABD7-887C50CBB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4EEB1D-8BF6-4188-B425-35C6072D9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7019-541F-4179-B1F6-9BAE52C19B9B}" type="datetimeFigureOut">
              <a:rPr lang="en-CA" smtClean="0"/>
              <a:t>2021-07-22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AB0D9A-C0B3-4C5D-AF87-824139BBD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A62A6C-A3E1-48A5-939D-F8DA73C30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2713-003B-4AA4-9821-2B841B0ABD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48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CED77-B776-4074-AC49-F050B0EBF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8C6235-5D8D-47A1-9873-D72F59955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7019-541F-4179-B1F6-9BAE52C19B9B}" type="datetimeFigureOut">
              <a:rPr lang="en-CA" smtClean="0"/>
              <a:t>2021-07-22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AFCD7B-7C6E-4A1B-96D2-4C66BCBB5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715D9-03B7-40F1-AB38-EFED5EDBC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2713-003B-4AA4-9821-2B841B0ABD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0740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17B0E8-4462-4685-B5D3-8FCDF5EEF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7019-541F-4179-B1F6-9BAE52C19B9B}" type="datetimeFigureOut">
              <a:rPr lang="en-CA" smtClean="0"/>
              <a:t>2021-07-22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59294E-B302-4F47-A27D-320B35DA2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989D7-6A28-49AB-AA94-74AFB22E9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2713-003B-4AA4-9821-2B841B0ABD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2231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3ED51-B7EB-458E-9C83-8CEFE38D1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DA26E-F88B-4A57-9048-F8FB1709C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595FB-4D7C-4489-AADC-49DB10389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03001-4BB3-4008-847E-F5D28C994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7019-541F-4179-B1F6-9BAE52C19B9B}" type="datetimeFigureOut">
              <a:rPr lang="en-CA" smtClean="0"/>
              <a:t>2021-07-22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44980-EBE5-49DB-8A2E-A58F361DB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2BDD4-7EF7-4D95-ADD7-8A9465BFA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2713-003B-4AA4-9821-2B841B0ABD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8561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E5859-C124-4C5B-85A9-6DB945FDF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FA4E08-A93B-4179-8CE2-C07B5B684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223C8-FBA1-4641-B97C-5FD1716A0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EAF16-8919-48B7-9D2F-1119BFBFD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7019-541F-4179-B1F6-9BAE52C19B9B}" type="datetimeFigureOut">
              <a:rPr lang="en-CA" smtClean="0"/>
              <a:t>2021-07-22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6CE78-79EE-4B6D-A24A-FC22E4AD0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A1E71-42D3-4116-9D19-F693B4A14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2713-003B-4AA4-9821-2B841B0ABD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5190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58809D-EDFF-4827-AB6C-C8C64DC11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36674-AA2A-4706-A640-4AF417277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D59D7-D500-4596-91B6-3C7438B877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77019-541F-4179-B1F6-9BAE52C19B9B}" type="datetimeFigureOut">
              <a:rPr lang="en-CA" smtClean="0"/>
              <a:t>2021-07-22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0C3E6-7296-4B07-933F-096D109375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3A401-CD8F-446D-AE58-48D2A3B7FD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E2713-003B-4AA4-9821-2B841B0ABD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5101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rockdsl.github.io/StoryMap-Demo2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rockdsl.github.io/StoryMap-Demo2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_L-vL5NFkYA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A6B0A5-ED26-4398-9558-8000098AD14A}"/>
              </a:ext>
            </a:extLst>
          </p:cNvPr>
          <p:cNvSpPr txBox="1"/>
          <p:nvPr/>
        </p:nvSpPr>
        <p:spPr>
          <a:xfrm>
            <a:off x="194907" y="1840598"/>
            <a:ext cx="6096000" cy="954107"/>
          </a:xfrm>
          <a:prstGeom prst="rect">
            <a:avLst/>
          </a:prstGeom>
          <a:solidFill>
            <a:srgbClr val="A6947E">
              <a:alpha val="39000"/>
            </a:srgbClr>
          </a:solidFill>
          <a:effectLst>
            <a:outerShdw blurRad="50800" dist="63500" dir="2700000" algn="ctr" rotWithShape="0">
              <a:schemeClr val="tx1">
                <a:alpha val="41000"/>
              </a:schemeClr>
            </a:outerShdw>
          </a:effectLst>
        </p:spPr>
        <p:txBody>
          <a:bodyPr wrap="square" rtlCol="0" anchor="t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cs typeface="Times New Roman"/>
              </a:rPr>
              <a:t>Hosted by the Brock University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cs typeface="Times New Roman"/>
              </a:rPr>
              <a:t>DSL &amp; MDGL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9EE7FF-9113-4516-AD7E-DD8475286C02}"/>
              </a:ext>
            </a:extLst>
          </p:cNvPr>
          <p:cNvSpPr txBox="1"/>
          <p:nvPr/>
        </p:nvSpPr>
        <p:spPr>
          <a:xfrm>
            <a:off x="194907" y="178484"/>
            <a:ext cx="6096000" cy="1569660"/>
          </a:xfrm>
          <a:prstGeom prst="rect">
            <a:avLst/>
          </a:prstGeom>
          <a:solidFill>
            <a:srgbClr val="A6947E">
              <a:alpha val="39000"/>
            </a:srgbClr>
          </a:solidFill>
          <a:effectLst>
            <a:outerShdw blurRad="50800" dist="63500" dir="2700000" algn="tl" rotWithShape="0">
              <a:prstClr val="black">
                <a:alpha val="41000"/>
              </a:prst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cs typeface="Times New Roman"/>
              </a:rPr>
              <a:t>ArcGIS StoryMaps: 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pPr algn="ctr"/>
            <a:r>
              <a:rPr lang="en-US" sz="4800" dirty="0">
                <a:solidFill>
                  <a:schemeClr val="bg1"/>
                </a:solidFill>
                <a:cs typeface="Times New Roman"/>
              </a:rPr>
              <a:t>An introduction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66C28F7C-7F1D-48C4-9843-C7F3D63BDA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69" y="4343529"/>
            <a:ext cx="2791974" cy="22067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C015FF-3987-442B-BB8B-8EDFCA0E81E8}"/>
              </a:ext>
            </a:extLst>
          </p:cNvPr>
          <p:cNvSpPr txBox="1"/>
          <p:nvPr/>
        </p:nvSpPr>
        <p:spPr>
          <a:xfrm>
            <a:off x="7407631" y="5906788"/>
            <a:ext cx="4782207" cy="523220"/>
          </a:xfrm>
          <a:prstGeom prst="rect">
            <a:avLst/>
          </a:prstGeom>
          <a:solidFill>
            <a:srgbClr val="A6947E">
              <a:alpha val="39000"/>
            </a:srgbClr>
          </a:solidFill>
          <a:effectLst>
            <a:outerShdw blurRad="50800" dist="63500" dir="2700000" algn="ctr" rotWithShape="0">
              <a:schemeClr val="tx1">
                <a:alpha val="41000"/>
              </a:schemeClr>
            </a:outerShdw>
          </a:effectLst>
        </p:spPr>
        <p:txBody>
          <a:bodyPr wrap="square" rtlCol="0" anchor="t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cs typeface="Times New Roman"/>
              </a:rPr>
              <a:t>Presenter: Sharon Janzen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91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 descr="A picture containing nail, small, toy, table&#10;&#10;Description generated with very high confidence">
            <a:extLst>
              <a:ext uri="{FF2B5EF4-FFF2-40B4-BE49-F238E27FC236}">
                <a16:creationId xmlns:a16="http://schemas.microsoft.com/office/drawing/2014/main" id="{DBE0B8D1-1125-4264-B2E1-E483374897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79" r="22359" b="79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38020-BBF9-4649-881F-FE8F7508D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b="1">
                <a:cs typeface="Calibri Light"/>
              </a:rPr>
              <a:t>TASK #7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FF1F8-7769-44F6-8F7A-F14CAE28E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4" y="2441724"/>
            <a:ext cx="8993862" cy="3207258"/>
          </a:xfrm>
        </p:spPr>
        <p:txBody>
          <a:bodyPr anchor="t">
            <a:normAutofit/>
          </a:bodyPr>
          <a:lstStyle/>
          <a:p>
            <a:pPr marL="457200" indent="0">
              <a:spcBef>
                <a:spcPts val="500"/>
              </a:spcBef>
              <a:buNone/>
            </a:pPr>
            <a:endParaRPr lang="en-US" sz="1700" dirty="0">
              <a:ea typeface="+mn-lt"/>
              <a:cs typeface="+mn-lt"/>
            </a:endParaRPr>
          </a:p>
          <a:p>
            <a:pPr marL="914400" indent="-457200">
              <a:spcBef>
                <a:spcPts val="500"/>
              </a:spcBef>
              <a:buAutoNum type="arabicPeriod"/>
            </a:pPr>
            <a:r>
              <a:rPr lang="en-US" dirty="0">
                <a:cs typeface="Calibri"/>
              </a:rPr>
              <a:t>Sidecar panel &gt; subheading “</a:t>
            </a:r>
            <a:r>
              <a:rPr lang="en-US" dirty="0" err="1">
                <a:cs typeface="Calibri"/>
              </a:rPr>
              <a:t>Queenston</a:t>
            </a:r>
            <a:r>
              <a:rPr lang="en-US" dirty="0">
                <a:cs typeface="Calibri"/>
              </a:rPr>
              <a:t> to St. </a:t>
            </a:r>
            <a:r>
              <a:rPr lang="en-US" dirty="0" err="1">
                <a:cs typeface="Calibri"/>
              </a:rPr>
              <a:t>Davids</a:t>
            </a:r>
            <a:r>
              <a:rPr lang="en-US" dirty="0">
                <a:cs typeface="Calibri"/>
              </a:rPr>
              <a:t>”</a:t>
            </a:r>
          </a:p>
          <a:p>
            <a:pPr marL="914400" indent="-457200">
              <a:spcBef>
                <a:spcPts val="500"/>
              </a:spcBef>
              <a:buAutoNum type="arabicPeriod"/>
            </a:pPr>
            <a:r>
              <a:rPr lang="en-US" dirty="0">
                <a:cs typeface="Calibri"/>
              </a:rPr>
              <a:t>Map Action called “Phase One”</a:t>
            </a:r>
          </a:p>
          <a:p>
            <a:pPr marL="914400" indent="-457200">
              <a:spcBef>
                <a:spcPts val="500"/>
              </a:spcBef>
              <a:buAutoNum type="arabicPeriod"/>
            </a:pPr>
            <a:r>
              <a:rPr lang="en-US" dirty="0">
                <a:cs typeface="Calibri"/>
              </a:rPr>
              <a:t>Zoom to phase one (Bookmark &gt; Phase One)</a:t>
            </a:r>
          </a:p>
          <a:p>
            <a:pPr marL="914400" indent="-457200">
              <a:spcBef>
                <a:spcPts val="500"/>
              </a:spcBef>
              <a:buAutoNum type="arabicPeriod"/>
            </a:pPr>
            <a:r>
              <a:rPr lang="en-US" dirty="0">
                <a:cs typeface="Calibri"/>
              </a:rPr>
              <a:t>Save action</a:t>
            </a:r>
          </a:p>
          <a:p>
            <a:pPr marL="914400" indent="-457200">
              <a:spcBef>
                <a:spcPts val="500"/>
              </a:spcBef>
              <a:buAutoNum type="arabicPeriod"/>
            </a:pPr>
            <a:r>
              <a:rPr lang="en-US" dirty="0">
                <a:cs typeface="Calibri"/>
              </a:rPr>
              <a:t>Add paragraph of text from tutorial on </a:t>
            </a:r>
            <a:r>
              <a:rPr lang="en-US" dirty="0" err="1">
                <a:cs typeface="Calibri"/>
              </a:rPr>
              <a:t>Github</a:t>
            </a:r>
            <a:r>
              <a:rPr lang="en-US" dirty="0">
                <a:cs typeface="Calibri"/>
              </a:rPr>
              <a:t> </a:t>
            </a:r>
            <a:r>
              <a:rPr lang="en-US" sz="1800" dirty="0">
                <a:cs typeface="Calibri"/>
              </a:rPr>
              <a:t>(Section SIX)</a:t>
            </a:r>
            <a:endParaRPr lang="en-US" dirty="0">
              <a:cs typeface="Calibri"/>
            </a:endParaRPr>
          </a:p>
          <a:p>
            <a:pPr marL="914400" indent="-457200">
              <a:spcBef>
                <a:spcPts val="500"/>
              </a:spcBef>
              <a:buAutoNum type="arabicPeriod"/>
            </a:pPr>
            <a:r>
              <a:rPr lang="en-US" dirty="0">
                <a:cs typeface="Calibri"/>
              </a:rPr>
              <a:t>Type “Done!" in the chat</a:t>
            </a:r>
          </a:p>
          <a:p>
            <a:pPr marL="514350" indent="-514350">
              <a:buAutoNum type="arabicPeriod"/>
            </a:pPr>
            <a:endParaRPr lang="en-US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700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 descr="A picture containing nail, small, toy, table&#10;&#10;Description generated with very high confidence">
            <a:extLst>
              <a:ext uri="{FF2B5EF4-FFF2-40B4-BE49-F238E27FC236}">
                <a16:creationId xmlns:a16="http://schemas.microsoft.com/office/drawing/2014/main" id="{DBE0B8D1-1125-4264-B2E1-E483374897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79" r="22359" b="79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38020-BBF9-4649-881F-FE8F7508D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b="1">
                <a:cs typeface="Calibri Light"/>
              </a:rPr>
              <a:t>TASK #8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FF1F8-7769-44F6-8F7A-F14CAE28E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305" y="2286000"/>
            <a:ext cx="7500439" cy="3207258"/>
          </a:xfrm>
        </p:spPr>
        <p:txBody>
          <a:bodyPr anchor="t">
            <a:normAutofit/>
          </a:bodyPr>
          <a:lstStyle/>
          <a:p>
            <a:pPr marL="514350" indent="-514350">
              <a:buAutoNum type="arabicPeriod"/>
            </a:pPr>
            <a:endParaRPr lang="en-US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See section SEVEN of tutorial</a:t>
            </a:r>
          </a:p>
          <a:p>
            <a:pPr marL="514350" indent="-514350">
              <a:buAutoNum type="arabicPeriod"/>
            </a:pPr>
            <a:endParaRPr lang="en-US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Type "I did it!" in the chat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756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 descr="A picture containing nail, small, toy, table&#10;&#10;Description generated with very high confidence">
            <a:extLst>
              <a:ext uri="{FF2B5EF4-FFF2-40B4-BE49-F238E27FC236}">
                <a16:creationId xmlns:a16="http://schemas.microsoft.com/office/drawing/2014/main" id="{DBE0B8D1-1125-4264-B2E1-E483374897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79" r="22359" b="79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38020-BBF9-4649-881F-FE8F7508D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b="1">
                <a:cs typeface="Calibri Light"/>
              </a:rPr>
              <a:t>TASK #9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FF1F8-7769-44F6-8F7A-F14CAE28E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8870993" cy="31924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</a:rPr>
              <a:t>Scroll down below the sidecar element</a:t>
            </a:r>
          </a:p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</a:rPr>
              <a:t>Insert heading “Historical Maps”</a:t>
            </a:r>
          </a:p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</a:rPr>
              <a:t>Add a SWIPE element &gt; search My Organization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>
                <a:ea typeface="+mn-lt"/>
                <a:cs typeface="+mn-lt"/>
              </a:rPr>
              <a:t>“Laura Secord’s Famous Walk to Thorold” OR click on My </a:t>
            </a:r>
            <a:r>
              <a:rPr lang="en-US" dirty="0" err="1">
                <a:ea typeface="+mn-lt"/>
                <a:cs typeface="+mn-lt"/>
              </a:rPr>
              <a:t>Favourites</a:t>
            </a:r>
            <a:r>
              <a:rPr lang="en-US" dirty="0">
                <a:ea typeface="+mn-lt"/>
                <a:cs typeface="+mn-lt"/>
              </a:rPr>
              <a:t> to select the map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>
                <a:ea typeface="+mn-lt"/>
                <a:cs typeface="+mn-lt"/>
              </a:rPr>
              <a:t>Change visible layers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>
                <a:ea typeface="+mn-lt"/>
                <a:cs typeface="+mn-lt"/>
              </a:rPr>
              <a:t>Place map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>
                <a:ea typeface="+mn-lt"/>
                <a:cs typeface="+mn-lt"/>
              </a:rPr>
              <a:t>Repeat 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 panose="020F0502020204030204"/>
              </a:rPr>
              <a:t>Type “Got it!" in the chat</a:t>
            </a:r>
          </a:p>
        </p:txBody>
      </p:sp>
    </p:spTree>
    <p:extLst>
      <p:ext uri="{BB962C8B-B14F-4D97-AF65-F5344CB8AC3E}">
        <p14:creationId xmlns:p14="http://schemas.microsoft.com/office/powerpoint/2010/main" val="306349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 descr="A picture containing nail, small, toy, table&#10;&#10;Description generated with very high confidence">
            <a:extLst>
              <a:ext uri="{FF2B5EF4-FFF2-40B4-BE49-F238E27FC236}">
                <a16:creationId xmlns:a16="http://schemas.microsoft.com/office/drawing/2014/main" id="{DBE0B8D1-1125-4264-B2E1-E483374897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79" r="22359" b="79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38020-BBF9-4649-881F-FE8F7508D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b="1" dirty="0">
                <a:cs typeface="Calibri Light"/>
              </a:rPr>
              <a:t>TASK #10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FF1F8-7769-44F6-8F7A-F14CAE28E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8870993" cy="31924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</a:rPr>
              <a:t>Add heading “Credits”</a:t>
            </a:r>
          </a:p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</a:rPr>
              <a:t>Copy/paste from tutorial</a:t>
            </a:r>
            <a:endParaRPr lang="en-US" dirty="0"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 dirty="0">
                <a:cs typeface="Calibri" panose="020F0502020204030204"/>
              </a:rPr>
              <a:t>Type “Credits!" in the chat</a:t>
            </a:r>
          </a:p>
        </p:txBody>
      </p:sp>
    </p:spTree>
    <p:extLst>
      <p:ext uri="{BB962C8B-B14F-4D97-AF65-F5344CB8AC3E}">
        <p14:creationId xmlns:p14="http://schemas.microsoft.com/office/powerpoint/2010/main" val="2105671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 descr="A picture containing nail, small, toy, table&#10;&#10;Description generated with very high confidence">
            <a:extLst>
              <a:ext uri="{FF2B5EF4-FFF2-40B4-BE49-F238E27FC236}">
                <a16:creationId xmlns:a16="http://schemas.microsoft.com/office/drawing/2014/main" id="{DBE0B8D1-1125-4264-B2E1-E483374897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79" r="22359" b="79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38020-BBF9-4649-881F-FE8F7508D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b="1" dirty="0">
                <a:cs typeface="Calibri Light"/>
              </a:rPr>
              <a:t>TASK #11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FF1F8-7769-44F6-8F7A-F14CAE28E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8870993" cy="31924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</a:rPr>
              <a:t>Preview (mobile, tablet, desktop)</a:t>
            </a:r>
          </a:p>
          <a:p>
            <a:pPr marL="971550" lvl="1" indent="-514350">
              <a:buAutoNum type="arabicPeriod"/>
            </a:pPr>
            <a:r>
              <a:rPr lang="en-US" dirty="0">
                <a:ea typeface="+mn-lt"/>
                <a:cs typeface="+mn-lt"/>
              </a:rPr>
              <a:t>Edit story to return to editor</a:t>
            </a:r>
          </a:p>
          <a:p>
            <a:pPr marL="971550" lvl="1" indent="-514350">
              <a:buAutoNum type="arabicPeriod"/>
            </a:pPr>
            <a:r>
              <a:rPr lang="en-US" dirty="0">
                <a:ea typeface="+mn-lt"/>
                <a:cs typeface="+mn-lt"/>
              </a:rPr>
              <a:t>Publish to My Organization</a:t>
            </a:r>
            <a:endParaRPr lang="en-US" dirty="0"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 dirty="0">
                <a:cs typeface="Calibri" panose="020F0502020204030204"/>
              </a:rPr>
              <a:t>Type “Got it!" in the chat</a:t>
            </a:r>
          </a:p>
        </p:txBody>
      </p:sp>
    </p:spTree>
    <p:extLst>
      <p:ext uri="{BB962C8B-B14F-4D97-AF65-F5344CB8AC3E}">
        <p14:creationId xmlns:p14="http://schemas.microsoft.com/office/powerpoint/2010/main" val="3460711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A18F69-527B-44F6-B4B3-C7FAC972B074}"/>
              </a:ext>
            </a:extLst>
          </p:cNvPr>
          <p:cNvSpPr txBox="1"/>
          <p:nvPr/>
        </p:nvSpPr>
        <p:spPr>
          <a:xfrm>
            <a:off x="3330539" y="4525767"/>
            <a:ext cx="8861461" cy="954107"/>
          </a:xfrm>
          <a:prstGeom prst="rect">
            <a:avLst/>
          </a:prstGeom>
          <a:noFill/>
          <a:effectLst>
            <a:outerShdw blurRad="50800" dist="63500" dir="2700000" algn="ctr" rotWithShape="0">
              <a:schemeClr val="tx1">
                <a:alpha val="41000"/>
              </a:schemeClr>
            </a:outerShdw>
          </a:effectLst>
        </p:spPr>
        <p:txBody>
          <a:bodyPr wrap="square" rtlCol="0" anchor="t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cs typeface="Times New Roman"/>
              </a:rPr>
              <a:t>For more information about GIS at Brock visit  </a:t>
            </a:r>
            <a:endParaRPr lang="en-US" sz="2800">
              <a:solidFill>
                <a:schemeClr val="bg1"/>
              </a:solidFill>
              <a:ea typeface="+mn-lt"/>
              <a:cs typeface="Times New Roman" panose="02020603050405020304" pitchFamily="18" charset="0"/>
            </a:endParaRPr>
          </a:p>
          <a:p>
            <a:pPr algn="ctr"/>
            <a:r>
              <a:rPr lang="en-US" sz="2800">
                <a:solidFill>
                  <a:schemeClr val="bg1"/>
                </a:solidFill>
                <a:ea typeface="+mn-lt"/>
                <a:cs typeface="+mn-lt"/>
              </a:rPr>
              <a:t>https://bit.ly/2WtjZu2</a:t>
            </a:r>
            <a:endParaRPr lang="en-US" sz="280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4DDB48-44FE-4A12-AB39-533919FADB1E}"/>
              </a:ext>
            </a:extLst>
          </p:cNvPr>
          <p:cNvSpPr txBox="1"/>
          <p:nvPr/>
        </p:nvSpPr>
        <p:spPr>
          <a:xfrm>
            <a:off x="5332288" y="274748"/>
            <a:ext cx="6664201" cy="830997"/>
          </a:xfrm>
          <a:prstGeom prst="rect">
            <a:avLst/>
          </a:prstGeom>
          <a:noFill/>
          <a:effectLst>
            <a:outerShdw blurRad="50800" dist="63500" dir="2700000" algn="tl" rotWithShape="0">
              <a:prstClr val="black">
                <a:alpha val="41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cs typeface="Times New Roman" panose="02020603050405020304" pitchFamily="18" charset="0"/>
              </a:rPr>
              <a:t>Thank you!</a:t>
            </a:r>
            <a:endParaRPr lang="en-CA" sz="48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D6DBFB28-D12E-44D8-AA37-2770C595FE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44" y="4376496"/>
            <a:ext cx="2791974" cy="22067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A7F324-27FB-4A7A-9257-F49ACA1E9725}"/>
              </a:ext>
            </a:extLst>
          </p:cNvPr>
          <p:cNvSpPr txBox="1"/>
          <p:nvPr/>
        </p:nvSpPr>
        <p:spPr>
          <a:xfrm>
            <a:off x="3113086" y="5552058"/>
            <a:ext cx="8415737" cy="954107"/>
          </a:xfrm>
          <a:prstGeom prst="rect">
            <a:avLst/>
          </a:prstGeom>
          <a:noFill/>
          <a:effectLst>
            <a:outerShdw blurRad="50800" dist="63500" dir="2700000" algn="ctr" rotWithShape="0">
              <a:schemeClr val="tx1">
                <a:alpha val="41000"/>
              </a:scheme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2800" dirty="0">
                <a:solidFill>
                  <a:schemeClr val="bg1"/>
                </a:solidFill>
                <a:cs typeface="Times New Roman"/>
              </a:rPr>
              <a:t>            @BrockU_MDGL               sjanzen@brocku.ca</a:t>
            </a:r>
            <a:endParaRPr lang="en-CA" sz="28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CA" sz="2800" dirty="0">
                <a:solidFill>
                  <a:schemeClr val="bg1"/>
                </a:solidFill>
                <a:cs typeface="Times New Roman"/>
              </a:rPr>
              <a:t>@brock_dsl                        maplib@brocku.ca</a:t>
            </a:r>
            <a:endParaRPr lang="en-CA" sz="28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pic>
        <p:nvPicPr>
          <p:cNvPr id="7" name="Picture 6" descr="A picture containing bird&#10;&#10;Description automatically generated">
            <a:extLst>
              <a:ext uri="{FF2B5EF4-FFF2-40B4-BE49-F238E27FC236}">
                <a16:creationId xmlns:a16="http://schemas.microsoft.com/office/drawing/2014/main" id="{9E871A3E-4772-4DBA-9488-64FA5A9EBA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224" y="5691607"/>
            <a:ext cx="485774" cy="485774"/>
          </a:xfrm>
          <a:prstGeom prst="rect">
            <a:avLst/>
          </a:prstGeom>
        </p:spPr>
      </p:pic>
      <p:pic>
        <p:nvPicPr>
          <p:cNvPr id="2" name="Picture 2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C0175A6E-6086-4837-A9A5-6FD01C2B45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6077" y="5696743"/>
            <a:ext cx="527756" cy="52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871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A6B0A5-ED26-4398-9558-8000098AD14A}"/>
              </a:ext>
            </a:extLst>
          </p:cNvPr>
          <p:cNvSpPr txBox="1"/>
          <p:nvPr/>
        </p:nvSpPr>
        <p:spPr>
          <a:xfrm>
            <a:off x="194907" y="1840598"/>
            <a:ext cx="4093029" cy="2554545"/>
          </a:xfrm>
          <a:prstGeom prst="rect">
            <a:avLst/>
          </a:prstGeom>
          <a:solidFill>
            <a:srgbClr val="A6947E">
              <a:alpha val="39000"/>
            </a:srgbClr>
          </a:solidFill>
          <a:effectLst>
            <a:outerShdw blurRad="50800" dist="63500" dir="2700000" algn="ctr" rotWithShape="0">
              <a:schemeClr val="tx1">
                <a:alpha val="41000"/>
              </a:schemeClr>
            </a:outerShdw>
          </a:effectLst>
        </p:spPr>
        <p:txBody>
          <a:bodyPr wrap="square" rtlCol="0" anchor="t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Recording</a:t>
            </a:r>
            <a:endParaRPr lang="en-US" sz="3200" dirty="0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3200" dirty="0">
                <a:solidFill>
                  <a:schemeClr val="bg1"/>
                </a:solidFill>
                <a:cs typeface="Times New Roman"/>
              </a:rPr>
              <a:t>Who am I?</a:t>
            </a:r>
            <a:endParaRPr lang="en-US" sz="3200" dirty="0">
              <a:solidFill>
                <a:schemeClr val="bg1"/>
              </a:solidFill>
              <a:cs typeface="Calibri" panose="020F0502020204030204"/>
            </a:endParaRPr>
          </a:p>
          <a:p>
            <a:pPr marL="457200" indent="-457200">
              <a:buFont typeface="Arial"/>
              <a:buChar char="•"/>
            </a:pPr>
            <a:r>
              <a:rPr lang="en-US" sz="3200" dirty="0">
                <a:solidFill>
                  <a:schemeClr val="bg1"/>
                </a:solidFill>
                <a:cs typeface="Times New Roman"/>
              </a:rPr>
              <a:t>Chat for Q&amp;A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>
                <a:solidFill>
                  <a:schemeClr val="bg1"/>
                </a:solidFill>
                <a:cs typeface="Times New Roman"/>
              </a:rPr>
              <a:t>Demo/Do Format</a:t>
            </a:r>
          </a:p>
          <a:p>
            <a:endParaRPr lang="en-US" sz="3200" dirty="0">
              <a:solidFill>
                <a:schemeClr val="bg1"/>
              </a:solidFill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9EE7FF-9113-4516-AD7E-DD8475286C02}"/>
              </a:ext>
            </a:extLst>
          </p:cNvPr>
          <p:cNvSpPr txBox="1"/>
          <p:nvPr/>
        </p:nvSpPr>
        <p:spPr>
          <a:xfrm>
            <a:off x="194907" y="178484"/>
            <a:ext cx="6096000" cy="830997"/>
          </a:xfrm>
          <a:prstGeom prst="rect">
            <a:avLst/>
          </a:prstGeom>
          <a:solidFill>
            <a:srgbClr val="A6947E">
              <a:alpha val="39000"/>
            </a:srgbClr>
          </a:solidFill>
          <a:effectLst>
            <a:outerShdw blurRad="50800" dist="63500" dir="2700000" algn="tl" rotWithShape="0">
              <a:prstClr val="black">
                <a:alpha val="41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algn="ctr"/>
            <a:r>
              <a:rPr lang="en-US" sz="4800">
                <a:solidFill>
                  <a:schemeClr val="bg1"/>
                </a:solidFill>
                <a:cs typeface="Times New Roman"/>
              </a:rPr>
              <a:t>Before we get started:</a:t>
            </a:r>
            <a:endParaRPr lang="en-US"/>
          </a:p>
        </p:txBody>
      </p:sp>
      <p:pic>
        <p:nvPicPr>
          <p:cNvPr id="2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ADF1AAE-A3DB-420C-889D-8A5C4BB27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3670" y="5544457"/>
            <a:ext cx="3914775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536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 descr="A picture containing nail, small, toy, table&#10;&#10;Description generated with very high confidence">
            <a:extLst>
              <a:ext uri="{FF2B5EF4-FFF2-40B4-BE49-F238E27FC236}">
                <a16:creationId xmlns:a16="http://schemas.microsoft.com/office/drawing/2014/main" id="{DBE0B8D1-1125-4264-B2E1-E483374897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79" r="22359" b="79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38020-BBF9-4649-881F-FE8F7508D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b="1" dirty="0">
                <a:cs typeface="Calibri Light"/>
              </a:rPr>
              <a:t>ArcGIS StoryMaps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FF1F8-7769-44F6-8F7A-F14CAE28E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8418945" cy="3207258"/>
          </a:xfrm>
        </p:spPr>
        <p:txBody>
          <a:bodyPr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ArcGIS Online</a:t>
            </a:r>
          </a:p>
          <a:p>
            <a:pPr lvl="1"/>
            <a:r>
              <a:rPr lang="en-US" dirty="0">
                <a:ea typeface="+mn-lt"/>
                <a:cs typeface="+mn-lt"/>
              </a:rPr>
              <a:t>Authenticate with Brock credentials</a:t>
            </a:r>
          </a:p>
          <a:p>
            <a:pPr lvl="1"/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ArcGIS StoryMaps</a:t>
            </a:r>
          </a:p>
          <a:p>
            <a:pPr lvl="1"/>
            <a:r>
              <a:rPr lang="en-US" dirty="0"/>
              <a:t>ArcGIS StoryMaps is a platform for sharing maps, images, videos and narrative content with your peers and the world. </a:t>
            </a:r>
          </a:p>
          <a:p>
            <a:pPr lvl="1"/>
            <a:r>
              <a:rPr lang="en-US" dirty="0">
                <a:ea typeface="+mn-lt"/>
                <a:cs typeface="+mn-lt"/>
                <a:hlinkClick r:id="rId4"/>
              </a:rPr>
              <a:t>https://brockdsl.github.io/StoryMap-Demo2/</a:t>
            </a:r>
            <a:r>
              <a:rPr lang="en-US" dirty="0">
                <a:ea typeface="+mn-lt"/>
                <a:cs typeface="+mn-lt"/>
              </a:rPr>
              <a:t> </a:t>
            </a:r>
          </a:p>
          <a:p>
            <a:pPr lvl="1"/>
            <a:r>
              <a:rPr lang="en-US" dirty="0">
                <a:ea typeface="+mn-lt"/>
                <a:cs typeface="+mn-lt"/>
              </a:rPr>
              <a:t>Subject: Laura Secord</a:t>
            </a:r>
          </a:p>
          <a:p>
            <a:endParaRPr lang="en-US" sz="1700" b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68582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 descr="A picture containing nail, small, toy, table&#10;&#10;Description generated with very high confidence">
            <a:extLst>
              <a:ext uri="{FF2B5EF4-FFF2-40B4-BE49-F238E27FC236}">
                <a16:creationId xmlns:a16="http://schemas.microsoft.com/office/drawing/2014/main" id="{DBE0B8D1-1125-4264-B2E1-E483374897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79" r="22359" b="79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38020-BBF9-4649-881F-FE8F7508D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b="1">
                <a:cs typeface="Calibri Light"/>
              </a:rPr>
              <a:t>TASK #1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FF1F8-7769-44F6-8F7A-F14CAE28E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4"/>
            <a:ext cx="8668511" cy="320725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</a:rPr>
              <a:t>Go to </a:t>
            </a:r>
            <a:r>
              <a:rPr lang="en-US" dirty="0">
                <a:ea typeface="+mn-lt"/>
                <a:cs typeface="+mn-lt"/>
                <a:hlinkClick r:id="rId4"/>
              </a:rPr>
              <a:t>https://brockdsl.github.io/StoryMap-Demo2/</a:t>
            </a:r>
            <a:r>
              <a:rPr lang="en-US" dirty="0">
                <a:ea typeface="+mn-lt"/>
                <a:cs typeface="+mn-lt"/>
              </a:rPr>
              <a:t>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>
                <a:ea typeface="+mn-lt"/>
                <a:cs typeface="+mn-lt"/>
              </a:rPr>
              <a:t>Keep this window open for the duration of this workshop</a:t>
            </a:r>
          </a:p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</a:rPr>
              <a:t>Download zipped images file “LauraSecordImages.zip”</a:t>
            </a:r>
          </a:p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</a:rPr>
              <a:t>Unzip/extract all</a:t>
            </a:r>
          </a:p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</a:rPr>
              <a:t>Type “Got it!” in the chat</a:t>
            </a:r>
          </a:p>
          <a:p>
            <a:endParaRPr lang="en-US" sz="1700" dirty="0">
              <a:ea typeface="+mn-lt"/>
              <a:cs typeface="+mn-lt"/>
            </a:endParaRPr>
          </a:p>
          <a:p>
            <a:endParaRPr lang="en-US" sz="1700" b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7737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 descr="A picture containing nail, small, toy, table&#10;&#10;Description generated with very high confidence">
            <a:extLst>
              <a:ext uri="{FF2B5EF4-FFF2-40B4-BE49-F238E27FC236}">
                <a16:creationId xmlns:a16="http://schemas.microsoft.com/office/drawing/2014/main" id="{DBE0B8D1-1125-4264-B2E1-E483374897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79" r="22359" b="79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38020-BBF9-4649-881F-FE8F7508D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b="1">
                <a:cs typeface="Calibri Light"/>
              </a:rPr>
              <a:t>TASK #2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FF1F8-7769-44F6-8F7A-F14CAE28E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7078750" cy="320725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</a:rPr>
              <a:t>Go to storymaps.arcgis.com</a:t>
            </a:r>
          </a:p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</a:rPr>
              <a:t>Sign in using Brock credentials</a:t>
            </a:r>
          </a:p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</a:rPr>
              <a:t>Add title, subtitle, cover image (TwelveMileCreekPainting.jpg)</a:t>
            </a:r>
          </a:p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</a:rPr>
              <a:t>Type “Ready!” in the chat</a:t>
            </a:r>
          </a:p>
          <a:p>
            <a:endParaRPr lang="en-US" sz="1700" dirty="0">
              <a:ea typeface="+mn-lt"/>
              <a:cs typeface="+mn-lt"/>
            </a:endParaRPr>
          </a:p>
          <a:p>
            <a:endParaRPr lang="en-US" sz="1700" dirty="0">
              <a:ea typeface="+mn-lt"/>
              <a:cs typeface="+mn-lt"/>
            </a:endParaRPr>
          </a:p>
          <a:p>
            <a:endParaRPr lang="en-US" sz="1700" dirty="0">
              <a:ea typeface="+mn-lt"/>
              <a:cs typeface="+mn-lt"/>
            </a:endParaRPr>
          </a:p>
          <a:p>
            <a:endParaRPr lang="en-US" sz="1700" b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1016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 descr="A picture containing nail, small, toy, table&#10;&#10;Description generated with very high confidence">
            <a:extLst>
              <a:ext uri="{FF2B5EF4-FFF2-40B4-BE49-F238E27FC236}">
                <a16:creationId xmlns:a16="http://schemas.microsoft.com/office/drawing/2014/main" id="{DBE0B8D1-1125-4264-B2E1-E483374897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79" r="22359" b="79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38020-BBF9-4649-881F-FE8F7508D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b="1">
                <a:cs typeface="Calibri Light"/>
              </a:rPr>
              <a:t>TASK #3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FF1F8-7769-44F6-8F7A-F14CAE28E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286000"/>
            <a:ext cx="7241507" cy="3207258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sz="17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US" sz="2400" dirty="0">
                <a:ea typeface="+mn-lt"/>
                <a:cs typeface="+mn-lt"/>
              </a:rPr>
              <a:t>Design tab at the top of the window</a:t>
            </a:r>
          </a:p>
          <a:p>
            <a:pPr marL="914400" lvl="1" indent="-457200">
              <a:buAutoNum type="alphaLcParenR"/>
            </a:pPr>
            <a:r>
              <a:rPr lang="en-US" sz="2000" dirty="0">
                <a:ea typeface="+mn-lt"/>
                <a:cs typeface="+mn-lt"/>
              </a:rPr>
              <a:t>Turn on navigation</a:t>
            </a:r>
          </a:p>
          <a:p>
            <a:pPr marL="914400" lvl="1" indent="-457200">
              <a:buAutoNum type="alphaLcParenR"/>
            </a:pPr>
            <a:r>
              <a:rPr lang="en-US" sz="2000" dirty="0">
                <a:ea typeface="+mn-lt"/>
                <a:cs typeface="+mn-lt"/>
              </a:rPr>
              <a:t>Select a theme (Tidal)</a:t>
            </a:r>
          </a:p>
          <a:p>
            <a:pPr marL="914400" lvl="1" indent="-457200">
              <a:buAutoNum type="alphaLcParenR"/>
            </a:pPr>
            <a:endParaRPr lang="en-US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3.  Type “Done!" in the chat</a:t>
            </a:r>
            <a:endParaRPr lang="en-US" sz="2400" dirty="0">
              <a:cs typeface="Calibri"/>
            </a:endParaRPr>
          </a:p>
          <a:p>
            <a:endParaRPr lang="en-US" sz="2400" b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4579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 descr="A picture containing nail, small, toy, table&#10;&#10;Description generated with very high confidence">
            <a:extLst>
              <a:ext uri="{FF2B5EF4-FFF2-40B4-BE49-F238E27FC236}">
                <a16:creationId xmlns:a16="http://schemas.microsoft.com/office/drawing/2014/main" id="{DBE0B8D1-1125-4264-B2E1-E483374897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79" r="22359" b="79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38020-BBF9-4649-881F-FE8F7508D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b="1">
                <a:cs typeface="Calibri Light"/>
              </a:rPr>
              <a:t>TASK #4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FF1F8-7769-44F6-8F7A-F14CAE28E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7695468" cy="320725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AutoNum type="arabicPeriod"/>
            </a:pPr>
            <a:r>
              <a:rPr lang="en-US" dirty="0">
                <a:ea typeface="+mn-lt"/>
                <a:cs typeface="+mn-lt"/>
              </a:rPr>
              <a:t>Content blocks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>
                <a:ea typeface="+mn-lt"/>
                <a:cs typeface="+mn-lt"/>
              </a:rPr>
              <a:t>Headings = navigation links</a:t>
            </a:r>
          </a:p>
          <a:p>
            <a:pPr marL="457200" indent="-457200">
              <a:buAutoNum type="arabicPeriod"/>
            </a:pPr>
            <a:r>
              <a:rPr lang="en-US" dirty="0">
                <a:ea typeface="+mn-lt"/>
                <a:cs typeface="+mn-lt"/>
              </a:rPr>
              <a:t>Introduction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>
                <a:ea typeface="+mn-lt"/>
                <a:cs typeface="+mn-lt"/>
              </a:rPr>
              <a:t>Copy/paste from tutorial on </a:t>
            </a:r>
            <a:r>
              <a:rPr lang="en-US" dirty="0" err="1">
                <a:ea typeface="+mn-lt"/>
                <a:cs typeface="+mn-lt"/>
              </a:rPr>
              <a:t>Github</a:t>
            </a:r>
            <a:endParaRPr lang="en-US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US" dirty="0">
                <a:ea typeface="+mn-lt"/>
                <a:cs typeface="+mn-lt"/>
              </a:rPr>
              <a:t>Type “Got it!” in the chat</a:t>
            </a:r>
          </a:p>
          <a:p>
            <a:pPr marL="457200" indent="-457200">
              <a:buAutoNum type="arabicPeriod"/>
            </a:pPr>
            <a:endParaRPr lang="en-US" dirty="0">
              <a:cs typeface="Calibri" panose="020F0502020204030204"/>
            </a:endParaRPr>
          </a:p>
          <a:p>
            <a:pPr marL="457200" indent="-457200">
              <a:buAutoNum type="arabicPeriod"/>
            </a:pPr>
            <a:endParaRPr lang="en-US" sz="1700" dirty="0">
              <a:cs typeface="Calibri" panose="020F0502020204030204"/>
            </a:endParaRPr>
          </a:p>
          <a:p>
            <a:endParaRPr lang="en-US" sz="17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2432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 descr="A picture containing nail, small, toy, table&#10;&#10;Description generated with very high confidence">
            <a:extLst>
              <a:ext uri="{FF2B5EF4-FFF2-40B4-BE49-F238E27FC236}">
                <a16:creationId xmlns:a16="http://schemas.microsoft.com/office/drawing/2014/main" id="{DBE0B8D1-1125-4264-B2E1-E483374897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79" r="22359" b="79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38020-BBF9-4649-881F-FE8F7508D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b="1">
                <a:cs typeface="Calibri Light"/>
              </a:rPr>
              <a:t>TASK #5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FF1F8-7769-44F6-8F7A-F14CAE28E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8717929" cy="320725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</a:rPr>
              <a:t>Content block &gt; Embed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>
                <a:cs typeface="Calibri"/>
                <a:hlinkClick r:id="rId4"/>
              </a:rPr>
              <a:t>https://youtu.be/_L-vL5NFkYA</a:t>
            </a:r>
            <a:endParaRPr lang="en-US" dirty="0">
              <a:cs typeface="Calibri"/>
            </a:endParaRPr>
          </a:p>
          <a:p>
            <a:pPr marL="971550" lvl="1" indent="-514350">
              <a:buAutoNum type="alphaLcParenR"/>
            </a:pPr>
            <a:endParaRPr lang="en-US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Type “It works!” in the chat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2806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 descr="A picture containing nail, small, toy, table&#10;&#10;Description generated with very high confidence">
            <a:extLst>
              <a:ext uri="{FF2B5EF4-FFF2-40B4-BE49-F238E27FC236}">
                <a16:creationId xmlns:a16="http://schemas.microsoft.com/office/drawing/2014/main" id="{DBE0B8D1-1125-4264-B2E1-E483374897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79" r="22359" b="79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38020-BBF9-4649-881F-FE8F7508D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b="1">
                <a:cs typeface="Calibri Light"/>
              </a:rPr>
              <a:t>TASK #6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FF1F8-7769-44F6-8F7A-F14CAE28E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5961" y="2296736"/>
            <a:ext cx="8668512" cy="319314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0">
              <a:spcBef>
                <a:spcPts val="500"/>
              </a:spcBef>
              <a:buNone/>
            </a:pPr>
            <a:endParaRPr lang="en-US" sz="1700" dirty="0">
              <a:ea typeface="+mn-lt"/>
              <a:cs typeface="+mn-lt"/>
            </a:endParaRPr>
          </a:p>
          <a:p>
            <a:pPr marL="914400" indent="-457200">
              <a:buAutoNum type="arabicPeriod"/>
            </a:pPr>
            <a:r>
              <a:rPr lang="en-US" dirty="0">
                <a:ea typeface="+mn-lt"/>
                <a:cs typeface="+mn-lt"/>
              </a:rPr>
              <a:t>Insert Sidecar &gt; docked</a:t>
            </a:r>
          </a:p>
          <a:p>
            <a:pPr marL="914400" indent="-457200">
              <a:buAutoNum type="arabicPeriod"/>
            </a:pPr>
            <a:r>
              <a:rPr lang="en-US" dirty="0">
                <a:ea typeface="+mn-lt"/>
                <a:cs typeface="+mn-lt"/>
              </a:rPr>
              <a:t>Main stage on the right, add media &gt; map</a:t>
            </a:r>
          </a:p>
          <a:p>
            <a:pPr marL="1371600" lvl="1" indent="-457200">
              <a:buFont typeface="+mj-lt"/>
              <a:buAutoNum type="alphaLcParenR"/>
            </a:pPr>
            <a:r>
              <a:rPr lang="en-US" dirty="0">
                <a:ea typeface="+mn-lt"/>
                <a:cs typeface="+mn-lt"/>
              </a:rPr>
              <a:t>Search MY ORGANIZATION </a:t>
            </a:r>
          </a:p>
          <a:p>
            <a:pPr marL="1885950" lvl="2" indent="-514350">
              <a:buFont typeface="+mj-lt"/>
              <a:buAutoNum type="alphaLcParenR"/>
            </a:pPr>
            <a:r>
              <a:rPr lang="en-US" dirty="0">
                <a:ea typeface="+mn-lt"/>
                <a:cs typeface="+mn-lt"/>
              </a:rPr>
              <a:t>“Laura Secord’s Famous Walk to Thorold”</a:t>
            </a:r>
          </a:p>
          <a:p>
            <a:pPr marL="1885950" lvl="2" indent="-514350">
              <a:buFont typeface="+mj-lt"/>
              <a:buAutoNum type="alphaLcParenR"/>
            </a:pPr>
            <a:r>
              <a:rPr lang="en-US" dirty="0">
                <a:ea typeface="+mn-lt"/>
                <a:cs typeface="+mn-lt"/>
              </a:rPr>
              <a:t>Star this entry to  save it for future reference</a:t>
            </a:r>
          </a:p>
          <a:p>
            <a:pPr marL="1371600" lvl="1" indent="-457200">
              <a:buFont typeface="+mj-lt"/>
              <a:buAutoNum type="alphaLcParenR"/>
            </a:pPr>
            <a:r>
              <a:rPr lang="en-US" dirty="0">
                <a:ea typeface="+mn-lt"/>
                <a:cs typeface="+mn-lt"/>
              </a:rPr>
              <a:t>Place map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800" dirty="0">
                <a:cs typeface="Calibri"/>
              </a:rPr>
              <a:t>Type “Map in place!” in the chat</a:t>
            </a:r>
          </a:p>
        </p:txBody>
      </p:sp>
    </p:spTree>
    <p:extLst>
      <p:ext uri="{BB962C8B-B14F-4D97-AF65-F5344CB8AC3E}">
        <p14:creationId xmlns:p14="http://schemas.microsoft.com/office/powerpoint/2010/main" val="1445420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00840E6137394281DFBDFCE1060E84" ma:contentTypeVersion="11" ma:contentTypeDescription="Create a new document." ma:contentTypeScope="" ma:versionID="407b1f1d276c55eee339af20f39b4d41">
  <xsd:schema xmlns:xsd="http://www.w3.org/2001/XMLSchema" xmlns:xs="http://www.w3.org/2001/XMLSchema" xmlns:p="http://schemas.microsoft.com/office/2006/metadata/properties" xmlns:ns2="f6480542-fd5e-4708-8e29-6363bd71e460" xmlns:ns3="56cc4975-f2f8-4b76-9d2c-368a08680ae0" targetNamespace="http://schemas.microsoft.com/office/2006/metadata/properties" ma:root="true" ma:fieldsID="e1010f948f31c71aea4705217127f4e8" ns2:_="" ns3:_="">
    <xsd:import namespace="f6480542-fd5e-4708-8e29-6363bd71e460"/>
    <xsd:import namespace="56cc4975-f2f8-4b76-9d2c-368a08680ae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480542-fd5e-4708-8e29-6363bd71e4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cc4975-f2f8-4b76-9d2c-368a08680ae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56cc4975-f2f8-4b76-9d2c-368a08680ae0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ABD56650-68BE-4747-9FAB-7DCBC77D75B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366DBD9-AB3D-4DF5-BEAB-2D9E604EF5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480542-fd5e-4708-8e29-6363bd71e460"/>
    <ds:schemaRef ds:uri="56cc4975-f2f8-4b76-9d2c-368a08680ae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DA0EBB7-9D2D-4E7E-8D78-0D6819DEEE9D}">
  <ds:schemaRefs>
    <ds:schemaRef ds:uri="http://purl.org/dc/dcmitype/"/>
    <ds:schemaRef ds:uri="f6480542-fd5e-4708-8e29-6363bd71e460"/>
    <ds:schemaRef ds:uri="56cc4975-f2f8-4b76-9d2c-368a08680ae0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782</Words>
  <Application>Microsoft Office PowerPoint</Application>
  <PresentationFormat>Widescreen</PresentationFormat>
  <Paragraphs>169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Arial,Sans-Serif</vt:lpstr>
      <vt:lpstr>Calibri</vt:lpstr>
      <vt:lpstr>Calibri Light</vt:lpstr>
      <vt:lpstr>Office Theme</vt:lpstr>
      <vt:lpstr>PowerPoint Presentation</vt:lpstr>
      <vt:lpstr>PowerPoint Presentation</vt:lpstr>
      <vt:lpstr>ArcGIS StoryMaps</vt:lpstr>
      <vt:lpstr>TASK #1</vt:lpstr>
      <vt:lpstr>TASK #2</vt:lpstr>
      <vt:lpstr>TASK #3</vt:lpstr>
      <vt:lpstr>TASK #4</vt:lpstr>
      <vt:lpstr>TASK #5</vt:lpstr>
      <vt:lpstr>TASK #6</vt:lpstr>
      <vt:lpstr>TASK #7</vt:lpstr>
      <vt:lpstr>TASK #8</vt:lpstr>
      <vt:lpstr>TASK #9</vt:lpstr>
      <vt:lpstr>TASK #10</vt:lpstr>
      <vt:lpstr>TASK #11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Brett</dc:creator>
  <cp:lastModifiedBy>Sharon Janzen</cp:lastModifiedBy>
  <cp:revision>949</cp:revision>
  <dcterms:created xsi:type="dcterms:W3CDTF">2020-03-30T15:51:05Z</dcterms:created>
  <dcterms:modified xsi:type="dcterms:W3CDTF">2021-07-22T20:08:25Z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0x010100EE00840E6137394281DFBDFCE1060E84</vt:lpwstr>
  </property>
  <property fmtid="{D5CDD505-2E9C-101B-9397-08002B2CF9AE}" pid="3" name="Order">
    <vt:r8>2448100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TemplateUrl">
    <vt:lpwstr/>
  </property>
  <property fmtid="{D5CDD505-2E9C-101B-9397-08002B2CF9AE}" pid="9" name="ComplianceAssetId">
    <vt:lpwstr/>
  </property>
</Properties>
</file>