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5" r:id="rId2"/>
  </p:sldIdLst>
  <p:sldSz cx="21383625" cy="30275213"/>
  <p:notesSz cx="9931400" cy="1436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1" userDrawn="1">
          <p15:clr>
            <a:srgbClr val="A4A3A4"/>
          </p15:clr>
        </p15:guide>
        <p15:guide id="3" pos="4717" userDrawn="1">
          <p15:clr>
            <a:srgbClr val="A4A3A4"/>
          </p15:clr>
        </p15:guide>
        <p15:guide id="4" pos="8753" userDrawn="1">
          <p15:clr>
            <a:srgbClr val="A4A3A4"/>
          </p15:clr>
        </p15:guide>
        <p15:guide id="5" orient="horz" pos="12747" userDrawn="1">
          <p15:clr>
            <a:srgbClr val="A4A3A4"/>
          </p15:clr>
        </p15:guide>
        <p15:guide id="6" orient="horz" pos="18333" userDrawn="1">
          <p15:clr>
            <a:srgbClr val="A4A3A4"/>
          </p15:clr>
        </p15:guide>
        <p15:guide id="7" pos="328" userDrawn="1">
          <p15:clr>
            <a:srgbClr val="A4A3A4"/>
          </p15:clr>
        </p15:guide>
        <p15:guide id="8" pos="13142" userDrawn="1">
          <p15:clr>
            <a:srgbClr val="A4A3A4"/>
          </p15:clr>
        </p15:guide>
        <p15:guide id="9" orient="horz" pos="2953" userDrawn="1">
          <p15:clr>
            <a:srgbClr val="A4A3A4"/>
          </p15:clr>
        </p15:guide>
        <p15:guide id="10" orient="horz" pos="5554" userDrawn="1">
          <p15:clr>
            <a:srgbClr val="A4A3A4"/>
          </p15:clr>
        </p15:guide>
        <p15:guide id="11" pos="4396" userDrawn="1">
          <p15:clr>
            <a:srgbClr val="A4A3A4"/>
          </p15:clr>
        </p15:guide>
        <p15:guide id="12" pos="90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7D"/>
    <a:srgbClr val="1598AC"/>
    <a:srgbClr val="25576A"/>
    <a:srgbClr val="CDE4C4"/>
    <a:srgbClr val="55ADCC"/>
    <a:srgbClr val="78C6BF"/>
    <a:srgbClr val="D4ECCB"/>
    <a:srgbClr val="3284BF"/>
    <a:srgbClr val="3283BF"/>
    <a:srgbClr val="FFC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593" autoAdjust="0"/>
    <p:restoredTop sz="96400" autoAdjust="0"/>
  </p:normalViewPr>
  <p:slideViewPr>
    <p:cSldViewPr snapToGrid="0" showGuides="1">
      <p:cViewPr>
        <p:scale>
          <a:sx n="30" d="100"/>
          <a:sy n="30" d="100"/>
        </p:scale>
        <p:origin x="3996" y="66"/>
      </p:cViewPr>
      <p:guideLst>
        <p:guide orient="horz" pos="3371"/>
        <p:guide pos="4717"/>
        <p:guide pos="8753"/>
        <p:guide orient="horz" pos="12747"/>
        <p:guide orient="horz" pos="18333"/>
        <p:guide pos="328"/>
        <p:guide pos="13142"/>
        <p:guide orient="horz" pos="2953"/>
        <p:guide orient="horz" pos="5554"/>
        <p:guide pos="4396"/>
        <p:guide pos="907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56377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24592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382028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266629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19551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340574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34257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90978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397564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70727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87936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72C3D1F1-7914-458A-AAD6-4B7F8B7C5CF9}" type="datetimeFigureOut">
              <a:rPr lang="en-US" smtClean="0"/>
              <a:t>11/29/2023</a:t>
            </a:fld>
            <a:endParaRPr lang="en-US" dirty="0"/>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035C8BC-C405-451A-9D50-F41DC4C35960}" type="slidenum">
              <a:rPr lang="en-US" smtClean="0"/>
              <a:t>‹#›</a:t>
            </a:fld>
            <a:endParaRPr lang="en-US" dirty="0"/>
          </a:p>
        </p:txBody>
      </p:sp>
    </p:spTree>
    <p:extLst>
      <p:ext uri="{BB962C8B-B14F-4D97-AF65-F5344CB8AC3E}">
        <p14:creationId xmlns:p14="http://schemas.microsoft.com/office/powerpoint/2010/main" val="1147450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hyperlink" Target="mailto:brocklordwinter@gmail.com" TargetMode="Externa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1383625" cy="3625320"/>
          </a:xfrm>
          <a:solidFill>
            <a:srgbClr val="D4ECCB"/>
          </a:solidFill>
          <a:ln>
            <a:noFill/>
          </a:ln>
        </p:spPr>
        <p:style>
          <a:lnRef idx="2">
            <a:schemeClr val="dk1"/>
          </a:lnRef>
          <a:fillRef idx="1">
            <a:schemeClr val="lt1"/>
          </a:fillRef>
          <a:effectRef idx="0">
            <a:schemeClr val="dk1"/>
          </a:effectRef>
          <a:fontRef idx="minor">
            <a:schemeClr val="dk1"/>
          </a:fontRef>
        </p:style>
        <p:txBody>
          <a:bodyPr anchor="ctr">
            <a:normAutofit/>
          </a:bodyPr>
          <a:lstStyle/>
          <a:p>
            <a:r>
              <a:rPr lang="en-US" sz="9600" b="1" dirty="0">
                <a:solidFill>
                  <a:srgbClr val="00677D"/>
                </a:solidFill>
              </a:rPr>
              <a:t>Medical Appointment Booking Solution</a:t>
            </a:r>
            <a:br>
              <a:rPr lang="en-US" dirty="0">
                <a:solidFill>
                  <a:srgbClr val="3284BF"/>
                </a:solidFill>
              </a:rPr>
            </a:br>
            <a:r>
              <a:rPr lang="en-US" sz="4000" dirty="0">
                <a:solidFill>
                  <a:srgbClr val="00677D"/>
                </a:solidFill>
              </a:rPr>
              <a:t>Brock Winter, Bachelor of Information &amp; Communication Technologies, </a:t>
            </a:r>
            <a:br>
              <a:rPr lang="en-US" sz="4000" dirty="0">
                <a:solidFill>
                  <a:srgbClr val="00677D"/>
                </a:solidFill>
              </a:rPr>
            </a:br>
            <a:r>
              <a:rPr lang="en-US" sz="4000" dirty="0">
                <a:solidFill>
                  <a:srgbClr val="00677D"/>
                </a:solidFill>
              </a:rPr>
              <a:t>Ara Institute of Canterbury - Te </a:t>
            </a:r>
            <a:r>
              <a:rPr lang="en-US" sz="4000" dirty="0" err="1">
                <a:solidFill>
                  <a:srgbClr val="00677D"/>
                </a:solidFill>
              </a:rPr>
              <a:t>Pūkenga</a:t>
            </a:r>
            <a:r>
              <a:rPr lang="en-US" sz="4000" dirty="0">
                <a:solidFill>
                  <a:srgbClr val="00677D"/>
                </a:solidFill>
              </a:rPr>
              <a:t>, 2023 Sem 2</a:t>
            </a:r>
            <a:br>
              <a:rPr lang="en-US" sz="4000" dirty="0">
                <a:solidFill>
                  <a:srgbClr val="00677D"/>
                </a:solidFill>
              </a:rPr>
            </a:br>
            <a:r>
              <a:rPr lang="en-US" sz="4000" dirty="0">
                <a:solidFill>
                  <a:srgbClr val="00677D"/>
                </a:solidFill>
                <a:hlinkClick r:id="rId2"/>
              </a:rPr>
              <a:t>brocklordwinter@gmail.com</a:t>
            </a:r>
            <a:r>
              <a:rPr lang="en-US" sz="4000" dirty="0">
                <a:solidFill>
                  <a:srgbClr val="00677D"/>
                </a:solidFill>
              </a:rPr>
              <a:t> </a:t>
            </a:r>
          </a:p>
        </p:txBody>
      </p:sp>
      <p:sp>
        <p:nvSpPr>
          <p:cNvPr id="11" name="TextBox 10"/>
          <p:cNvSpPr txBox="1"/>
          <p:nvPr/>
        </p:nvSpPr>
        <p:spPr>
          <a:xfrm>
            <a:off x="986484" y="3910406"/>
            <a:ext cx="19410656" cy="922688"/>
          </a:xfrm>
          <a:prstGeom prst="rect">
            <a:avLst/>
          </a:prstGeom>
          <a:solidFill>
            <a:srgbClr val="00677D"/>
          </a:solidFill>
        </p:spPr>
        <p:txBody>
          <a:bodyPr wrap="square" lIns="198000" rtlCol="0">
            <a:spAutoFit/>
          </a:bodyPr>
          <a:lstStyle/>
          <a:p>
            <a:r>
              <a:rPr lang="en-US" sz="5396" b="1" dirty="0">
                <a:solidFill>
                  <a:schemeClr val="bg1"/>
                </a:solidFill>
              </a:rPr>
              <a:t>The Project</a:t>
            </a:r>
          </a:p>
        </p:txBody>
      </p:sp>
      <p:sp>
        <p:nvSpPr>
          <p:cNvPr id="15" name="TextBox 14"/>
          <p:cNvSpPr txBox="1"/>
          <p:nvPr/>
        </p:nvSpPr>
        <p:spPr>
          <a:xfrm>
            <a:off x="986484" y="18055651"/>
            <a:ext cx="9144000" cy="922688"/>
          </a:xfrm>
          <a:prstGeom prst="rect">
            <a:avLst/>
          </a:prstGeom>
          <a:solidFill>
            <a:srgbClr val="00677D"/>
          </a:solidFill>
        </p:spPr>
        <p:txBody>
          <a:bodyPr wrap="square" lIns="180000" rtlCol="0">
            <a:spAutoFit/>
          </a:bodyPr>
          <a:lstStyle/>
          <a:p>
            <a:r>
              <a:rPr lang="en-US" sz="5396" b="1" dirty="0">
                <a:solidFill>
                  <a:schemeClr val="bg1"/>
                </a:solidFill>
              </a:rPr>
              <a:t>Learning Outcomes </a:t>
            </a:r>
          </a:p>
        </p:txBody>
      </p:sp>
      <p:sp>
        <p:nvSpPr>
          <p:cNvPr id="16" name="TextBox 15"/>
          <p:cNvSpPr txBox="1"/>
          <p:nvPr/>
        </p:nvSpPr>
        <p:spPr>
          <a:xfrm>
            <a:off x="986484" y="27891190"/>
            <a:ext cx="10152000" cy="900000"/>
          </a:xfrm>
          <a:prstGeom prst="rect">
            <a:avLst/>
          </a:prstGeom>
          <a:solidFill>
            <a:srgbClr val="00677D"/>
          </a:solidFill>
        </p:spPr>
        <p:txBody>
          <a:bodyPr wrap="square" lIns="180000" rtlCol="0">
            <a:spAutoFit/>
          </a:bodyPr>
          <a:lstStyle/>
          <a:p>
            <a:r>
              <a:rPr lang="en-US" sz="5396" b="1" dirty="0">
                <a:solidFill>
                  <a:schemeClr val="bg1"/>
                </a:solidFill>
              </a:rPr>
              <a:t>Acknowledgements</a:t>
            </a:r>
          </a:p>
        </p:txBody>
      </p:sp>
      <p:sp>
        <p:nvSpPr>
          <p:cNvPr id="26" name="TextBox 25"/>
          <p:cNvSpPr txBox="1"/>
          <p:nvPr/>
        </p:nvSpPr>
        <p:spPr>
          <a:xfrm>
            <a:off x="986484" y="4848889"/>
            <a:ext cx="19410656" cy="2031325"/>
          </a:xfrm>
          <a:prstGeom prst="rect">
            <a:avLst/>
          </a:prstGeom>
          <a:noFill/>
        </p:spPr>
        <p:txBody>
          <a:bodyPr wrap="square" rtlCol="0">
            <a:spAutoFit/>
          </a:bodyPr>
          <a:lstStyle/>
          <a:p>
            <a:r>
              <a:rPr lang="en-US" sz="3200" dirty="0"/>
              <a:t>Together with WellNow, a business that helps people find last minute appointments with numerous different clinics we focused on Improving Search Engine </a:t>
            </a:r>
            <a:r>
              <a:rPr lang="en-NZ" sz="3200" dirty="0"/>
              <a:t>Optimisation</a:t>
            </a:r>
            <a:r>
              <a:rPr lang="en-US" sz="3200" dirty="0"/>
              <a:t> to increase the amount of traffic to the website. To do this we wanted to increase the number of content pages on the website. </a:t>
            </a:r>
          </a:p>
          <a:p>
            <a:endParaRPr lang="en-US" sz="3000" dirty="0"/>
          </a:p>
        </p:txBody>
      </p:sp>
      <p:sp>
        <p:nvSpPr>
          <p:cNvPr id="36" name="TextBox 35"/>
          <p:cNvSpPr txBox="1"/>
          <p:nvPr/>
        </p:nvSpPr>
        <p:spPr>
          <a:xfrm>
            <a:off x="11232826" y="7659937"/>
            <a:ext cx="9144000" cy="1938992"/>
          </a:xfrm>
          <a:prstGeom prst="rect">
            <a:avLst/>
          </a:prstGeom>
          <a:noFill/>
        </p:spPr>
        <p:txBody>
          <a:bodyPr wrap="square" rtlCol="0">
            <a:spAutoFit/>
          </a:bodyPr>
          <a:lstStyle/>
          <a:p>
            <a:r>
              <a:rPr lang="en-US" sz="3000" dirty="0"/>
              <a:t>The result was the creation of multiple webpages that increase the sites content allowing the Google Search engine to better recognize WellNow as a more substantial website.</a:t>
            </a:r>
          </a:p>
        </p:txBody>
      </p:sp>
      <p:sp>
        <p:nvSpPr>
          <p:cNvPr id="45" name="TextBox 44"/>
          <p:cNvSpPr txBox="1"/>
          <p:nvPr/>
        </p:nvSpPr>
        <p:spPr>
          <a:xfrm>
            <a:off x="11232825" y="28791190"/>
            <a:ext cx="9018713" cy="1384995"/>
          </a:xfrm>
          <a:prstGeom prst="rect">
            <a:avLst/>
          </a:prstGeom>
          <a:noFill/>
        </p:spPr>
        <p:txBody>
          <a:bodyPr wrap="square" rtlCol="0">
            <a:spAutoFit/>
          </a:bodyPr>
          <a:lstStyle/>
          <a:p>
            <a:r>
              <a:rPr lang="en-US" sz="2800"/>
              <a:t>[1] https://wellnow.nz/</a:t>
            </a:r>
          </a:p>
          <a:p>
            <a:r>
              <a:rPr lang="en-US" sz="2800"/>
              <a:t>[2] https://www.wrike.com/agile-guide/agile-development-life-cycle/ </a:t>
            </a:r>
            <a:endParaRPr lang="en-US" sz="2800" dirty="0"/>
          </a:p>
        </p:txBody>
      </p:sp>
      <p:sp>
        <p:nvSpPr>
          <p:cNvPr id="46" name="TextBox 45"/>
          <p:cNvSpPr txBox="1"/>
          <p:nvPr/>
        </p:nvSpPr>
        <p:spPr>
          <a:xfrm>
            <a:off x="1109868" y="18988255"/>
            <a:ext cx="4431169" cy="3785652"/>
          </a:xfrm>
          <a:prstGeom prst="rect">
            <a:avLst/>
          </a:prstGeom>
          <a:noFill/>
        </p:spPr>
        <p:txBody>
          <a:bodyPr wrap="square" rtlCol="0">
            <a:spAutoFit/>
          </a:bodyPr>
          <a:lstStyle/>
          <a:p>
            <a:r>
              <a:rPr lang="en-US" sz="3000" b="1" dirty="0"/>
              <a:t>Coding Languages: </a:t>
            </a:r>
          </a:p>
          <a:p>
            <a:pPr marL="457200" indent="-457200">
              <a:buFont typeface="Arial" panose="020B0604020202020204" pitchFamily="34" charset="0"/>
              <a:buChar char="•"/>
            </a:pPr>
            <a:r>
              <a:rPr lang="en-US" sz="3000" dirty="0"/>
              <a:t>React</a:t>
            </a:r>
          </a:p>
          <a:p>
            <a:pPr marL="457200" indent="-457200">
              <a:buFont typeface="Arial" panose="020B0604020202020204" pitchFamily="34" charset="0"/>
              <a:buChar char="•"/>
            </a:pPr>
            <a:r>
              <a:rPr lang="en-US" sz="3000" dirty="0"/>
              <a:t>Ruby</a:t>
            </a:r>
          </a:p>
          <a:p>
            <a:pPr marL="457200" indent="-457200">
              <a:buFont typeface="Arial" panose="020B0604020202020204" pitchFamily="34" charset="0"/>
              <a:buChar char="•"/>
            </a:pPr>
            <a:r>
              <a:rPr lang="en-US" sz="3000" dirty="0"/>
              <a:t>Json</a:t>
            </a:r>
          </a:p>
          <a:p>
            <a:pPr marL="457200" indent="-457200">
              <a:buFont typeface="Arial" panose="020B0604020202020204" pitchFamily="34" charset="0"/>
              <a:buChar char="•"/>
            </a:pPr>
            <a:r>
              <a:rPr lang="en-US" sz="3000" dirty="0"/>
              <a:t>Typescript</a:t>
            </a:r>
          </a:p>
          <a:p>
            <a:pPr marL="457200" indent="-457200">
              <a:buFont typeface="Arial" panose="020B0604020202020204" pitchFamily="34" charset="0"/>
              <a:buChar char="•"/>
            </a:pPr>
            <a:r>
              <a:rPr lang="en-US" sz="3000" dirty="0"/>
              <a:t>Tailwind CSS</a:t>
            </a:r>
          </a:p>
          <a:p>
            <a:pPr marL="457200" indent="-457200">
              <a:buFont typeface="Arial" panose="020B0604020202020204" pitchFamily="34" charset="0"/>
              <a:buChar char="•"/>
            </a:pPr>
            <a:endParaRPr lang="en-US" sz="3000" dirty="0"/>
          </a:p>
          <a:p>
            <a:pPr algn="ctr"/>
            <a:endParaRPr lang="en-US" sz="3000" dirty="0"/>
          </a:p>
        </p:txBody>
      </p:sp>
      <p:sp>
        <p:nvSpPr>
          <p:cNvPr id="31" name="TextBox 30"/>
          <p:cNvSpPr txBox="1"/>
          <p:nvPr/>
        </p:nvSpPr>
        <p:spPr>
          <a:xfrm>
            <a:off x="983790" y="14494159"/>
            <a:ext cx="9144000" cy="922688"/>
          </a:xfrm>
          <a:prstGeom prst="rect">
            <a:avLst/>
          </a:prstGeom>
          <a:solidFill>
            <a:srgbClr val="00677D"/>
          </a:solidFill>
        </p:spPr>
        <p:txBody>
          <a:bodyPr wrap="square" lIns="180000" rtlCol="0">
            <a:spAutoFit/>
          </a:bodyPr>
          <a:lstStyle/>
          <a:p>
            <a:r>
              <a:rPr lang="en-US" sz="5396" b="1" dirty="0">
                <a:solidFill>
                  <a:schemeClr val="bg1"/>
                </a:solidFill>
              </a:rPr>
              <a:t>Tools Used</a:t>
            </a:r>
          </a:p>
        </p:txBody>
      </p:sp>
      <p:sp>
        <p:nvSpPr>
          <p:cNvPr id="39" name="TextBox 38"/>
          <p:cNvSpPr txBox="1"/>
          <p:nvPr/>
        </p:nvSpPr>
        <p:spPr>
          <a:xfrm>
            <a:off x="11234726" y="22480134"/>
            <a:ext cx="9144000" cy="922688"/>
          </a:xfrm>
          <a:prstGeom prst="rect">
            <a:avLst/>
          </a:prstGeom>
          <a:solidFill>
            <a:srgbClr val="00677D"/>
          </a:solidFill>
        </p:spPr>
        <p:txBody>
          <a:bodyPr wrap="square" lIns="180000" rtlCol="0">
            <a:spAutoFit/>
          </a:bodyPr>
          <a:lstStyle/>
          <a:p>
            <a:r>
              <a:rPr lang="en-US" sz="5396" b="1" dirty="0">
                <a:solidFill>
                  <a:schemeClr val="bg1"/>
                </a:solidFill>
              </a:rPr>
              <a:t>Conclusion</a:t>
            </a:r>
          </a:p>
        </p:txBody>
      </p:sp>
      <p:sp>
        <p:nvSpPr>
          <p:cNvPr id="41" name="TextBox 40"/>
          <p:cNvSpPr txBox="1"/>
          <p:nvPr/>
        </p:nvSpPr>
        <p:spPr>
          <a:xfrm>
            <a:off x="11164651" y="23402822"/>
            <a:ext cx="9109106" cy="1938992"/>
          </a:xfrm>
          <a:prstGeom prst="rect">
            <a:avLst/>
          </a:prstGeom>
          <a:noFill/>
        </p:spPr>
        <p:txBody>
          <a:bodyPr wrap="square" rtlCol="0">
            <a:spAutoFit/>
          </a:bodyPr>
          <a:lstStyle/>
          <a:p>
            <a:r>
              <a:rPr lang="en-US" sz="3000" dirty="0"/>
              <a:t>This project allowed me to challenge myself, learn new technologies, and skills from talented individuals. This project was a valuable experience that will help me on my development journey in the future.</a:t>
            </a:r>
          </a:p>
        </p:txBody>
      </p:sp>
      <p:sp>
        <p:nvSpPr>
          <p:cNvPr id="30" name="TextBox 29"/>
          <p:cNvSpPr txBox="1"/>
          <p:nvPr/>
        </p:nvSpPr>
        <p:spPr>
          <a:xfrm>
            <a:off x="11232826" y="6736261"/>
            <a:ext cx="9144000" cy="922688"/>
          </a:xfrm>
          <a:prstGeom prst="rect">
            <a:avLst/>
          </a:prstGeom>
          <a:solidFill>
            <a:srgbClr val="00677D"/>
          </a:solidFill>
        </p:spPr>
        <p:txBody>
          <a:bodyPr wrap="square" lIns="180000" rtlCol="0">
            <a:spAutoFit/>
          </a:bodyPr>
          <a:lstStyle/>
          <a:p>
            <a:r>
              <a:rPr lang="en-US" sz="5396" b="1" dirty="0">
                <a:solidFill>
                  <a:schemeClr val="bg1"/>
                </a:solidFill>
              </a:rPr>
              <a:t>Results / Outcomes</a:t>
            </a:r>
          </a:p>
        </p:txBody>
      </p:sp>
      <p:sp>
        <p:nvSpPr>
          <p:cNvPr id="13" name="TextBox 12">
            <a:extLst>
              <a:ext uri="{FF2B5EF4-FFF2-40B4-BE49-F238E27FC236}">
                <a16:creationId xmlns:a16="http://schemas.microsoft.com/office/drawing/2014/main" id="{AB3A36BE-D17F-D434-8907-21D0999184B1}"/>
              </a:ext>
            </a:extLst>
          </p:cNvPr>
          <p:cNvSpPr txBox="1"/>
          <p:nvPr/>
        </p:nvSpPr>
        <p:spPr>
          <a:xfrm>
            <a:off x="11373089" y="9740399"/>
            <a:ext cx="3847515" cy="1174937"/>
          </a:xfrm>
          <a:prstGeom prst="rect">
            <a:avLst/>
          </a:prstGeom>
          <a:noFill/>
        </p:spPr>
        <p:txBody>
          <a:bodyPr wrap="square" rtlCol="0">
            <a:spAutoFit/>
          </a:bodyPr>
          <a:lstStyle/>
          <a:p>
            <a:r>
              <a:rPr lang="en-US" sz="3000" b="1" dirty="0"/>
              <a:t>Figure 1</a:t>
            </a:r>
          </a:p>
          <a:p>
            <a:pPr>
              <a:lnSpc>
                <a:spcPct val="150000"/>
              </a:lnSpc>
            </a:pPr>
            <a:r>
              <a:rPr lang="en-US" sz="3000" i="1" dirty="0"/>
              <a:t>Services Page</a:t>
            </a:r>
            <a:endParaRPr lang="en-US" sz="3000" dirty="0"/>
          </a:p>
        </p:txBody>
      </p:sp>
      <p:sp>
        <p:nvSpPr>
          <p:cNvPr id="17" name="TextBox 16">
            <a:extLst>
              <a:ext uri="{FF2B5EF4-FFF2-40B4-BE49-F238E27FC236}">
                <a16:creationId xmlns:a16="http://schemas.microsoft.com/office/drawing/2014/main" id="{8F13A521-EFDD-2AA5-DC22-EAA897FFDA1C}"/>
              </a:ext>
            </a:extLst>
          </p:cNvPr>
          <p:cNvSpPr txBox="1"/>
          <p:nvPr/>
        </p:nvSpPr>
        <p:spPr>
          <a:xfrm>
            <a:off x="16009466" y="9704904"/>
            <a:ext cx="3847516" cy="1174937"/>
          </a:xfrm>
          <a:prstGeom prst="rect">
            <a:avLst/>
          </a:prstGeom>
          <a:noFill/>
        </p:spPr>
        <p:txBody>
          <a:bodyPr wrap="square" rtlCol="0">
            <a:spAutoFit/>
          </a:bodyPr>
          <a:lstStyle/>
          <a:p>
            <a:r>
              <a:rPr lang="en-US" sz="3000" b="1" dirty="0"/>
              <a:t>Figure 2</a:t>
            </a:r>
          </a:p>
          <a:p>
            <a:pPr>
              <a:lnSpc>
                <a:spcPct val="150000"/>
              </a:lnSpc>
            </a:pPr>
            <a:r>
              <a:rPr lang="en-US" sz="3000" i="1" dirty="0"/>
              <a:t>Clinics Page</a:t>
            </a:r>
            <a:endParaRPr lang="en-US" sz="3000" dirty="0"/>
          </a:p>
        </p:txBody>
      </p:sp>
      <p:sp>
        <p:nvSpPr>
          <p:cNvPr id="51" name="TextBox 50">
            <a:extLst>
              <a:ext uri="{FF2B5EF4-FFF2-40B4-BE49-F238E27FC236}">
                <a16:creationId xmlns:a16="http://schemas.microsoft.com/office/drawing/2014/main" id="{099E615A-6BCA-BBA0-4495-B24D54B26239}"/>
              </a:ext>
            </a:extLst>
          </p:cNvPr>
          <p:cNvSpPr txBox="1"/>
          <p:nvPr/>
        </p:nvSpPr>
        <p:spPr>
          <a:xfrm>
            <a:off x="11116343" y="27892342"/>
            <a:ext cx="9199347" cy="900000"/>
          </a:xfrm>
          <a:prstGeom prst="rect">
            <a:avLst/>
          </a:prstGeom>
          <a:solidFill>
            <a:srgbClr val="00677D"/>
          </a:solidFill>
        </p:spPr>
        <p:txBody>
          <a:bodyPr wrap="square" lIns="180000" rtlCol="0">
            <a:spAutoFit/>
          </a:bodyPr>
          <a:lstStyle/>
          <a:p>
            <a:r>
              <a:rPr lang="en-US" sz="5396" b="1" dirty="0">
                <a:solidFill>
                  <a:schemeClr val="bg1"/>
                </a:solidFill>
              </a:rPr>
              <a:t>References</a:t>
            </a:r>
          </a:p>
        </p:txBody>
      </p:sp>
      <p:sp>
        <p:nvSpPr>
          <p:cNvPr id="52" name="TextBox 51">
            <a:extLst>
              <a:ext uri="{FF2B5EF4-FFF2-40B4-BE49-F238E27FC236}">
                <a16:creationId xmlns:a16="http://schemas.microsoft.com/office/drawing/2014/main" id="{66F9FDBF-34ED-10E3-DE2E-1126EB304D97}"/>
              </a:ext>
            </a:extLst>
          </p:cNvPr>
          <p:cNvSpPr txBox="1"/>
          <p:nvPr/>
        </p:nvSpPr>
        <p:spPr>
          <a:xfrm>
            <a:off x="986484" y="28784865"/>
            <a:ext cx="15244116" cy="1384995"/>
          </a:xfrm>
          <a:prstGeom prst="rect">
            <a:avLst/>
          </a:prstGeom>
          <a:noFill/>
        </p:spPr>
        <p:txBody>
          <a:bodyPr wrap="square" rtlCol="0">
            <a:spAutoFit/>
          </a:bodyPr>
          <a:lstStyle/>
          <a:p>
            <a:r>
              <a:rPr lang="en-US" sz="2800" dirty="0"/>
              <a:t>Course Convenor			: Dr David Weir		david.weir@ara.ac.nz	</a:t>
            </a:r>
          </a:p>
          <a:p>
            <a:r>
              <a:rPr lang="en-US" sz="2800" dirty="0"/>
              <a:t>Academic Supervisor 		: Robert Oliver 		Robert.oliver@ara.ac.nz</a:t>
            </a:r>
          </a:p>
          <a:p>
            <a:r>
              <a:rPr lang="en-US" sz="2800" dirty="0"/>
              <a:t>Industry Supervisor	 	: Henry Maddocks</a:t>
            </a:r>
          </a:p>
        </p:txBody>
      </p:sp>
      <p:pic>
        <p:nvPicPr>
          <p:cNvPr id="5" name="Picture 4" descr="Logo&#10;&#10;Description automatically generated">
            <a:extLst>
              <a:ext uri="{FF2B5EF4-FFF2-40B4-BE49-F238E27FC236}">
                <a16:creationId xmlns:a16="http://schemas.microsoft.com/office/drawing/2014/main" id="{466841A8-F17F-7790-E576-0D9D523D35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97311" y="25608961"/>
            <a:ext cx="3637671" cy="1886783"/>
          </a:xfrm>
          <a:prstGeom prst="rect">
            <a:avLst/>
          </a:prstGeom>
        </p:spPr>
      </p:pic>
      <p:pic>
        <p:nvPicPr>
          <p:cNvPr id="10" name="Picture 9" descr="Logo&#10;&#10;Description automatically generated">
            <a:extLst>
              <a:ext uri="{FF2B5EF4-FFF2-40B4-BE49-F238E27FC236}">
                <a16:creationId xmlns:a16="http://schemas.microsoft.com/office/drawing/2014/main" id="{7B582E87-15E6-809F-A08F-140578DF9B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28341" y="19338883"/>
            <a:ext cx="12164409" cy="6309421"/>
          </a:xfrm>
          <a:prstGeom prst="rect">
            <a:avLst/>
          </a:prstGeom>
        </p:spPr>
      </p:pic>
      <p:sp>
        <p:nvSpPr>
          <p:cNvPr id="19" name="TextBox 18">
            <a:extLst>
              <a:ext uri="{FF2B5EF4-FFF2-40B4-BE49-F238E27FC236}">
                <a16:creationId xmlns:a16="http://schemas.microsoft.com/office/drawing/2014/main" id="{5C0C254E-0185-B542-622E-9EA1C60C5306}"/>
              </a:ext>
            </a:extLst>
          </p:cNvPr>
          <p:cNvSpPr txBox="1"/>
          <p:nvPr/>
        </p:nvSpPr>
        <p:spPr>
          <a:xfrm>
            <a:off x="5629527" y="18987356"/>
            <a:ext cx="4500957" cy="3785652"/>
          </a:xfrm>
          <a:prstGeom prst="rect">
            <a:avLst/>
          </a:prstGeom>
          <a:noFill/>
        </p:spPr>
        <p:txBody>
          <a:bodyPr wrap="square" rtlCol="0">
            <a:spAutoFit/>
          </a:bodyPr>
          <a:lstStyle/>
          <a:p>
            <a:r>
              <a:rPr lang="en-US" sz="3000" b="1" dirty="0"/>
              <a:t>Personal Skills: </a:t>
            </a:r>
          </a:p>
          <a:p>
            <a:pPr marL="457200" indent="-457200">
              <a:buFont typeface="Arial" panose="020B0604020202020204" pitchFamily="34" charset="0"/>
              <a:buChar char="•"/>
            </a:pPr>
            <a:r>
              <a:rPr lang="en-US" sz="3000" dirty="0"/>
              <a:t>Communication </a:t>
            </a:r>
          </a:p>
          <a:p>
            <a:pPr marL="457200" indent="-457200">
              <a:buFont typeface="Arial" panose="020B0604020202020204" pitchFamily="34" charset="0"/>
              <a:buChar char="•"/>
            </a:pPr>
            <a:r>
              <a:rPr lang="en-US" sz="3000" dirty="0"/>
              <a:t>Time management </a:t>
            </a:r>
          </a:p>
          <a:p>
            <a:pPr marL="457200" indent="-457200">
              <a:buFont typeface="Arial" panose="020B0604020202020204" pitchFamily="34" charset="0"/>
              <a:buChar char="•"/>
            </a:pPr>
            <a:r>
              <a:rPr lang="en-US" sz="3000" dirty="0"/>
              <a:t>Problem solving</a:t>
            </a:r>
          </a:p>
          <a:p>
            <a:pPr marL="457200" indent="-457200">
              <a:buFont typeface="Arial" panose="020B0604020202020204" pitchFamily="34" charset="0"/>
              <a:buChar char="•"/>
            </a:pPr>
            <a:r>
              <a:rPr lang="en-US" sz="3000" dirty="0"/>
              <a:t>Flexibility</a:t>
            </a:r>
          </a:p>
          <a:p>
            <a:pPr marL="457200" indent="-457200">
              <a:buFont typeface="Arial" panose="020B0604020202020204" pitchFamily="34" charset="0"/>
              <a:buChar char="•"/>
            </a:pPr>
            <a:r>
              <a:rPr lang="en-US" sz="3000" dirty="0"/>
              <a:t>Quality assurance</a:t>
            </a:r>
          </a:p>
          <a:p>
            <a:pPr marL="457200" indent="-457200">
              <a:buFont typeface="Arial" panose="020B0604020202020204" pitchFamily="34" charset="0"/>
              <a:buChar char="•"/>
            </a:pPr>
            <a:r>
              <a:rPr lang="en-US" sz="3000" dirty="0"/>
              <a:t>Risk management</a:t>
            </a:r>
          </a:p>
          <a:p>
            <a:pPr algn="ctr"/>
            <a:endParaRPr lang="en-US" sz="3000" dirty="0"/>
          </a:p>
        </p:txBody>
      </p:sp>
      <p:sp>
        <p:nvSpPr>
          <p:cNvPr id="20" name="TextBox 19">
            <a:extLst>
              <a:ext uri="{FF2B5EF4-FFF2-40B4-BE49-F238E27FC236}">
                <a16:creationId xmlns:a16="http://schemas.microsoft.com/office/drawing/2014/main" id="{D1E450EA-585C-5D77-1A9C-580EA7E7057B}"/>
              </a:ext>
            </a:extLst>
          </p:cNvPr>
          <p:cNvSpPr txBox="1"/>
          <p:nvPr/>
        </p:nvSpPr>
        <p:spPr>
          <a:xfrm>
            <a:off x="986484" y="6711449"/>
            <a:ext cx="9144000" cy="922688"/>
          </a:xfrm>
          <a:prstGeom prst="rect">
            <a:avLst/>
          </a:prstGeom>
          <a:solidFill>
            <a:srgbClr val="00677D"/>
          </a:solidFill>
        </p:spPr>
        <p:txBody>
          <a:bodyPr wrap="square" lIns="198000" rtlCol="0">
            <a:spAutoFit/>
          </a:bodyPr>
          <a:lstStyle/>
          <a:p>
            <a:r>
              <a:rPr lang="en-US" sz="5396" b="1" dirty="0">
                <a:solidFill>
                  <a:schemeClr val="bg1"/>
                </a:solidFill>
              </a:rPr>
              <a:t>What Happened</a:t>
            </a:r>
          </a:p>
        </p:txBody>
      </p:sp>
      <p:sp>
        <p:nvSpPr>
          <p:cNvPr id="21" name="TextBox 20">
            <a:extLst>
              <a:ext uri="{FF2B5EF4-FFF2-40B4-BE49-F238E27FC236}">
                <a16:creationId xmlns:a16="http://schemas.microsoft.com/office/drawing/2014/main" id="{38E5D957-CAA0-1498-25FB-9962ECCD9501}"/>
              </a:ext>
            </a:extLst>
          </p:cNvPr>
          <p:cNvSpPr txBox="1"/>
          <p:nvPr/>
        </p:nvSpPr>
        <p:spPr>
          <a:xfrm>
            <a:off x="986484" y="7659537"/>
            <a:ext cx="9144000" cy="6555641"/>
          </a:xfrm>
          <a:prstGeom prst="rect">
            <a:avLst/>
          </a:prstGeom>
          <a:noFill/>
        </p:spPr>
        <p:txBody>
          <a:bodyPr wrap="square" rtlCol="0">
            <a:spAutoFit/>
          </a:bodyPr>
          <a:lstStyle/>
          <a:p>
            <a:r>
              <a:rPr lang="en-NZ" sz="3000" dirty="0"/>
              <a:t>Utilising</a:t>
            </a:r>
            <a:r>
              <a:rPr lang="en-US" sz="3000" dirty="0"/>
              <a:t> many technologies, languages, and concepts multiple pages were created in React. There where two sets of pages created. The first set was for the services offered where there was a page that displayed all services and from that page you could go to find out more about a specific service offered at WellNow.</a:t>
            </a:r>
          </a:p>
          <a:p>
            <a:r>
              <a:rPr lang="en-US" sz="3000" dirty="0"/>
              <a:t>The second set of pages was for clinics. The main page showed a list of clinics grouped by city. From that page you could find out more information about an individual clinic. This information showed what services they offered and who the practitioners are that work there.</a:t>
            </a:r>
          </a:p>
          <a:p>
            <a:r>
              <a:rPr lang="en-US" sz="3000" dirty="0"/>
              <a:t>We enabled more clinics to display available appointments by creating two APIs that connected to online booking sites Setmore and Nookal.</a:t>
            </a:r>
          </a:p>
        </p:txBody>
      </p:sp>
      <p:sp>
        <p:nvSpPr>
          <p:cNvPr id="24" name="TextBox 23">
            <a:extLst>
              <a:ext uri="{FF2B5EF4-FFF2-40B4-BE49-F238E27FC236}">
                <a16:creationId xmlns:a16="http://schemas.microsoft.com/office/drawing/2014/main" id="{35495EA2-3E87-7207-0ABC-6EB372AA6CBC}"/>
              </a:ext>
            </a:extLst>
          </p:cNvPr>
          <p:cNvSpPr txBox="1"/>
          <p:nvPr/>
        </p:nvSpPr>
        <p:spPr>
          <a:xfrm>
            <a:off x="3789797" y="17245555"/>
            <a:ext cx="3451679" cy="646331"/>
          </a:xfrm>
          <a:prstGeom prst="rect">
            <a:avLst/>
          </a:prstGeom>
          <a:noFill/>
        </p:spPr>
        <p:txBody>
          <a:bodyPr wrap="square" rtlCol="0">
            <a:spAutoFit/>
          </a:bodyPr>
          <a:lstStyle/>
          <a:p>
            <a:pPr algn="ctr"/>
            <a:r>
              <a:rPr lang="en-US" sz="3600" dirty="0"/>
              <a:t>React</a:t>
            </a:r>
            <a:r>
              <a:rPr lang="en-US" sz="3000" dirty="0"/>
              <a:t>	</a:t>
            </a:r>
            <a:endParaRPr lang="en-US" sz="3000" dirty="0">
              <a:highlight>
                <a:srgbClr val="FFFF00"/>
              </a:highlight>
            </a:endParaRPr>
          </a:p>
        </p:txBody>
      </p:sp>
      <p:pic>
        <p:nvPicPr>
          <p:cNvPr id="32" name="Picture 31">
            <a:extLst>
              <a:ext uri="{FF2B5EF4-FFF2-40B4-BE49-F238E27FC236}">
                <a16:creationId xmlns:a16="http://schemas.microsoft.com/office/drawing/2014/main" id="{9B228126-88FE-7E22-053E-30D2132AF11C}"/>
              </a:ext>
            </a:extLst>
          </p:cNvPr>
          <p:cNvPicPr>
            <a:picLocks noChangeAspect="1"/>
          </p:cNvPicPr>
          <p:nvPr/>
        </p:nvPicPr>
        <p:blipFill>
          <a:blip r:embed="rId5"/>
          <a:stretch>
            <a:fillRect/>
          </a:stretch>
        </p:blipFill>
        <p:spPr>
          <a:xfrm>
            <a:off x="4484936" y="15821389"/>
            <a:ext cx="1611148" cy="1400356"/>
          </a:xfrm>
          <a:prstGeom prst="rect">
            <a:avLst/>
          </a:prstGeom>
        </p:spPr>
      </p:pic>
      <p:pic>
        <p:nvPicPr>
          <p:cNvPr id="33" name="Picture 32">
            <a:extLst>
              <a:ext uri="{FF2B5EF4-FFF2-40B4-BE49-F238E27FC236}">
                <a16:creationId xmlns:a16="http://schemas.microsoft.com/office/drawing/2014/main" id="{BA511838-A774-6427-689B-796F6836C0E5}"/>
              </a:ext>
            </a:extLst>
          </p:cNvPr>
          <p:cNvPicPr>
            <a:picLocks noChangeAspect="1"/>
          </p:cNvPicPr>
          <p:nvPr/>
        </p:nvPicPr>
        <p:blipFill>
          <a:blip r:embed="rId6"/>
          <a:stretch>
            <a:fillRect/>
          </a:stretch>
        </p:blipFill>
        <p:spPr>
          <a:xfrm>
            <a:off x="1193959" y="15811607"/>
            <a:ext cx="2823936" cy="1411968"/>
          </a:xfrm>
          <a:prstGeom prst="rect">
            <a:avLst/>
          </a:prstGeom>
        </p:spPr>
      </p:pic>
      <p:pic>
        <p:nvPicPr>
          <p:cNvPr id="34" name="Picture 33">
            <a:extLst>
              <a:ext uri="{FF2B5EF4-FFF2-40B4-BE49-F238E27FC236}">
                <a16:creationId xmlns:a16="http://schemas.microsoft.com/office/drawing/2014/main" id="{148E8CC6-A289-912F-1E07-BF4A75CF4E64}"/>
              </a:ext>
            </a:extLst>
          </p:cNvPr>
          <p:cNvPicPr>
            <a:picLocks noChangeAspect="1"/>
          </p:cNvPicPr>
          <p:nvPr/>
        </p:nvPicPr>
        <p:blipFill>
          <a:blip r:embed="rId7"/>
          <a:stretch>
            <a:fillRect/>
          </a:stretch>
        </p:blipFill>
        <p:spPr>
          <a:xfrm>
            <a:off x="6302995" y="15431215"/>
            <a:ext cx="3865252" cy="2175584"/>
          </a:xfrm>
          <a:prstGeom prst="rect">
            <a:avLst/>
          </a:prstGeom>
        </p:spPr>
      </p:pic>
      <p:pic>
        <p:nvPicPr>
          <p:cNvPr id="25" name="Picture 24">
            <a:extLst>
              <a:ext uri="{FF2B5EF4-FFF2-40B4-BE49-F238E27FC236}">
                <a16:creationId xmlns:a16="http://schemas.microsoft.com/office/drawing/2014/main" id="{0801DBD9-A752-6ADC-B7AD-5A6EEAFF9379}"/>
              </a:ext>
            </a:extLst>
          </p:cNvPr>
          <p:cNvPicPr>
            <a:picLocks noChangeAspect="1"/>
          </p:cNvPicPr>
          <p:nvPr/>
        </p:nvPicPr>
        <p:blipFill>
          <a:blip r:embed="rId8"/>
          <a:stretch>
            <a:fillRect/>
          </a:stretch>
        </p:blipFill>
        <p:spPr>
          <a:xfrm>
            <a:off x="16556998" y="25561306"/>
            <a:ext cx="3041517" cy="1873251"/>
          </a:xfrm>
          <a:prstGeom prst="rect">
            <a:avLst/>
          </a:prstGeom>
        </p:spPr>
      </p:pic>
      <p:pic>
        <p:nvPicPr>
          <p:cNvPr id="27" name="Picture 26" descr="A close up of a computer screen&#10;&#10;Description automatically generated">
            <a:extLst>
              <a:ext uri="{FF2B5EF4-FFF2-40B4-BE49-F238E27FC236}">
                <a16:creationId xmlns:a16="http://schemas.microsoft.com/office/drawing/2014/main" id="{93474667-45AE-14DA-B358-E1083B6CAB9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009466" y="14072207"/>
            <a:ext cx="4392000" cy="2040214"/>
          </a:xfrm>
          <a:prstGeom prst="rect">
            <a:avLst/>
          </a:prstGeom>
        </p:spPr>
      </p:pic>
      <p:pic>
        <p:nvPicPr>
          <p:cNvPr id="37" name="Picture 36" descr="A screenshot of a computer&#10;&#10;Description automatically generated">
            <a:extLst>
              <a:ext uri="{FF2B5EF4-FFF2-40B4-BE49-F238E27FC236}">
                <a16:creationId xmlns:a16="http://schemas.microsoft.com/office/drawing/2014/main" id="{95568136-16D4-74CA-2026-58CE3750464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010528" y="12758672"/>
            <a:ext cx="4392000" cy="2054061"/>
          </a:xfrm>
          <a:prstGeom prst="rect">
            <a:avLst/>
          </a:prstGeom>
        </p:spPr>
      </p:pic>
      <p:pic>
        <p:nvPicPr>
          <p:cNvPr id="40" name="Picture 39" descr="A screenshot of a website&#10;&#10;Description automatically generated">
            <a:extLst>
              <a:ext uri="{FF2B5EF4-FFF2-40B4-BE49-F238E27FC236}">
                <a16:creationId xmlns:a16="http://schemas.microsoft.com/office/drawing/2014/main" id="{3573E361-D4A3-71B2-EAA8-031235448F6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21215" y="10885024"/>
            <a:ext cx="4392190" cy="2213405"/>
          </a:xfrm>
          <a:prstGeom prst="rect">
            <a:avLst/>
          </a:prstGeom>
        </p:spPr>
      </p:pic>
      <p:pic>
        <p:nvPicPr>
          <p:cNvPr id="43" name="Picture 42" descr="A screenshot of a cell phone&#10;&#10;Description automatically generated">
            <a:extLst>
              <a:ext uri="{FF2B5EF4-FFF2-40B4-BE49-F238E27FC236}">
                <a16:creationId xmlns:a16="http://schemas.microsoft.com/office/drawing/2014/main" id="{625B2784-99CB-6A68-AFFC-1EDFDDE7EF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321214" y="13098917"/>
            <a:ext cx="4392190" cy="2047227"/>
          </a:xfrm>
          <a:prstGeom prst="rect">
            <a:avLst/>
          </a:prstGeom>
        </p:spPr>
      </p:pic>
      <p:pic>
        <p:nvPicPr>
          <p:cNvPr id="49" name="Picture 48">
            <a:extLst>
              <a:ext uri="{FF2B5EF4-FFF2-40B4-BE49-F238E27FC236}">
                <a16:creationId xmlns:a16="http://schemas.microsoft.com/office/drawing/2014/main" id="{52122098-BDED-AC05-C887-05FDF3C563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20902" y="15141353"/>
            <a:ext cx="4392188" cy="540080"/>
          </a:xfrm>
          <a:prstGeom prst="rect">
            <a:avLst/>
          </a:prstGeom>
        </p:spPr>
      </p:pic>
      <p:sp>
        <p:nvSpPr>
          <p:cNvPr id="62" name="TextBox 61">
            <a:extLst>
              <a:ext uri="{FF2B5EF4-FFF2-40B4-BE49-F238E27FC236}">
                <a16:creationId xmlns:a16="http://schemas.microsoft.com/office/drawing/2014/main" id="{0AE60634-5AD1-19A4-4C20-4AE7E1CF09B3}"/>
              </a:ext>
            </a:extLst>
          </p:cNvPr>
          <p:cNvSpPr txBox="1"/>
          <p:nvPr/>
        </p:nvSpPr>
        <p:spPr>
          <a:xfrm>
            <a:off x="11321091" y="16367933"/>
            <a:ext cx="4391999" cy="1246495"/>
          </a:xfrm>
          <a:prstGeom prst="rect">
            <a:avLst/>
          </a:prstGeom>
          <a:noFill/>
        </p:spPr>
        <p:txBody>
          <a:bodyPr wrap="square" rtlCol="0">
            <a:spAutoFit/>
          </a:bodyPr>
          <a:lstStyle/>
          <a:p>
            <a:pPr>
              <a:lnSpc>
                <a:spcPct val="150000"/>
              </a:lnSpc>
            </a:pPr>
            <a:r>
              <a:rPr lang="en-US" sz="3000" b="1" dirty="0"/>
              <a:t>Figure 3</a:t>
            </a:r>
          </a:p>
          <a:p>
            <a:r>
              <a:rPr lang="en-US" sz="3000" i="1" dirty="0"/>
              <a:t>Individual Services Page</a:t>
            </a:r>
            <a:endParaRPr lang="en-US" sz="3000" dirty="0"/>
          </a:p>
        </p:txBody>
      </p:sp>
      <p:pic>
        <p:nvPicPr>
          <p:cNvPr id="66" name="Picture 65" descr="A screenshot of a computer&#10;&#10;Description automatically generated">
            <a:extLst>
              <a:ext uri="{FF2B5EF4-FFF2-40B4-BE49-F238E27FC236}">
                <a16:creationId xmlns:a16="http://schemas.microsoft.com/office/drawing/2014/main" id="{F3857D0B-35C8-F304-579F-437586D95C1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967379" y="17730818"/>
            <a:ext cx="4392000" cy="2217926"/>
          </a:xfrm>
          <a:prstGeom prst="rect">
            <a:avLst/>
          </a:prstGeom>
        </p:spPr>
      </p:pic>
      <p:pic>
        <p:nvPicPr>
          <p:cNvPr id="68" name="Picture 67" descr="A screenshot of a computer&#10;&#10;Description automatically generated">
            <a:extLst>
              <a:ext uri="{FF2B5EF4-FFF2-40B4-BE49-F238E27FC236}">
                <a16:creationId xmlns:a16="http://schemas.microsoft.com/office/drawing/2014/main" id="{2917222F-AA4C-0DB2-4B6D-EBF39F0E993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967379" y="19946363"/>
            <a:ext cx="4392000" cy="2049446"/>
          </a:xfrm>
          <a:prstGeom prst="rect">
            <a:avLst/>
          </a:prstGeom>
        </p:spPr>
      </p:pic>
      <p:sp>
        <p:nvSpPr>
          <p:cNvPr id="77" name="TextBox 76">
            <a:extLst>
              <a:ext uri="{FF2B5EF4-FFF2-40B4-BE49-F238E27FC236}">
                <a16:creationId xmlns:a16="http://schemas.microsoft.com/office/drawing/2014/main" id="{12196C18-CBCE-7DEC-F962-98DB2BA9DE70}"/>
              </a:ext>
            </a:extLst>
          </p:cNvPr>
          <p:cNvSpPr txBox="1"/>
          <p:nvPr/>
        </p:nvSpPr>
        <p:spPr>
          <a:xfrm>
            <a:off x="15967379" y="16490297"/>
            <a:ext cx="3847516" cy="1246495"/>
          </a:xfrm>
          <a:prstGeom prst="rect">
            <a:avLst/>
          </a:prstGeom>
          <a:noFill/>
        </p:spPr>
        <p:txBody>
          <a:bodyPr wrap="square" rtlCol="0">
            <a:spAutoFit/>
          </a:bodyPr>
          <a:lstStyle/>
          <a:p>
            <a:pPr>
              <a:lnSpc>
                <a:spcPct val="150000"/>
              </a:lnSpc>
            </a:pPr>
            <a:r>
              <a:rPr lang="en-US" sz="3000" b="1" dirty="0"/>
              <a:t>Figure 4</a:t>
            </a:r>
          </a:p>
          <a:p>
            <a:r>
              <a:rPr lang="en-US" sz="3000" i="1" dirty="0"/>
              <a:t>Selected Clinics Page</a:t>
            </a:r>
            <a:endParaRPr lang="en-US" sz="3000" dirty="0"/>
          </a:p>
        </p:txBody>
      </p:sp>
      <p:pic>
        <p:nvPicPr>
          <p:cNvPr id="79" name="Picture 78">
            <a:extLst>
              <a:ext uri="{FF2B5EF4-FFF2-40B4-BE49-F238E27FC236}">
                <a16:creationId xmlns:a16="http://schemas.microsoft.com/office/drawing/2014/main" id="{83CB90B2-2CC5-3BEC-0961-7139DDA1A8C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321405" y="21828520"/>
            <a:ext cx="4392000" cy="237118"/>
          </a:xfrm>
          <a:prstGeom prst="rect">
            <a:avLst/>
          </a:prstGeom>
        </p:spPr>
      </p:pic>
      <p:pic>
        <p:nvPicPr>
          <p:cNvPr id="81" name="Picture 80" descr="A screenshot of a computer&#10;&#10;Description automatically generated">
            <a:extLst>
              <a:ext uri="{FF2B5EF4-FFF2-40B4-BE49-F238E27FC236}">
                <a16:creationId xmlns:a16="http://schemas.microsoft.com/office/drawing/2014/main" id="{135AAF17-D83F-D4F0-4C63-D39549C14B2E}"/>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b="35449"/>
          <a:stretch/>
        </p:blipFill>
        <p:spPr>
          <a:xfrm>
            <a:off x="11321406" y="17630091"/>
            <a:ext cx="4392000" cy="1457024"/>
          </a:xfrm>
          <a:prstGeom prst="rect">
            <a:avLst/>
          </a:prstGeom>
        </p:spPr>
      </p:pic>
      <p:pic>
        <p:nvPicPr>
          <p:cNvPr id="91" name="Picture 90" descr="A screenshot of a computer&#10;&#10;Description automatically generated">
            <a:extLst>
              <a:ext uri="{FF2B5EF4-FFF2-40B4-BE49-F238E27FC236}">
                <a16:creationId xmlns:a16="http://schemas.microsoft.com/office/drawing/2014/main" id="{37D61B6B-23D8-AD21-5E1F-C5455A1323D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321405" y="19078206"/>
            <a:ext cx="4392000" cy="2750314"/>
          </a:xfrm>
          <a:prstGeom prst="rect">
            <a:avLst/>
          </a:prstGeom>
        </p:spPr>
      </p:pic>
      <p:pic>
        <p:nvPicPr>
          <p:cNvPr id="29" name="Picture 28" descr="A screenshot of a website&#10;&#10;Description automatically generated">
            <a:extLst>
              <a:ext uri="{FF2B5EF4-FFF2-40B4-BE49-F238E27FC236}">
                <a16:creationId xmlns:a16="http://schemas.microsoft.com/office/drawing/2014/main" id="{5F0DEF45-60AA-5BDB-AD2D-8A714DB15695}"/>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6009997" y="10865066"/>
            <a:ext cx="4392000" cy="2222541"/>
          </a:xfrm>
          <a:prstGeom prst="rect">
            <a:avLst/>
          </a:prstGeom>
        </p:spPr>
      </p:pic>
      <p:sp>
        <p:nvSpPr>
          <p:cNvPr id="55" name="TextBox 54">
            <a:extLst>
              <a:ext uri="{FF2B5EF4-FFF2-40B4-BE49-F238E27FC236}">
                <a16:creationId xmlns:a16="http://schemas.microsoft.com/office/drawing/2014/main" id="{41A1BB56-DD05-FBDD-DE82-70237A984213}"/>
              </a:ext>
            </a:extLst>
          </p:cNvPr>
          <p:cNvSpPr txBox="1"/>
          <p:nvPr/>
        </p:nvSpPr>
        <p:spPr>
          <a:xfrm>
            <a:off x="983790" y="22475572"/>
            <a:ext cx="9144000" cy="922688"/>
          </a:xfrm>
          <a:prstGeom prst="rect">
            <a:avLst/>
          </a:prstGeom>
          <a:solidFill>
            <a:srgbClr val="00677D"/>
          </a:solidFill>
        </p:spPr>
        <p:txBody>
          <a:bodyPr wrap="square" lIns="180000" rtlCol="0">
            <a:spAutoFit/>
          </a:bodyPr>
          <a:lstStyle/>
          <a:p>
            <a:r>
              <a:rPr lang="en-US" sz="5396" b="1" dirty="0">
                <a:solidFill>
                  <a:schemeClr val="bg1"/>
                </a:solidFill>
              </a:rPr>
              <a:t>Methodology</a:t>
            </a:r>
          </a:p>
        </p:txBody>
      </p:sp>
      <p:pic>
        <p:nvPicPr>
          <p:cNvPr id="18" name="Picture 17" descr="A qr code on a white background&#10;&#10;Description automatically generated">
            <a:extLst>
              <a:ext uri="{FF2B5EF4-FFF2-40B4-BE49-F238E27FC236}">
                <a16:creationId xmlns:a16="http://schemas.microsoft.com/office/drawing/2014/main" id="{F25601B5-63EC-B17A-E382-9CD5530C127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8534261" y="1548232"/>
            <a:ext cx="1862879" cy="1862879"/>
          </a:xfrm>
          <a:prstGeom prst="rect">
            <a:avLst/>
          </a:prstGeom>
        </p:spPr>
      </p:pic>
      <p:sp>
        <p:nvSpPr>
          <p:cNvPr id="6" name="TextBox 5">
            <a:extLst>
              <a:ext uri="{FF2B5EF4-FFF2-40B4-BE49-F238E27FC236}">
                <a16:creationId xmlns:a16="http://schemas.microsoft.com/office/drawing/2014/main" id="{7F7A134C-072A-95D7-49EE-AEF898A00D2D}"/>
              </a:ext>
            </a:extLst>
          </p:cNvPr>
          <p:cNvSpPr txBox="1"/>
          <p:nvPr/>
        </p:nvSpPr>
        <p:spPr>
          <a:xfrm>
            <a:off x="961083" y="23360202"/>
            <a:ext cx="9109106" cy="4031873"/>
          </a:xfrm>
          <a:prstGeom prst="rect">
            <a:avLst/>
          </a:prstGeom>
          <a:noFill/>
        </p:spPr>
        <p:txBody>
          <a:bodyPr wrap="square" rtlCol="0">
            <a:spAutoFit/>
          </a:bodyPr>
          <a:lstStyle/>
          <a:p>
            <a:pPr>
              <a:spcAft>
                <a:spcPts val="1000"/>
              </a:spcAft>
            </a:pPr>
            <a:r>
              <a:rPr lang="en-NZ" sz="3200" dirty="0">
                <a:effectLst/>
                <a:latin typeface="Calibri" panose="020F0502020204030204" pitchFamily="34" charset="0"/>
                <a:ea typeface="DengXian" panose="02010600030101010101" pitchFamily="2" charset="-122"/>
                <a:cs typeface="Times New Roman" panose="02020603050405020304" pitchFamily="18" charset="0"/>
              </a:rPr>
              <a:t>This project used Agile methodology. Agile helps to encourage healthy communication, teamwork, and continuous improvement. It does this by breaking large tasks into smaller more manageable ones. Notion which is a Kanban board was also used. There were also weekly scrum development team meetings that enabled the participants to share their </a:t>
            </a:r>
            <a:r>
              <a:rPr lang="en-NZ" sz="3200" dirty="0">
                <a:latin typeface="Calibri" panose="020F0502020204030204" pitchFamily="34" charset="0"/>
                <a:ea typeface="DengXian" panose="02010600030101010101" pitchFamily="2" charset="-122"/>
                <a:cs typeface="Times New Roman" panose="02020603050405020304" pitchFamily="18" charset="0"/>
              </a:rPr>
              <a:t>status on the project [2]</a:t>
            </a:r>
            <a:r>
              <a:rPr lang="en-NZ" sz="3200" dirty="0">
                <a:effectLst/>
                <a:latin typeface="Calibri" panose="020F0502020204030204" pitchFamily="34" charset="0"/>
                <a:ea typeface="DengXia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150321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2646</TotalTime>
  <Words>471</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Medical Appointment Booking Solution Brock Winter, Bachelor of Information &amp; Communication Technologies,  Ara Institute of Canterbury - Te Pūkenga, 2023 Sem 2 brocklordwinter@gmail.com </vt:lpstr>
    </vt:vector>
  </TitlesOfParts>
  <Company>UCLA Library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Author name, affiliation, email</dc:title>
  <dc:creator>David.Weir@ara.ac.nz</dc:creator>
  <cp:lastModifiedBy>Brock Winter [bww0048]</cp:lastModifiedBy>
  <cp:revision>98</cp:revision>
  <cp:lastPrinted>2022-10-24T22:58:45Z</cp:lastPrinted>
  <dcterms:created xsi:type="dcterms:W3CDTF">2015-02-24T18:33:10Z</dcterms:created>
  <dcterms:modified xsi:type="dcterms:W3CDTF">2023-11-28T21:04:22Z</dcterms:modified>
</cp:coreProperties>
</file>