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54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5E2B-D189-C0E8-B3B9-2D861BA42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F7775-239C-096D-67BB-782C32D28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17DCB-2EA7-588F-8219-794AB50D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B2A0-5A38-47C0-9855-CD823511A18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C6B20-9019-E428-D2B7-555987350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428BD-6A49-C82B-2355-E61BA5DB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D8E9-64ED-46FA-B4BD-0EFB1CEC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4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2CF1-1589-9542-8CA5-7152F47E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0FA4D-1BCF-5D30-77CE-F36F25538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40662-4354-0978-3E46-121E79399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B2A0-5A38-47C0-9855-CD823511A18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3BF82-C411-EFB1-9199-0BF02C920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CB083-77B3-FBC2-DCAA-8793EAE1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D8E9-64ED-46FA-B4BD-0EFB1CEC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5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D9DC8-E43F-7C98-C1A2-E85DBB8B2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543E7-C236-A523-D3FB-F0B4C58F3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8220A-D587-B980-A032-95C4EF6D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B2A0-5A38-47C0-9855-CD823511A18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07835-F521-99D4-13B7-D842A7A14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A0CCE-DB83-7844-191C-0244C587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D8E9-64ED-46FA-B4BD-0EFB1CEC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4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A3E1-3B6C-B65E-AF51-6B117AB2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73CB4-B0B3-37F7-9BA8-7037C9EA6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E66AD-F71A-4DA7-DA24-B5DA4C69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B2A0-5A38-47C0-9855-CD823511A18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B56A9-71D1-2FEB-BC1B-16DBA4E1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1CCC0-A828-A821-AF3F-3DBEED50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D8E9-64ED-46FA-B4BD-0EFB1CEC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5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35D4C-A12F-6379-BA36-8751ED53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31FC5-9878-65A8-E4A0-31A877CEB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A21E5-E0FB-6C75-60BB-218CC9B1B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B2A0-5A38-47C0-9855-CD823511A18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6C01C-BA0E-A193-0281-5865F6A3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4ACBA-ABFD-381B-6FB5-ED7D001D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D8E9-64ED-46FA-B4BD-0EFB1CEC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8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DFD1-42FB-6245-D147-F2D47CC0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E06A2-94D4-F160-87C5-7D7B78082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BE3E2-BA27-CF4B-B067-433801D13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F0325-2D83-CF1A-AB40-6F6CFC76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B2A0-5A38-47C0-9855-CD823511A18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DDE3A-2A6E-5E57-CCD3-B098C330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C30B2-A858-5643-9447-B8888112D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D8E9-64ED-46FA-B4BD-0EFB1CEC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2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00CE-46C9-C4FD-A67A-EF68657F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05C8A-3AD1-962D-63FA-AB81BA4EC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8C08A-B2E5-0C62-7A57-740717337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26D44-B77B-8B32-7A77-DDD284E10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31B68-AD29-B0B1-9321-CF16B8E2C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D13120-CD18-BD4B-5F02-5B31AE94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B2A0-5A38-47C0-9855-CD823511A18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F3268B-33F6-51D9-F43C-06C28341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BAA59-F9D0-270C-D987-95C932BB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D8E9-64ED-46FA-B4BD-0EFB1CEC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8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3A0F-685D-B800-121D-910674856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CAED73-B444-DB33-1DFA-6B01A602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B2A0-5A38-47C0-9855-CD823511A18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7448B-9A42-9470-C53D-ED399932E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4421-C998-C018-CDC5-A4EB0086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D8E9-64ED-46FA-B4BD-0EFB1CEC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A2C08-5C53-8B9C-7864-4C373CCEF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B2A0-5A38-47C0-9855-CD823511A18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FFF822-480A-0E74-EF67-0BE8AECE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53F00-9056-9FC8-8A01-37BB9694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D8E9-64ED-46FA-B4BD-0EFB1CEC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6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A5E1-3C14-0361-8010-C0B60099B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D7BFE-0F9E-5633-AA09-82E578629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ED0B5-F71D-7659-B533-452571BD3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A7D76-A738-B128-4AB7-3D748638B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B2A0-5A38-47C0-9855-CD823511A18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E261C-BAF0-4CA2-3FB2-5552F7C60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2C056-91B5-D0D8-3BFC-54864D0B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D8E9-64ED-46FA-B4BD-0EFB1CEC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6B99-5CDD-E667-787D-E77A6C00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52A192-6957-6A75-991D-BE0BD7DC4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8E405-6F51-0F15-A730-A426E5CD3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6A7B0-D9D1-4A6A-F844-06D77BE0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B2A0-5A38-47C0-9855-CD823511A18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08396-A5E4-0F88-6BA1-D269F561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D410D-A5AF-D229-B0E9-D253B0E9B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D8E9-64ED-46FA-B4BD-0EFB1CEC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3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BFA850-FA98-99E8-3438-5C9F7222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9F46D-9817-6076-6737-F8B559E88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C6BB3-D25D-E4CB-44CF-E1C38FF1D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6B2A0-5A38-47C0-9855-CD823511A18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721FD-FB2D-9581-46BD-D28059799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65506-B01A-1896-9242-3E56C4EE7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8D8E9-64ED-46FA-B4BD-0EFB1CEC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6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26.png"/><Relationship Id="rId12" Type="http://schemas.openxmlformats.org/officeDocument/2006/relationships/image" Target="../media/image3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2.png"/><Relationship Id="rId5" Type="http://schemas.openxmlformats.org/officeDocument/2006/relationships/image" Target="../media/image24.png"/><Relationship Id="rId10" Type="http://schemas.openxmlformats.org/officeDocument/2006/relationships/image" Target="../media/image31.png"/><Relationship Id="rId4" Type="http://schemas.openxmlformats.org/officeDocument/2006/relationships/image" Target="../media/image23.png"/><Relationship Id="rId9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41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2E3C-AE2A-1DA9-2818-51BF6F46C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Primal Simplex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6EBC5-22FA-07F4-89C2-BF9EA94195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Starting: M-Technique</a:t>
            </a:r>
          </a:p>
        </p:txBody>
      </p:sp>
    </p:spTree>
    <p:extLst>
      <p:ext uri="{BB962C8B-B14F-4D97-AF65-F5344CB8AC3E}">
        <p14:creationId xmlns:p14="http://schemas.microsoft.com/office/powerpoint/2010/main" val="308475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8A2ED-EE97-7FF4-0AB6-1E0CB3E0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 for Artificial Starting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5EBD-80A4-F7CD-F671-7F23F8BA1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325"/>
          </a:xfrm>
        </p:spPr>
        <p:txBody>
          <a:bodyPr>
            <a:normAutofit/>
          </a:bodyPr>
          <a:lstStyle/>
          <a:p>
            <a:r>
              <a:rPr lang="en-US" sz="2000" dirty="0"/>
              <a:t>Consider the two problems shown below.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516FC1-945C-5C00-B163-8AE886A132A2}"/>
                  </a:ext>
                </a:extLst>
              </p:cNvPr>
              <p:cNvSpPr txBox="1"/>
              <p:nvPr/>
            </p:nvSpPr>
            <p:spPr>
              <a:xfrm>
                <a:off x="1023741" y="2353567"/>
                <a:ext cx="20082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=0.38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+0.76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516FC1-945C-5C00-B163-8AE886A13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741" y="2353567"/>
                <a:ext cx="2008242" cy="215444"/>
              </a:xfrm>
              <a:prstGeom prst="rect">
                <a:avLst/>
              </a:prstGeom>
              <a:blipFill>
                <a:blip r:embed="rId2"/>
                <a:stretch>
                  <a:fillRect l="-912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B91957-9419-0604-AEA8-02BFD0FE140E}"/>
                  </a:ext>
                </a:extLst>
              </p:cNvPr>
              <p:cNvSpPr txBox="1"/>
              <p:nvPr/>
            </p:nvSpPr>
            <p:spPr>
              <a:xfrm>
                <a:off x="1023741" y="2630566"/>
                <a:ext cx="30566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B91957-9419-0604-AEA8-02BFD0FE1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741" y="2630566"/>
                <a:ext cx="305660" cy="215444"/>
              </a:xfrm>
              <a:prstGeom prst="rect">
                <a:avLst/>
              </a:prstGeom>
              <a:blipFill>
                <a:blip r:embed="rId3"/>
                <a:stretch>
                  <a:fillRect l="-10000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B3153A-23F5-E71C-6252-BD49A2D9A277}"/>
                  </a:ext>
                </a:extLst>
              </p:cNvPr>
              <p:cNvSpPr txBox="1"/>
              <p:nvPr/>
            </p:nvSpPr>
            <p:spPr>
              <a:xfrm>
                <a:off x="1684074" y="2860201"/>
                <a:ext cx="15872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43,200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B3153A-23F5-E71C-6252-BD49A2D9A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074" y="2860201"/>
                <a:ext cx="1587293" cy="215444"/>
              </a:xfrm>
              <a:prstGeom prst="rect">
                <a:avLst/>
              </a:prstGeom>
              <a:blipFill>
                <a:blip r:embed="rId4"/>
                <a:stretch>
                  <a:fillRect l="-2299" r="-1533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EE552D-13A9-28F4-2A2C-941E84ACEF99}"/>
                  </a:ext>
                </a:extLst>
              </p:cNvPr>
              <p:cNvSpPr txBox="1"/>
              <p:nvPr/>
            </p:nvSpPr>
            <p:spPr>
              <a:xfrm>
                <a:off x="1684074" y="3151391"/>
                <a:ext cx="18598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3.5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+3.5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29,700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EE552D-13A9-28F4-2A2C-941E84ACE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074" y="3151391"/>
                <a:ext cx="1859803" cy="215444"/>
              </a:xfrm>
              <a:prstGeom prst="rect">
                <a:avLst/>
              </a:prstGeom>
              <a:blipFill>
                <a:blip r:embed="rId5"/>
                <a:stretch>
                  <a:fillRect l="-1639" r="-1639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9949FB-1B31-3F07-0609-42FE0FB17865}"/>
                  </a:ext>
                </a:extLst>
              </p:cNvPr>
              <p:cNvSpPr txBox="1"/>
              <p:nvPr/>
            </p:nvSpPr>
            <p:spPr>
              <a:xfrm>
                <a:off x="1684074" y="3419981"/>
                <a:ext cx="205857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1.25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+8.75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46,800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9949FB-1B31-3F07-0609-42FE0FB17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074" y="3419981"/>
                <a:ext cx="2058576" cy="215444"/>
              </a:xfrm>
              <a:prstGeom prst="rect">
                <a:avLst/>
              </a:prstGeom>
              <a:blipFill>
                <a:blip r:embed="rId6"/>
                <a:stretch>
                  <a:fillRect l="-1479" r="-1183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70E83C-F21C-605B-2526-16A05C13D0E7}"/>
                  </a:ext>
                </a:extLst>
              </p:cNvPr>
              <p:cNvSpPr txBox="1"/>
              <p:nvPr/>
            </p:nvSpPr>
            <p:spPr>
              <a:xfrm>
                <a:off x="1684074" y="3688571"/>
                <a:ext cx="16866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8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+10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64,800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70E83C-F21C-605B-2526-16A05C13D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074" y="3688571"/>
                <a:ext cx="1686679" cy="215444"/>
              </a:xfrm>
              <a:prstGeom prst="rect">
                <a:avLst/>
              </a:prstGeom>
              <a:blipFill>
                <a:blip r:embed="rId7"/>
                <a:stretch>
                  <a:fillRect l="-1805" r="-1805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73C672-36CE-2AE9-A4F4-0EBB017A8E5E}"/>
                  </a:ext>
                </a:extLst>
              </p:cNvPr>
              <p:cNvSpPr txBox="1"/>
              <p:nvPr/>
            </p:nvSpPr>
            <p:spPr>
              <a:xfrm>
                <a:off x="1311888" y="3957161"/>
                <a:ext cx="233166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73C672-36CE-2AE9-A4F4-0EBB017A8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888" y="3957161"/>
                <a:ext cx="2331664" cy="215444"/>
              </a:xfrm>
              <a:prstGeom prst="rect">
                <a:avLst/>
              </a:prstGeom>
              <a:blipFill>
                <a:blip r:embed="rId8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9FE3A9-F7B0-E525-BD63-7E6C2E9CA7BA}"/>
              </a:ext>
            </a:extLst>
          </p:cNvPr>
          <p:cNvCxnSpPr>
            <a:cxnSpLocks/>
          </p:cNvCxnSpPr>
          <p:nvPr/>
        </p:nvCxnSpPr>
        <p:spPr>
          <a:xfrm>
            <a:off x="4337050" y="3366835"/>
            <a:ext cx="118110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A88447-75AC-B9CF-6F0D-535BF02A4F84}"/>
              </a:ext>
            </a:extLst>
          </p:cNvPr>
          <p:cNvSpPr txBox="1"/>
          <p:nvPr/>
        </p:nvSpPr>
        <p:spPr>
          <a:xfrm>
            <a:off x="4183939" y="2993676"/>
            <a:ext cx="148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Standard Form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71EEDE-CC56-8477-3A3A-E3C3AD3188AB}"/>
                  </a:ext>
                </a:extLst>
              </p:cNvPr>
              <p:cNvSpPr txBox="1"/>
              <p:nvPr/>
            </p:nvSpPr>
            <p:spPr>
              <a:xfrm>
                <a:off x="5665840" y="2353567"/>
                <a:ext cx="20082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=0.38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+0.76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71EEDE-CC56-8477-3A3A-E3C3AD318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840" y="2353567"/>
                <a:ext cx="2008242" cy="215444"/>
              </a:xfrm>
              <a:prstGeom prst="rect">
                <a:avLst/>
              </a:prstGeom>
              <a:blipFill>
                <a:blip r:embed="rId9"/>
                <a:stretch>
                  <a:fillRect l="-606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92DE94-B654-809A-F6AD-2C92EB9CE5D6}"/>
                  </a:ext>
                </a:extLst>
              </p:cNvPr>
              <p:cNvSpPr txBox="1"/>
              <p:nvPr/>
            </p:nvSpPr>
            <p:spPr>
              <a:xfrm>
                <a:off x="5665840" y="2630566"/>
                <a:ext cx="30566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92DE94-B654-809A-F6AD-2C92EB9CE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840" y="2630566"/>
                <a:ext cx="305660" cy="215444"/>
              </a:xfrm>
              <a:prstGeom prst="rect">
                <a:avLst/>
              </a:prstGeom>
              <a:blipFill>
                <a:blip r:embed="rId10"/>
                <a:stretch>
                  <a:fillRect l="-7843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D1C0ED2-AC74-BEBA-FCF8-29362C55A09B}"/>
                  </a:ext>
                </a:extLst>
              </p:cNvPr>
              <p:cNvSpPr txBox="1"/>
              <p:nvPr/>
            </p:nvSpPr>
            <p:spPr>
              <a:xfrm>
                <a:off x="6265392" y="2882577"/>
                <a:ext cx="211935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43,200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D1C0ED2-AC74-BEBA-FCF8-29362C55A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392" y="2882577"/>
                <a:ext cx="2119357" cy="215444"/>
              </a:xfrm>
              <a:prstGeom prst="rect">
                <a:avLst/>
              </a:prstGeom>
              <a:blipFill>
                <a:blip r:embed="rId1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EB1EC0D-559B-AA0C-D2CF-0208E9F6F35F}"/>
                  </a:ext>
                </a:extLst>
              </p:cNvPr>
              <p:cNvSpPr txBox="1"/>
              <p:nvPr/>
            </p:nvSpPr>
            <p:spPr>
              <a:xfrm>
                <a:off x="6326173" y="3151391"/>
                <a:ext cx="22760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3.5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+3.5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29,700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EB1EC0D-559B-AA0C-D2CF-0208E9F6F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173" y="3151391"/>
                <a:ext cx="2276072" cy="215444"/>
              </a:xfrm>
              <a:prstGeom prst="rect">
                <a:avLst/>
              </a:prstGeom>
              <a:blipFill>
                <a:blip r:embed="rId12"/>
                <a:stretch>
                  <a:fillRect l="-1340" r="-134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D0F82EB-2C61-A598-E443-4DF6CADCF5D3}"/>
                  </a:ext>
                </a:extLst>
              </p:cNvPr>
              <p:cNvSpPr txBox="1"/>
              <p:nvPr/>
            </p:nvSpPr>
            <p:spPr>
              <a:xfrm>
                <a:off x="6326173" y="3419981"/>
                <a:ext cx="243476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1.25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+8.75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46,800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D0F82EB-2C61-A598-E443-4DF6CADCF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173" y="3419981"/>
                <a:ext cx="2434769" cy="215444"/>
              </a:xfrm>
              <a:prstGeom prst="rect">
                <a:avLst/>
              </a:prstGeom>
              <a:blipFill>
                <a:blip r:embed="rId13"/>
                <a:stretch>
                  <a:fillRect l="-1253" r="-1253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4B3B7E9-D09E-B076-1728-D5F3FA3DF757}"/>
                  </a:ext>
                </a:extLst>
              </p:cNvPr>
              <p:cNvSpPr txBox="1"/>
              <p:nvPr/>
            </p:nvSpPr>
            <p:spPr>
              <a:xfrm>
                <a:off x="6357923" y="3688571"/>
                <a:ext cx="20593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8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+10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64,800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4B3B7E9-D09E-B076-1728-D5F3FA3DF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923" y="3688571"/>
                <a:ext cx="2059346" cy="215444"/>
              </a:xfrm>
              <a:prstGeom prst="rect">
                <a:avLst/>
              </a:prstGeom>
              <a:blipFill>
                <a:blip r:embed="rId14"/>
                <a:stretch>
                  <a:fillRect l="-1479" r="-1183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102FB70-7D3F-8E97-A117-227A409E36A9}"/>
                  </a:ext>
                </a:extLst>
              </p:cNvPr>
              <p:cNvSpPr txBox="1"/>
              <p:nvPr/>
            </p:nvSpPr>
            <p:spPr>
              <a:xfrm>
                <a:off x="6159238" y="3957161"/>
                <a:ext cx="233166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102FB70-7D3F-8E97-A117-227A409E3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238" y="3957161"/>
                <a:ext cx="2331664" cy="215444"/>
              </a:xfrm>
              <a:prstGeom prst="rect">
                <a:avLst/>
              </a:prstGeom>
              <a:blipFill>
                <a:blip r:embed="rId15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97DAE32-95AA-72CD-61FB-AD6A552E0DB5}"/>
              </a:ext>
            </a:extLst>
          </p:cNvPr>
          <p:cNvCxnSpPr/>
          <p:nvPr/>
        </p:nvCxnSpPr>
        <p:spPr>
          <a:xfrm>
            <a:off x="508000" y="4318000"/>
            <a:ext cx="111950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F7A32A8-EF1E-AD24-B8C0-AB82387CD6DE}"/>
                  </a:ext>
                </a:extLst>
              </p:cNvPr>
              <p:cNvSpPr txBox="1"/>
              <p:nvPr/>
            </p:nvSpPr>
            <p:spPr>
              <a:xfrm>
                <a:off x="1029181" y="4488874"/>
                <a:ext cx="13528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=4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F7A32A8-EF1E-AD24-B8C0-AB82387CD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81" y="4488874"/>
                <a:ext cx="1352806" cy="215444"/>
              </a:xfrm>
              <a:prstGeom prst="rect">
                <a:avLst/>
              </a:prstGeom>
              <a:blipFill>
                <a:blip r:embed="rId16"/>
                <a:stretch>
                  <a:fillRect l="-1802" r="-3604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644E8CA-276E-D6E5-2EF5-9CD53F39E270}"/>
                  </a:ext>
                </a:extLst>
              </p:cNvPr>
              <p:cNvSpPr txBox="1"/>
              <p:nvPr/>
            </p:nvSpPr>
            <p:spPr>
              <a:xfrm>
                <a:off x="1029181" y="4765873"/>
                <a:ext cx="30566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644E8CA-276E-D6E5-2EF5-9CD53F39E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81" y="4765873"/>
                <a:ext cx="305660" cy="215444"/>
              </a:xfrm>
              <a:prstGeom prst="rect">
                <a:avLst/>
              </a:prstGeom>
              <a:blipFill>
                <a:blip r:embed="rId3"/>
                <a:stretch>
                  <a:fillRect l="-10000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B3E77DF-34F2-16FC-34DB-6D065EA5F3EC}"/>
                  </a:ext>
                </a:extLst>
              </p:cNvPr>
              <p:cNvSpPr txBox="1"/>
              <p:nvPr/>
            </p:nvSpPr>
            <p:spPr>
              <a:xfrm>
                <a:off x="1689514" y="4995508"/>
                <a:ext cx="9286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B3E77DF-34F2-16FC-34DB-6D065EA5F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514" y="4995508"/>
                <a:ext cx="928652" cy="215444"/>
              </a:xfrm>
              <a:prstGeom prst="rect">
                <a:avLst/>
              </a:prstGeom>
              <a:blipFill>
                <a:blip r:embed="rId17"/>
                <a:stretch>
                  <a:fillRect l="-1974" r="-394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0A021F8-841E-844E-DAD6-A1FE064D6DC7}"/>
                  </a:ext>
                </a:extLst>
              </p:cNvPr>
              <p:cNvSpPr txBox="1"/>
              <p:nvPr/>
            </p:nvSpPr>
            <p:spPr>
              <a:xfrm>
                <a:off x="1689514" y="5286698"/>
                <a:ext cx="89338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0A021F8-841E-844E-DAD6-A1FE064D6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514" y="5286698"/>
                <a:ext cx="893386" cy="215444"/>
              </a:xfrm>
              <a:prstGeom prst="rect">
                <a:avLst/>
              </a:prstGeom>
              <a:blipFill>
                <a:blip r:embed="rId18"/>
                <a:stretch>
                  <a:fillRect l="-4082" r="-3401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0007D5-5254-FADF-7EEC-CDF1E205A6CE}"/>
                  </a:ext>
                </a:extLst>
              </p:cNvPr>
              <p:cNvSpPr txBox="1"/>
              <p:nvPr/>
            </p:nvSpPr>
            <p:spPr>
              <a:xfrm>
                <a:off x="1689514" y="5555288"/>
                <a:ext cx="992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0007D5-5254-FADF-7EEC-CDF1E205A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514" y="5555288"/>
                <a:ext cx="992772" cy="215444"/>
              </a:xfrm>
              <a:prstGeom prst="rect">
                <a:avLst/>
              </a:prstGeom>
              <a:blipFill>
                <a:blip r:embed="rId19"/>
                <a:stretch>
                  <a:fillRect l="-3681" r="-306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4146904-9D64-44E8-BA13-4B695F1BF128}"/>
                  </a:ext>
                </a:extLst>
              </p:cNvPr>
              <p:cNvSpPr txBox="1"/>
              <p:nvPr/>
            </p:nvSpPr>
            <p:spPr>
              <a:xfrm>
                <a:off x="1689514" y="5823878"/>
                <a:ext cx="10280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4146904-9D64-44E8-BA13-4B695F1BF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514" y="5823878"/>
                <a:ext cx="1028038" cy="215444"/>
              </a:xfrm>
              <a:prstGeom prst="rect">
                <a:avLst/>
              </a:prstGeom>
              <a:blipFill>
                <a:blip r:embed="rId20"/>
                <a:stretch>
                  <a:fillRect l="-1775" r="-2959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745E371-9E75-05DC-182E-85AFADB7DB41}"/>
                  </a:ext>
                </a:extLst>
              </p:cNvPr>
              <p:cNvSpPr txBox="1"/>
              <p:nvPr/>
            </p:nvSpPr>
            <p:spPr>
              <a:xfrm>
                <a:off x="1023741" y="6092468"/>
                <a:ext cx="233166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745E371-9E75-05DC-182E-85AFADB7D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741" y="6092468"/>
                <a:ext cx="2331664" cy="215444"/>
              </a:xfrm>
              <a:prstGeom prst="rect">
                <a:avLst/>
              </a:prstGeom>
              <a:blipFill>
                <a:blip r:embed="rId21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78172F-023A-105E-62D1-8A2A0F5F7217}"/>
              </a:ext>
            </a:extLst>
          </p:cNvPr>
          <p:cNvCxnSpPr>
            <a:cxnSpLocks/>
          </p:cNvCxnSpPr>
          <p:nvPr/>
        </p:nvCxnSpPr>
        <p:spPr>
          <a:xfrm>
            <a:off x="3523864" y="5372233"/>
            <a:ext cx="118110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CEDC590-6FFF-2BEE-3E9F-C3DDBA0B6D28}"/>
              </a:ext>
            </a:extLst>
          </p:cNvPr>
          <p:cNvSpPr txBox="1"/>
          <p:nvPr/>
        </p:nvSpPr>
        <p:spPr>
          <a:xfrm>
            <a:off x="3370753" y="4999074"/>
            <a:ext cx="148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Standard Form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354B58-89B6-9132-71D0-757129F094DB}"/>
                  </a:ext>
                </a:extLst>
              </p:cNvPr>
              <p:cNvSpPr txBox="1"/>
              <p:nvPr/>
            </p:nvSpPr>
            <p:spPr>
              <a:xfrm>
                <a:off x="5694831" y="4522970"/>
                <a:ext cx="13528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=4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354B58-89B6-9132-71D0-757129F09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831" y="4522970"/>
                <a:ext cx="1352806" cy="215444"/>
              </a:xfrm>
              <a:prstGeom prst="rect">
                <a:avLst/>
              </a:prstGeom>
              <a:blipFill>
                <a:blip r:embed="rId22"/>
                <a:stretch>
                  <a:fillRect l="-1351" r="-3604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B1F6C5-FF74-74AB-EC34-E21061EC5579}"/>
                  </a:ext>
                </a:extLst>
              </p:cNvPr>
              <p:cNvSpPr txBox="1"/>
              <p:nvPr/>
            </p:nvSpPr>
            <p:spPr>
              <a:xfrm>
                <a:off x="5694831" y="4799969"/>
                <a:ext cx="30566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B1F6C5-FF74-74AB-EC34-E21061EC5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831" y="4799969"/>
                <a:ext cx="305660" cy="215444"/>
              </a:xfrm>
              <a:prstGeom prst="rect">
                <a:avLst/>
              </a:prstGeom>
              <a:blipFill>
                <a:blip r:embed="rId23"/>
                <a:stretch>
                  <a:fillRect l="-8000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9FE57B4-3B6A-2B6E-0DB1-CCFA6FC2D739}"/>
                  </a:ext>
                </a:extLst>
              </p:cNvPr>
              <p:cNvSpPr txBox="1"/>
              <p:nvPr/>
            </p:nvSpPr>
            <p:spPr>
              <a:xfrm>
                <a:off x="6355164" y="5029604"/>
                <a:ext cx="13407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9FE57B4-3B6A-2B6E-0DB1-CCFA6FC2D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164" y="5029604"/>
                <a:ext cx="1340752" cy="215444"/>
              </a:xfrm>
              <a:prstGeom prst="rect">
                <a:avLst/>
              </a:prstGeom>
              <a:blipFill>
                <a:blip r:embed="rId24"/>
                <a:stretch>
                  <a:fillRect l="-457" r="-2740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AAA75B2-447C-D018-D8AD-64C10FFA1660}"/>
                  </a:ext>
                </a:extLst>
              </p:cNvPr>
              <p:cNvSpPr txBox="1"/>
              <p:nvPr/>
            </p:nvSpPr>
            <p:spPr>
              <a:xfrm>
                <a:off x="6355164" y="5320794"/>
                <a:ext cx="130965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AAA75B2-447C-D018-D8AD-64C10FFA1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164" y="5320794"/>
                <a:ext cx="1309654" cy="215444"/>
              </a:xfrm>
              <a:prstGeom prst="rect">
                <a:avLst/>
              </a:prstGeom>
              <a:blipFill>
                <a:blip r:embed="rId25"/>
                <a:stretch>
                  <a:fillRect l="-2804" r="-2804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39F7727-6F00-D7A6-B800-73E5FE28FEAF}"/>
                  </a:ext>
                </a:extLst>
              </p:cNvPr>
              <p:cNvSpPr txBox="1"/>
              <p:nvPr/>
            </p:nvSpPr>
            <p:spPr>
              <a:xfrm>
                <a:off x="6355164" y="5589384"/>
                <a:ext cx="145828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39F7727-6F00-D7A6-B800-73E5FE28F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164" y="5589384"/>
                <a:ext cx="1458284" cy="215444"/>
              </a:xfrm>
              <a:prstGeom prst="rect">
                <a:avLst/>
              </a:prstGeom>
              <a:blipFill>
                <a:blip r:embed="rId26"/>
                <a:stretch>
                  <a:fillRect l="-837" r="-418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0AEA863-62AC-F2C4-AE6D-49B1339A6904}"/>
                  </a:ext>
                </a:extLst>
              </p:cNvPr>
              <p:cNvSpPr txBox="1"/>
              <p:nvPr/>
            </p:nvSpPr>
            <p:spPr>
              <a:xfrm>
                <a:off x="6355164" y="5857974"/>
                <a:ext cx="148085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0AEA863-62AC-F2C4-AE6D-49B1339A6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164" y="5857974"/>
                <a:ext cx="1480855" cy="215444"/>
              </a:xfrm>
              <a:prstGeom prst="rect">
                <a:avLst/>
              </a:prstGeom>
              <a:blipFill>
                <a:blip r:embed="rId27"/>
                <a:stretch>
                  <a:fillRect l="-413" r="-2479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4842B68-FEDE-63EF-AB5F-63C37BF60361}"/>
                  </a:ext>
                </a:extLst>
              </p:cNvPr>
              <p:cNvSpPr txBox="1"/>
              <p:nvPr/>
            </p:nvSpPr>
            <p:spPr>
              <a:xfrm>
                <a:off x="6099336" y="6115933"/>
                <a:ext cx="202879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4842B68-FEDE-63EF-AB5F-63C37BF60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336" y="6115933"/>
                <a:ext cx="2028793" cy="215444"/>
              </a:xfrm>
              <a:prstGeom prst="rect">
                <a:avLst/>
              </a:prstGeom>
              <a:blipFill>
                <a:blip r:embed="rId28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98EC9C65-3D35-D611-633C-F834D6085363}"/>
              </a:ext>
            </a:extLst>
          </p:cNvPr>
          <p:cNvSpPr txBox="1"/>
          <p:nvPr/>
        </p:nvSpPr>
        <p:spPr>
          <a:xfrm>
            <a:off x="3327082" y="5409892"/>
            <a:ext cx="1482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(Multiplying constraints 1 and 4 by -1 to obtain positive </a:t>
            </a:r>
            <a:r>
              <a:rPr lang="en-US" sz="1200" dirty="0" err="1">
                <a:solidFill>
                  <a:schemeClr val="accent1"/>
                </a:solidFill>
              </a:rPr>
              <a:t>rhs</a:t>
            </a:r>
            <a:r>
              <a:rPr lang="en-US" sz="1200" dirty="0">
                <a:solidFill>
                  <a:schemeClr val="accent1"/>
                </a:solidFill>
              </a:rPr>
              <a:t> values).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A788BC-C8BC-2649-FCAA-25CCD8B981E6}"/>
              </a:ext>
            </a:extLst>
          </p:cNvPr>
          <p:cNvSpPr txBox="1"/>
          <p:nvPr/>
        </p:nvSpPr>
        <p:spPr>
          <a:xfrm>
            <a:off x="9370531" y="2269195"/>
            <a:ext cx="25825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Model contains a slack variable in every constraint.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- Easy to obtain an infeasible feasible solution to start the method.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5B32C1-F43B-512C-8028-281A0A515781}"/>
              </a:ext>
            </a:extLst>
          </p:cNvPr>
          <p:cNvSpPr txBox="1"/>
          <p:nvPr/>
        </p:nvSpPr>
        <p:spPr>
          <a:xfrm>
            <a:off x="9370531" y="4434653"/>
            <a:ext cx="25825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Model does </a:t>
            </a:r>
            <a:r>
              <a:rPr lang="en-US" sz="1600" u="sng" dirty="0">
                <a:solidFill>
                  <a:schemeClr val="accent1"/>
                </a:solidFill>
              </a:rPr>
              <a:t>not</a:t>
            </a:r>
            <a:r>
              <a:rPr lang="en-US" sz="1600" dirty="0">
                <a:solidFill>
                  <a:schemeClr val="accent1"/>
                </a:solidFill>
              </a:rPr>
              <a:t> contain a slack variable in constraints 2 and 4.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- Use artificial starting to create synthetic/artificial slack variables for these constraints.</a:t>
            </a:r>
          </a:p>
        </p:txBody>
      </p:sp>
    </p:spTree>
    <p:extLst>
      <p:ext uri="{BB962C8B-B14F-4D97-AF65-F5344CB8AC3E}">
        <p14:creationId xmlns:p14="http://schemas.microsoft.com/office/powerpoint/2010/main" val="46367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CB51-1EE3-C6A6-F3E9-C5763B57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M-Technique or Method of Penalty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64241-F1F7-23BA-8EAA-943C20048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Technique introduces artificial variables, R, to mimic slack variables in the needed constraints</a:t>
            </a:r>
          </a:p>
          <a:p>
            <a:r>
              <a:rPr lang="en-US" sz="2000" dirty="0"/>
              <a:t>Objective function must be </a:t>
            </a:r>
            <a:r>
              <a:rPr lang="en-US" sz="2000" u="sng" dirty="0"/>
              <a:t>penalized</a:t>
            </a:r>
            <a:r>
              <a:rPr lang="en-US" sz="2000" dirty="0"/>
              <a:t> for values of R</a:t>
            </a:r>
          </a:p>
          <a:p>
            <a:pPr lvl="1"/>
            <a:r>
              <a:rPr lang="en-US" sz="1600" dirty="0"/>
              <a:t>Penalty term applied with a </a:t>
            </a:r>
            <a:r>
              <a:rPr lang="en-US" sz="1600" i="1" dirty="0"/>
              <a:t>very</a:t>
            </a:r>
            <a:r>
              <a:rPr lang="en-US" sz="1600" dirty="0"/>
              <a:t> </a:t>
            </a:r>
            <a:r>
              <a:rPr lang="en-US" sz="1600" i="1" dirty="0"/>
              <a:t>large positive </a:t>
            </a:r>
            <a:r>
              <a:rPr lang="en-US" sz="1600" dirty="0"/>
              <a:t>constant, M</a:t>
            </a:r>
          </a:p>
          <a:p>
            <a:pPr lvl="1"/>
            <a:r>
              <a:rPr lang="en-US" sz="1600" dirty="0"/>
              <a:t>Minimization: + MR</a:t>
            </a:r>
          </a:p>
          <a:p>
            <a:pPr lvl="1"/>
            <a:r>
              <a:rPr lang="en-US" sz="1600" dirty="0"/>
              <a:t>Maximization: - MR</a:t>
            </a:r>
          </a:p>
          <a:p>
            <a:r>
              <a:rPr lang="en-US" sz="2000" dirty="0"/>
              <a:t>Ex: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A926AB-C581-2B5E-105B-D6F2E146F396}"/>
                  </a:ext>
                </a:extLst>
              </p:cNvPr>
              <p:cNvSpPr txBox="1"/>
              <p:nvPr/>
            </p:nvSpPr>
            <p:spPr>
              <a:xfrm>
                <a:off x="1186331" y="4211820"/>
                <a:ext cx="13528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=4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A926AB-C581-2B5E-105B-D6F2E146F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331" y="4211820"/>
                <a:ext cx="1352806" cy="215444"/>
              </a:xfrm>
              <a:prstGeom prst="rect">
                <a:avLst/>
              </a:prstGeom>
              <a:blipFill>
                <a:blip r:embed="rId2"/>
                <a:stretch>
                  <a:fillRect l="-1802" r="-3604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59F255-CAF7-D398-A2A7-05A124CF993A}"/>
                  </a:ext>
                </a:extLst>
              </p:cNvPr>
              <p:cNvSpPr txBox="1"/>
              <p:nvPr/>
            </p:nvSpPr>
            <p:spPr>
              <a:xfrm>
                <a:off x="1186331" y="4488819"/>
                <a:ext cx="30566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59F255-CAF7-D398-A2A7-05A124CF9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331" y="4488819"/>
                <a:ext cx="305660" cy="215444"/>
              </a:xfrm>
              <a:prstGeom prst="rect">
                <a:avLst/>
              </a:prstGeom>
              <a:blipFill>
                <a:blip r:embed="rId3"/>
                <a:stretch>
                  <a:fillRect l="-10000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C4A5E4-05F8-674B-D5F8-5EA355147082}"/>
                  </a:ext>
                </a:extLst>
              </p:cNvPr>
              <p:cNvSpPr txBox="1"/>
              <p:nvPr/>
            </p:nvSpPr>
            <p:spPr>
              <a:xfrm>
                <a:off x="1846664" y="4718454"/>
                <a:ext cx="13407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C4A5E4-05F8-674B-D5F8-5EA355147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664" y="4718454"/>
                <a:ext cx="1340752" cy="215444"/>
              </a:xfrm>
              <a:prstGeom prst="rect">
                <a:avLst/>
              </a:prstGeom>
              <a:blipFill>
                <a:blip r:embed="rId4"/>
                <a:stretch>
                  <a:fillRect l="-455" r="-2273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A678A7-3133-F628-11BC-D64CAAA88185}"/>
                  </a:ext>
                </a:extLst>
              </p:cNvPr>
              <p:cNvSpPr txBox="1"/>
              <p:nvPr/>
            </p:nvSpPr>
            <p:spPr>
              <a:xfrm>
                <a:off x="1846664" y="5009644"/>
                <a:ext cx="130965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A678A7-3133-F628-11BC-D64CAAA88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664" y="5009644"/>
                <a:ext cx="1309654" cy="215444"/>
              </a:xfrm>
              <a:prstGeom prst="rect">
                <a:avLst/>
              </a:prstGeom>
              <a:blipFill>
                <a:blip r:embed="rId5"/>
                <a:stretch>
                  <a:fillRect l="-2791" r="-2326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CD149C-9F20-58DA-1FA1-F9614B44C243}"/>
                  </a:ext>
                </a:extLst>
              </p:cNvPr>
              <p:cNvSpPr txBox="1"/>
              <p:nvPr/>
            </p:nvSpPr>
            <p:spPr>
              <a:xfrm>
                <a:off x="1846664" y="5278234"/>
                <a:ext cx="145828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CD149C-9F20-58DA-1FA1-F9614B44C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664" y="5278234"/>
                <a:ext cx="1458284" cy="215444"/>
              </a:xfrm>
              <a:prstGeom prst="rect">
                <a:avLst/>
              </a:prstGeom>
              <a:blipFill>
                <a:blip r:embed="rId6"/>
                <a:stretch>
                  <a:fillRect l="-837" r="-418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F49A49-F2B8-7F66-9D92-1D0122217058}"/>
                  </a:ext>
                </a:extLst>
              </p:cNvPr>
              <p:cNvSpPr txBox="1"/>
              <p:nvPr/>
            </p:nvSpPr>
            <p:spPr>
              <a:xfrm>
                <a:off x="1846664" y="5546824"/>
                <a:ext cx="148085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F49A49-F2B8-7F66-9D92-1D0122217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664" y="5546824"/>
                <a:ext cx="1480855" cy="215444"/>
              </a:xfrm>
              <a:prstGeom prst="rect">
                <a:avLst/>
              </a:prstGeom>
              <a:blipFill>
                <a:blip r:embed="rId7"/>
                <a:stretch>
                  <a:fillRect l="-412" r="-2058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52E5DF4-D6AF-20AA-4CA4-5B6A5D435931}"/>
                  </a:ext>
                </a:extLst>
              </p:cNvPr>
              <p:cNvSpPr txBox="1"/>
              <p:nvPr/>
            </p:nvSpPr>
            <p:spPr>
              <a:xfrm>
                <a:off x="1590836" y="5804783"/>
                <a:ext cx="202879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52E5DF4-D6AF-20AA-4CA4-5B6A5D435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836" y="5804783"/>
                <a:ext cx="2028793" cy="215444"/>
              </a:xfrm>
              <a:prstGeom prst="rect">
                <a:avLst/>
              </a:prstGeom>
              <a:blipFill>
                <a:blip r:embed="rId8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BF7E34-7866-14A7-F49B-BFE926844D2D}"/>
                  </a:ext>
                </a:extLst>
              </p:cNvPr>
              <p:cNvSpPr txBox="1"/>
              <p:nvPr/>
            </p:nvSpPr>
            <p:spPr>
              <a:xfrm>
                <a:off x="4996173" y="4211310"/>
                <a:ext cx="252575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=4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BF7E34-7866-14A7-F49B-BFE926844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173" y="4211310"/>
                <a:ext cx="2525755" cy="215444"/>
              </a:xfrm>
              <a:prstGeom prst="rect">
                <a:avLst/>
              </a:prstGeom>
              <a:blipFill>
                <a:blip r:embed="rId9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2AEEE2-C266-582D-91C1-2AC95F28887C}"/>
                  </a:ext>
                </a:extLst>
              </p:cNvPr>
              <p:cNvSpPr txBox="1"/>
              <p:nvPr/>
            </p:nvSpPr>
            <p:spPr>
              <a:xfrm>
                <a:off x="4996173" y="4488309"/>
                <a:ext cx="30566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2AEEE2-C266-582D-91C1-2AC95F288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173" y="4488309"/>
                <a:ext cx="305660" cy="215444"/>
              </a:xfrm>
              <a:prstGeom prst="rect">
                <a:avLst/>
              </a:prstGeom>
              <a:blipFill>
                <a:blip r:embed="rId3"/>
                <a:stretch>
                  <a:fillRect l="-10000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BCEA05-3CFD-6DAF-E3A1-8B64C44FEA13}"/>
                  </a:ext>
                </a:extLst>
              </p:cNvPr>
              <p:cNvSpPr txBox="1"/>
              <p:nvPr/>
            </p:nvSpPr>
            <p:spPr>
              <a:xfrm>
                <a:off x="5656506" y="4717944"/>
                <a:ext cx="13407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BCEA05-3CFD-6DAF-E3A1-8B64C44FE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506" y="4717944"/>
                <a:ext cx="1340752" cy="215444"/>
              </a:xfrm>
              <a:prstGeom prst="rect">
                <a:avLst/>
              </a:prstGeom>
              <a:blipFill>
                <a:blip r:embed="rId10"/>
                <a:stretch>
                  <a:fillRect l="-455" r="-2273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4115BF-BD29-AD82-E1D8-59EE77FBB4F4}"/>
                  </a:ext>
                </a:extLst>
              </p:cNvPr>
              <p:cNvSpPr txBox="1"/>
              <p:nvPr/>
            </p:nvSpPr>
            <p:spPr>
              <a:xfrm>
                <a:off x="5656506" y="5009134"/>
                <a:ext cx="17534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4115BF-BD29-AD82-E1D8-59EE77FBB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506" y="5009134"/>
                <a:ext cx="1753492" cy="215444"/>
              </a:xfrm>
              <a:prstGeom prst="rect">
                <a:avLst/>
              </a:prstGeom>
              <a:blipFill>
                <a:blip r:embed="rId11"/>
                <a:stretch>
                  <a:fillRect l="-1736" r="-1736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08E92E-9740-C7F6-5D08-A0A81F719087}"/>
                  </a:ext>
                </a:extLst>
              </p:cNvPr>
              <p:cNvSpPr txBox="1"/>
              <p:nvPr/>
            </p:nvSpPr>
            <p:spPr>
              <a:xfrm>
                <a:off x="5656506" y="5277724"/>
                <a:ext cx="145828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08E92E-9740-C7F6-5D08-A0A81F719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506" y="5277724"/>
                <a:ext cx="1458284" cy="215444"/>
              </a:xfrm>
              <a:prstGeom prst="rect">
                <a:avLst/>
              </a:prstGeom>
              <a:blipFill>
                <a:blip r:embed="rId6"/>
                <a:stretch>
                  <a:fillRect l="-837" r="-418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2402CE-27E4-4C8E-89BE-5F9A2FCF40FB}"/>
                  </a:ext>
                </a:extLst>
              </p:cNvPr>
              <p:cNvSpPr txBox="1"/>
              <p:nvPr/>
            </p:nvSpPr>
            <p:spPr>
              <a:xfrm>
                <a:off x="5656506" y="5546314"/>
                <a:ext cx="19288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2402CE-27E4-4C8E-89BE-5F9A2FCF4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506" y="5546314"/>
                <a:ext cx="1928861" cy="215444"/>
              </a:xfrm>
              <a:prstGeom prst="rect">
                <a:avLst/>
              </a:prstGeom>
              <a:blipFill>
                <a:blip r:embed="rId12"/>
                <a:stretch>
                  <a:fillRect r="-1582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125B40-F855-EFE9-6218-23B3FD6AA339}"/>
                  </a:ext>
                </a:extLst>
              </p:cNvPr>
              <p:cNvSpPr txBox="1"/>
              <p:nvPr/>
            </p:nvSpPr>
            <p:spPr>
              <a:xfrm>
                <a:off x="5616578" y="5804273"/>
                <a:ext cx="202879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125B40-F855-EFE9-6218-23B3FD6AA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78" y="5804273"/>
                <a:ext cx="2028793" cy="215444"/>
              </a:xfrm>
              <a:prstGeom prst="rect">
                <a:avLst/>
              </a:prstGeom>
              <a:blipFill>
                <a:blip r:embed="rId13"/>
                <a:stretch>
                  <a:fillRect l="-1802" r="-2402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98FE5668-9DBB-CF01-896A-0DC60B468575}"/>
              </a:ext>
            </a:extLst>
          </p:cNvPr>
          <p:cNvSpPr txBox="1"/>
          <p:nvPr/>
        </p:nvSpPr>
        <p:spPr>
          <a:xfrm>
            <a:off x="1023786" y="3876273"/>
            <a:ext cx="148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Standard Form</a:t>
            </a:r>
            <a:r>
              <a:rPr lang="en-US" dirty="0"/>
              <a:t>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B60D60-49BC-8C07-024E-3F2B548613DA}"/>
              </a:ext>
            </a:extLst>
          </p:cNvPr>
          <p:cNvCxnSpPr>
            <a:cxnSpLocks/>
          </p:cNvCxnSpPr>
          <p:nvPr/>
        </p:nvCxnSpPr>
        <p:spPr>
          <a:xfrm>
            <a:off x="3562350" y="5151185"/>
            <a:ext cx="118110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FEFFD8F-5B33-AEAD-F443-3AC224CCA066}"/>
              </a:ext>
            </a:extLst>
          </p:cNvPr>
          <p:cNvSpPr txBox="1"/>
          <p:nvPr/>
        </p:nvSpPr>
        <p:spPr>
          <a:xfrm>
            <a:off x="9054080" y="4101193"/>
            <a:ext cx="25825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Model now has a variable playing the slack role in each constraint.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- Can be improved by eliminating R</a:t>
            </a:r>
            <a:r>
              <a:rPr lang="en-US" sz="1600" baseline="-25000" dirty="0">
                <a:solidFill>
                  <a:schemeClr val="accent1"/>
                </a:solidFill>
              </a:rPr>
              <a:t>1</a:t>
            </a:r>
            <a:r>
              <a:rPr lang="en-US" sz="1600" dirty="0">
                <a:solidFill>
                  <a:schemeClr val="accent1"/>
                </a:solidFill>
              </a:rPr>
              <a:t> and R</a:t>
            </a:r>
            <a:r>
              <a:rPr lang="en-US" sz="1600" baseline="-25000" dirty="0">
                <a:solidFill>
                  <a:schemeClr val="accent1"/>
                </a:solidFill>
              </a:rPr>
              <a:t>2</a:t>
            </a:r>
            <a:r>
              <a:rPr lang="en-US" sz="1600" dirty="0">
                <a:solidFill>
                  <a:schemeClr val="accent1"/>
                </a:solidFill>
              </a:rPr>
              <a:t> from objective function.</a:t>
            </a:r>
          </a:p>
        </p:txBody>
      </p:sp>
    </p:spTree>
    <p:extLst>
      <p:ext uri="{BB962C8B-B14F-4D97-AF65-F5344CB8AC3E}">
        <p14:creationId xmlns:p14="http://schemas.microsoft.com/office/powerpoint/2010/main" val="91497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0A69A-CFB9-6B9D-3B9A-5DA11062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 Function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C447B-7AB3-7D74-E48A-150048C5C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Goal: Eliminate the artificial slack variables</a:t>
            </a:r>
          </a:p>
          <a:p>
            <a:r>
              <a:rPr lang="en-US" sz="2000" dirty="0"/>
              <a:t>From constraints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Substituting back into objective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5D2755-765C-9135-92D4-FF9888F1D6C2}"/>
                  </a:ext>
                </a:extLst>
              </p:cNvPr>
              <p:cNvSpPr txBox="1"/>
              <p:nvPr/>
            </p:nvSpPr>
            <p:spPr>
              <a:xfrm>
                <a:off x="4737100" y="2679700"/>
                <a:ext cx="2271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5D2755-765C-9135-92D4-FF9888F1D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100" y="2679700"/>
                <a:ext cx="2271391" cy="276999"/>
              </a:xfrm>
              <a:prstGeom prst="rect">
                <a:avLst/>
              </a:prstGeom>
              <a:blipFill>
                <a:blip r:embed="rId2"/>
                <a:stretch>
                  <a:fillRect l="-53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B978AC-4FBD-3F48-7B8A-4D1AD145D71D}"/>
                  </a:ext>
                </a:extLst>
              </p:cNvPr>
              <p:cNvSpPr txBox="1"/>
              <p:nvPr/>
            </p:nvSpPr>
            <p:spPr>
              <a:xfrm>
                <a:off x="4737100" y="2969399"/>
                <a:ext cx="22133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B978AC-4FBD-3F48-7B8A-4D1AD145D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100" y="2969399"/>
                <a:ext cx="2213363" cy="276999"/>
              </a:xfrm>
              <a:prstGeom prst="rect">
                <a:avLst/>
              </a:prstGeom>
              <a:blipFill>
                <a:blip r:embed="rId3"/>
                <a:stretch>
                  <a:fillRect l="-1928" r="-55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10F92C-D764-79AE-A288-EF10C11672D3}"/>
                  </a:ext>
                </a:extLst>
              </p:cNvPr>
              <p:cNvSpPr txBox="1"/>
              <p:nvPr/>
            </p:nvSpPr>
            <p:spPr>
              <a:xfrm>
                <a:off x="4483633" y="3836174"/>
                <a:ext cx="27202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10F92C-D764-79AE-A288-EF10C1167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633" y="3836174"/>
                <a:ext cx="2720296" cy="276999"/>
              </a:xfrm>
              <a:prstGeom prst="rect">
                <a:avLst/>
              </a:prstGeom>
              <a:blipFill>
                <a:blip r:embed="rId4"/>
                <a:stretch>
                  <a:fillRect l="-897" r="-22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95354C-032F-1FFB-16FB-0F08A5FD4A59}"/>
                  </a:ext>
                </a:extLst>
              </p:cNvPr>
              <p:cNvSpPr txBox="1"/>
              <p:nvPr/>
            </p:nvSpPr>
            <p:spPr>
              <a:xfrm>
                <a:off x="2927725" y="4125873"/>
                <a:ext cx="5890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(6−2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95354C-032F-1FFB-16FB-0F08A5FD4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725" y="4125873"/>
                <a:ext cx="5890139" cy="276999"/>
              </a:xfrm>
              <a:prstGeom prst="rect">
                <a:avLst/>
              </a:prstGeom>
              <a:blipFill>
                <a:blip r:embed="rId5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9E2BAE-85EC-3E02-D61E-57C5E9421CF8}"/>
                  </a:ext>
                </a:extLst>
              </p:cNvPr>
              <p:cNvSpPr txBox="1"/>
              <p:nvPr/>
            </p:nvSpPr>
            <p:spPr>
              <a:xfrm>
                <a:off x="3739553" y="4471174"/>
                <a:ext cx="47128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6−3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9E2BAE-85EC-3E02-D61E-57C5E9421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553" y="4471174"/>
                <a:ext cx="4712893" cy="276999"/>
              </a:xfrm>
              <a:prstGeom prst="rect">
                <a:avLst/>
              </a:prstGeom>
              <a:blipFill>
                <a:blip r:embed="rId6"/>
                <a:stretch>
                  <a:fillRect l="-258" r="-51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567C4E-58C7-FB39-4AE6-972314A9AFB9}"/>
              </a:ext>
            </a:extLst>
          </p:cNvPr>
          <p:cNvCxnSpPr>
            <a:cxnSpLocks/>
          </p:cNvCxnSpPr>
          <p:nvPr/>
        </p:nvCxnSpPr>
        <p:spPr>
          <a:xfrm flipH="1">
            <a:off x="8452446" y="4617785"/>
            <a:ext cx="554359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3CE0EE-CF8F-1288-B4A1-14DAF1F769E8}"/>
              </a:ext>
            </a:extLst>
          </p:cNvPr>
          <p:cNvSpPr txBox="1"/>
          <p:nvPr/>
        </p:nvSpPr>
        <p:spPr>
          <a:xfrm>
            <a:off x="8987386" y="4459406"/>
            <a:ext cx="1274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No R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09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764B-577F-A299-E689-D58CBD93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for Primal Simplex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4BCC7-8CA9-9FC3-35A6-2C097D5BD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7525"/>
          </a:xfrm>
        </p:spPr>
        <p:txBody>
          <a:bodyPr>
            <a:normAutofit/>
          </a:bodyPr>
          <a:lstStyle/>
          <a:p>
            <a:r>
              <a:rPr lang="en-US" sz="2000" dirty="0"/>
              <a:t>Below version of the model is ready for the initial table of the Primal Simplex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919510-4A36-D8A8-61FF-844884DBD3D1}"/>
                  </a:ext>
                </a:extLst>
              </p:cNvPr>
              <p:cNvSpPr txBox="1"/>
              <p:nvPr/>
            </p:nvSpPr>
            <p:spPr>
              <a:xfrm>
                <a:off x="4253223" y="2998460"/>
                <a:ext cx="402494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6−3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=8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919510-4A36-D8A8-61FF-844884DBD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223" y="2998460"/>
                <a:ext cx="4024948" cy="215444"/>
              </a:xfrm>
              <a:prstGeom prst="rect">
                <a:avLst/>
              </a:prstGeom>
              <a:blipFill>
                <a:blip r:embed="rId2"/>
                <a:stretch>
                  <a:fillRect l="-303" r="-455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183613-7337-44FF-8248-36E807748694}"/>
                  </a:ext>
                </a:extLst>
              </p:cNvPr>
              <p:cNvSpPr txBox="1"/>
              <p:nvPr/>
            </p:nvSpPr>
            <p:spPr>
              <a:xfrm>
                <a:off x="4253223" y="3275459"/>
                <a:ext cx="30566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183613-7337-44FF-8248-36E807748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223" y="3275459"/>
                <a:ext cx="305660" cy="215444"/>
              </a:xfrm>
              <a:prstGeom prst="rect">
                <a:avLst/>
              </a:prstGeom>
              <a:blipFill>
                <a:blip r:embed="rId3"/>
                <a:stretch>
                  <a:fillRect l="-10000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42828E-6599-E7FB-12FD-5576711AF100}"/>
                  </a:ext>
                </a:extLst>
              </p:cNvPr>
              <p:cNvSpPr txBox="1"/>
              <p:nvPr/>
            </p:nvSpPr>
            <p:spPr>
              <a:xfrm>
                <a:off x="4913556" y="3505094"/>
                <a:ext cx="13407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42828E-6599-E7FB-12FD-5576711AF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556" y="3505094"/>
                <a:ext cx="1340752" cy="215444"/>
              </a:xfrm>
              <a:prstGeom prst="rect">
                <a:avLst/>
              </a:prstGeom>
              <a:blipFill>
                <a:blip r:embed="rId4"/>
                <a:stretch>
                  <a:fillRect l="-455" r="-2273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CDC8DF-41A6-9BA2-A04A-1924A0A7922D}"/>
                  </a:ext>
                </a:extLst>
              </p:cNvPr>
              <p:cNvSpPr txBox="1"/>
              <p:nvPr/>
            </p:nvSpPr>
            <p:spPr>
              <a:xfrm>
                <a:off x="4913556" y="3796284"/>
                <a:ext cx="17534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CDC8DF-41A6-9BA2-A04A-1924A0A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556" y="3796284"/>
                <a:ext cx="1753492" cy="215444"/>
              </a:xfrm>
              <a:prstGeom prst="rect">
                <a:avLst/>
              </a:prstGeom>
              <a:blipFill>
                <a:blip r:embed="rId5"/>
                <a:stretch>
                  <a:fillRect l="-1736" r="-1736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4AEC82-0C9E-D5FB-AE57-481696B3F84D}"/>
                  </a:ext>
                </a:extLst>
              </p:cNvPr>
              <p:cNvSpPr txBox="1"/>
              <p:nvPr/>
            </p:nvSpPr>
            <p:spPr>
              <a:xfrm>
                <a:off x="4913556" y="4064874"/>
                <a:ext cx="145828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4AEC82-0C9E-D5FB-AE57-481696B3F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556" y="4064874"/>
                <a:ext cx="1458284" cy="215444"/>
              </a:xfrm>
              <a:prstGeom prst="rect">
                <a:avLst/>
              </a:prstGeom>
              <a:blipFill>
                <a:blip r:embed="rId6"/>
                <a:stretch>
                  <a:fillRect l="-837" r="-418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49B7A9-4FB3-CAB0-0732-F1D4C27ECA71}"/>
                  </a:ext>
                </a:extLst>
              </p:cNvPr>
              <p:cNvSpPr txBox="1"/>
              <p:nvPr/>
            </p:nvSpPr>
            <p:spPr>
              <a:xfrm>
                <a:off x="4913556" y="4333464"/>
                <a:ext cx="19288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49B7A9-4FB3-CAB0-0732-F1D4C27EC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556" y="4333464"/>
                <a:ext cx="1928861" cy="215444"/>
              </a:xfrm>
              <a:prstGeom prst="rect">
                <a:avLst/>
              </a:prstGeom>
              <a:blipFill>
                <a:blip r:embed="rId7"/>
                <a:stretch>
                  <a:fillRect r="-1582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5533AD-727D-A0E8-1E3E-EEC7170D6F5C}"/>
                  </a:ext>
                </a:extLst>
              </p:cNvPr>
              <p:cNvSpPr txBox="1"/>
              <p:nvPr/>
            </p:nvSpPr>
            <p:spPr>
              <a:xfrm>
                <a:off x="4873628" y="4591423"/>
                <a:ext cx="202879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5533AD-727D-A0E8-1E3E-EEC7170D6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628" y="4591423"/>
                <a:ext cx="2028793" cy="215444"/>
              </a:xfrm>
              <a:prstGeom prst="rect">
                <a:avLst/>
              </a:prstGeom>
              <a:blipFill>
                <a:blip r:embed="rId8"/>
                <a:stretch>
                  <a:fillRect l="-1802" r="-240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266DFE-F7FB-43EA-50D9-65EB7FD3F5BC}"/>
              </a:ext>
            </a:extLst>
          </p:cNvPr>
          <p:cNvCxnSpPr/>
          <p:nvPr/>
        </p:nvCxnSpPr>
        <p:spPr>
          <a:xfrm>
            <a:off x="838200" y="5181600"/>
            <a:ext cx="105600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B5C54D0-7B0E-4078-199C-271138F35551}"/>
              </a:ext>
            </a:extLst>
          </p:cNvPr>
          <p:cNvSpPr txBox="1">
            <a:spLocks/>
          </p:cNvSpPr>
          <p:nvPr/>
        </p:nvSpPr>
        <p:spPr>
          <a:xfrm>
            <a:off x="838200" y="5297571"/>
            <a:ext cx="10515600" cy="1031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When solving, the optimal solution should </a:t>
            </a:r>
            <a:r>
              <a:rPr lang="en-US" sz="1800" u="sng" dirty="0"/>
              <a:t>not</a:t>
            </a:r>
            <a:r>
              <a:rPr lang="en-US" sz="1800" dirty="0"/>
              <a:t> contain positive values for the artificial variables in order to be considered feasible.</a:t>
            </a:r>
          </a:p>
        </p:txBody>
      </p:sp>
    </p:spTree>
    <p:extLst>
      <p:ext uri="{BB962C8B-B14F-4D97-AF65-F5344CB8AC3E}">
        <p14:creationId xmlns:p14="http://schemas.microsoft.com/office/powerpoint/2010/main" val="249538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A6CF-C4BD-D310-268E-5089761A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DAEBE-E692-33B2-5CB9-06F5E6F2F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Taha, Hamdy A. </a:t>
            </a:r>
            <a:r>
              <a:rPr lang="en-US" i="1" dirty="0"/>
              <a:t>Operations Research An Introduction: 5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r>
              <a:rPr lang="en-US" dirty="0"/>
              <a:t>, New 	York City, Macmillan Publishing Company, 1992.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16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683</Words>
  <Application>Microsoft Office PowerPoint</Application>
  <PresentationFormat>Widescreen</PresentationFormat>
  <Paragraphs>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Primal Simplex Method</vt:lpstr>
      <vt:lpstr>Need for Artificial Starting</vt:lpstr>
      <vt:lpstr>M-Technique or Method of Penalty</vt:lpstr>
      <vt:lpstr>Objective Function Work</vt:lpstr>
      <vt:lpstr>Model for Primal Simplex Method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Primal Simplex Method</dc:title>
  <dc:creator>Frankie Skaggs</dc:creator>
  <cp:lastModifiedBy>Frankie Skaggs</cp:lastModifiedBy>
  <cp:revision>41</cp:revision>
  <dcterms:created xsi:type="dcterms:W3CDTF">2023-08-02T10:45:25Z</dcterms:created>
  <dcterms:modified xsi:type="dcterms:W3CDTF">2023-08-02T11:52:35Z</dcterms:modified>
</cp:coreProperties>
</file>