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9" r:id="rId5"/>
    <p:sldId id="258" r:id="rId6"/>
    <p:sldId id="260" r:id="rId7"/>
    <p:sldId id="259" r:id="rId8"/>
    <p:sldId id="262" r:id="rId9"/>
    <p:sldId id="263" r:id="rId10"/>
    <p:sldId id="264" r:id="rId11"/>
    <p:sldId id="265" r:id="rId12"/>
    <p:sldId id="267" r:id="rId13"/>
    <p:sldId id="268" r:id="rId14"/>
    <p:sldId id="266"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88" autoAdjust="0"/>
    <p:restoredTop sz="94660"/>
  </p:normalViewPr>
  <p:slideViewPr>
    <p:cSldViewPr snapToGrid="0">
      <p:cViewPr varScale="1">
        <p:scale>
          <a:sx n="159" d="100"/>
          <a:sy n="159" d="100"/>
        </p:scale>
        <p:origin x="27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6FA1-DAB9-8E5C-5732-D8C12E20F6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521E75-9ACF-6C68-5A47-B290A2C041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3EECE0-12D5-936E-840C-020060AA4550}"/>
              </a:ext>
            </a:extLst>
          </p:cNvPr>
          <p:cNvSpPr>
            <a:spLocks noGrp="1"/>
          </p:cNvSpPr>
          <p:nvPr>
            <p:ph type="dt" sz="half" idx="10"/>
          </p:nvPr>
        </p:nvSpPr>
        <p:spPr/>
        <p:txBody>
          <a:bodyPr/>
          <a:lstStyle/>
          <a:p>
            <a:fld id="{8B9F8189-0C7B-4552-A4EE-1D41F1471906}" type="datetimeFigureOut">
              <a:rPr lang="en-US" smtClean="0"/>
              <a:t>7/20/2023</a:t>
            </a:fld>
            <a:endParaRPr lang="en-US"/>
          </a:p>
        </p:txBody>
      </p:sp>
      <p:sp>
        <p:nvSpPr>
          <p:cNvPr id="5" name="Footer Placeholder 4">
            <a:extLst>
              <a:ext uri="{FF2B5EF4-FFF2-40B4-BE49-F238E27FC236}">
                <a16:creationId xmlns:a16="http://schemas.microsoft.com/office/drawing/2014/main" id="{7DF4BFD9-DC5C-BF29-E354-C99F8D6E3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161E4-BCA0-F000-937A-71EC08D68CB9}"/>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2839395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7B2B1-682E-89B7-77EA-46E5A836C8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F8166B-FC8B-18CB-3F21-79577CBBB7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0BB90-6CDE-FC9D-2B43-A43C0988B66F}"/>
              </a:ext>
            </a:extLst>
          </p:cNvPr>
          <p:cNvSpPr>
            <a:spLocks noGrp="1"/>
          </p:cNvSpPr>
          <p:nvPr>
            <p:ph type="dt" sz="half" idx="10"/>
          </p:nvPr>
        </p:nvSpPr>
        <p:spPr/>
        <p:txBody>
          <a:bodyPr/>
          <a:lstStyle/>
          <a:p>
            <a:fld id="{8B9F8189-0C7B-4552-A4EE-1D41F1471906}" type="datetimeFigureOut">
              <a:rPr lang="en-US" smtClean="0"/>
              <a:t>7/20/2023</a:t>
            </a:fld>
            <a:endParaRPr lang="en-US"/>
          </a:p>
        </p:txBody>
      </p:sp>
      <p:sp>
        <p:nvSpPr>
          <p:cNvPr id="5" name="Footer Placeholder 4">
            <a:extLst>
              <a:ext uri="{FF2B5EF4-FFF2-40B4-BE49-F238E27FC236}">
                <a16:creationId xmlns:a16="http://schemas.microsoft.com/office/drawing/2014/main" id="{3963403C-1478-9C31-A38D-A96774F176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E7B02F-1208-97EC-24DC-F1AD28A9096E}"/>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916441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CB0730-0E3C-2C47-C239-AEB34D8C32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FDBA95-0D76-22EF-1996-5857EFC709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97CDA6-1631-381D-9A95-35F3156184DF}"/>
              </a:ext>
            </a:extLst>
          </p:cNvPr>
          <p:cNvSpPr>
            <a:spLocks noGrp="1"/>
          </p:cNvSpPr>
          <p:nvPr>
            <p:ph type="dt" sz="half" idx="10"/>
          </p:nvPr>
        </p:nvSpPr>
        <p:spPr/>
        <p:txBody>
          <a:bodyPr/>
          <a:lstStyle/>
          <a:p>
            <a:fld id="{8B9F8189-0C7B-4552-A4EE-1D41F1471906}" type="datetimeFigureOut">
              <a:rPr lang="en-US" smtClean="0"/>
              <a:t>7/20/2023</a:t>
            </a:fld>
            <a:endParaRPr lang="en-US"/>
          </a:p>
        </p:txBody>
      </p:sp>
      <p:sp>
        <p:nvSpPr>
          <p:cNvPr id="5" name="Footer Placeholder 4">
            <a:extLst>
              <a:ext uri="{FF2B5EF4-FFF2-40B4-BE49-F238E27FC236}">
                <a16:creationId xmlns:a16="http://schemas.microsoft.com/office/drawing/2014/main" id="{496A731B-1706-5526-2E5C-DCED9DF4CA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8A392-3A2D-A9EA-F189-42E0FA0850B0}"/>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1444068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27689-C7F1-F5F0-B5EB-18D260019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06B9E4-6AD7-7C20-9DD6-AA93D747DC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BEE5B-2B73-A4DD-2214-9AEC28249402}"/>
              </a:ext>
            </a:extLst>
          </p:cNvPr>
          <p:cNvSpPr>
            <a:spLocks noGrp="1"/>
          </p:cNvSpPr>
          <p:nvPr>
            <p:ph type="dt" sz="half" idx="10"/>
          </p:nvPr>
        </p:nvSpPr>
        <p:spPr/>
        <p:txBody>
          <a:bodyPr/>
          <a:lstStyle/>
          <a:p>
            <a:fld id="{8B9F8189-0C7B-4552-A4EE-1D41F1471906}" type="datetimeFigureOut">
              <a:rPr lang="en-US" smtClean="0"/>
              <a:t>7/20/2023</a:t>
            </a:fld>
            <a:endParaRPr lang="en-US"/>
          </a:p>
        </p:txBody>
      </p:sp>
      <p:sp>
        <p:nvSpPr>
          <p:cNvPr id="5" name="Footer Placeholder 4">
            <a:extLst>
              <a:ext uri="{FF2B5EF4-FFF2-40B4-BE49-F238E27FC236}">
                <a16:creationId xmlns:a16="http://schemas.microsoft.com/office/drawing/2014/main" id="{34A803A0-6092-5838-2388-9177E2CBE9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56260-855C-3F47-C22D-237AB1D762C7}"/>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2290317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1CDD-4182-F7CF-55A5-5A7D8262B4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2DB02D-AA1B-2068-474C-B37A415539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5ED152-DFA9-359D-ECC3-1ACBCE484E62}"/>
              </a:ext>
            </a:extLst>
          </p:cNvPr>
          <p:cNvSpPr>
            <a:spLocks noGrp="1"/>
          </p:cNvSpPr>
          <p:nvPr>
            <p:ph type="dt" sz="half" idx="10"/>
          </p:nvPr>
        </p:nvSpPr>
        <p:spPr/>
        <p:txBody>
          <a:bodyPr/>
          <a:lstStyle/>
          <a:p>
            <a:fld id="{8B9F8189-0C7B-4552-A4EE-1D41F1471906}" type="datetimeFigureOut">
              <a:rPr lang="en-US" smtClean="0"/>
              <a:t>7/20/2023</a:t>
            </a:fld>
            <a:endParaRPr lang="en-US"/>
          </a:p>
        </p:txBody>
      </p:sp>
      <p:sp>
        <p:nvSpPr>
          <p:cNvPr id="5" name="Footer Placeholder 4">
            <a:extLst>
              <a:ext uri="{FF2B5EF4-FFF2-40B4-BE49-F238E27FC236}">
                <a16:creationId xmlns:a16="http://schemas.microsoft.com/office/drawing/2014/main" id="{15D67EDB-ACF5-A2F7-9F52-22457A922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250DD8-2F7D-9BDC-0B9B-110DA0CA09AE}"/>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127916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DA34C-F8E6-D182-69D5-1394B36490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EE8214-E9A7-B9A2-781E-052398D37E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D6E49C-75D2-2EFD-B47F-28E3F19662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2E81C4-A32A-DAD7-C7CF-445F450FCD93}"/>
              </a:ext>
            </a:extLst>
          </p:cNvPr>
          <p:cNvSpPr>
            <a:spLocks noGrp="1"/>
          </p:cNvSpPr>
          <p:nvPr>
            <p:ph type="dt" sz="half" idx="10"/>
          </p:nvPr>
        </p:nvSpPr>
        <p:spPr/>
        <p:txBody>
          <a:bodyPr/>
          <a:lstStyle/>
          <a:p>
            <a:fld id="{8B9F8189-0C7B-4552-A4EE-1D41F1471906}" type="datetimeFigureOut">
              <a:rPr lang="en-US" smtClean="0"/>
              <a:t>7/20/2023</a:t>
            </a:fld>
            <a:endParaRPr lang="en-US"/>
          </a:p>
        </p:txBody>
      </p:sp>
      <p:sp>
        <p:nvSpPr>
          <p:cNvPr id="6" name="Footer Placeholder 5">
            <a:extLst>
              <a:ext uri="{FF2B5EF4-FFF2-40B4-BE49-F238E27FC236}">
                <a16:creationId xmlns:a16="http://schemas.microsoft.com/office/drawing/2014/main" id="{E80CDEDF-622B-132E-3508-CCE81E41BD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E37487-486A-D3DE-1AFF-D5FBCD607E76}"/>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757273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D71A-9B00-30C6-BCEC-8195A65C7A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4D47CB-D2DD-080A-205F-239BE30B7C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BC36F7-10B2-D844-CABE-FE007292A6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EDCD54-92D7-7401-205C-4ED4BE22AA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7B76F-E0DF-9F70-6578-10E595821D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E06A-84C1-39D0-99B0-2DBC1AA34ED5}"/>
              </a:ext>
            </a:extLst>
          </p:cNvPr>
          <p:cNvSpPr>
            <a:spLocks noGrp="1"/>
          </p:cNvSpPr>
          <p:nvPr>
            <p:ph type="dt" sz="half" idx="10"/>
          </p:nvPr>
        </p:nvSpPr>
        <p:spPr/>
        <p:txBody>
          <a:bodyPr/>
          <a:lstStyle/>
          <a:p>
            <a:fld id="{8B9F8189-0C7B-4552-A4EE-1D41F1471906}" type="datetimeFigureOut">
              <a:rPr lang="en-US" smtClean="0"/>
              <a:t>7/20/2023</a:t>
            </a:fld>
            <a:endParaRPr lang="en-US"/>
          </a:p>
        </p:txBody>
      </p:sp>
      <p:sp>
        <p:nvSpPr>
          <p:cNvPr id="8" name="Footer Placeholder 7">
            <a:extLst>
              <a:ext uri="{FF2B5EF4-FFF2-40B4-BE49-F238E27FC236}">
                <a16:creationId xmlns:a16="http://schemas.microsoft.com/office/drawing/2014/main" id="{94E6D893-57F0-37E8-45B8-BC1FD8E7E3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BE8450-CF31-8354-CA53-4AFA23126A72}"/>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2602168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9D1F9-2F9B-F58F-B734-CF5553E85E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9EE39E-4F7F-2757-0BC1-C97E4C4ECCDD}"/>
              </a:ext>
            </a:extLst>
          </p:cNvPr>
          <p:cNvSpPr>
            <a:spLocks noGrp="1"/>
          </p:cNvSpPr>
          <p:nvPr>
            <p:ph type="dt" sz="half" idx="10"/>
          </p:nvPr>
        </p:nvSpPr>
        <p:spPr/>
        <p:txBody>
          <a:bodyPr/>
          <a:lstStyle/>
          <a:p>
            <a:fld id="{8B9F8189-0C7B-4552-A4EE-1D41F1471906}" type="datetimeFigureOut">
              <a:rPr lang="en-US" smtClean="0"/>
              <a:t>7/20/2023</a:t>
            </a:fld>
            <a:endParaRPr lang="en-US"/>
          </a:p>
        </p:txBody>
      </p:sp>
      <p:sp>
        <p:nvSpPr>
          <p:cNvPr id="4" name="Footer Placeholder 3">
            <a:extLst>
              <a:ext uri="{FF2B5EF4-FFF2-40B4-BE49-F238E27FC236}">
                <a16:creationId xmlns:a16="http://schemas.microsoft.com/office/drawing/2014/main" id="{20E1AB71-9E20-6AE2-D332-5D22ECECBD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12009E-ABCD-A1E5-4C98-3C4C3896B754}"/>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394948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9F1FEA-0E84-5528-12DF-B50ABEBA9790}"/>
              </a:ext>
            </a:extLst>
          </p:cNvPr>
          <p:cNvSpPr>
            <a:spLocks noGrp="1"/>
          </p:cNvSpPr>
          <p:nvPr>
            <p:ph type="dt" sz="half" idx="10"/>
          </p:nvPr>
        </p:nvSpPr>
        <p:spPr/>
        <p:txBody>
          <a:bodyPr/>
          <a:lstStyle/>
          <a:p>
            <a:fld id="{8B9F8189-0C7B-4552-A4EE-1D41F1471906}" type="datetimeFigureOut">
              <a:rPr lang="en-US" smtClean="0"/>
              <a:t>7/20/2023</a:t>
            </a:fld>
            <a:endParaRPr lang="en-US"/>
          </a:p>
        </p:txBody>
      </p:sp>
      <p:sp>
        <p:nvSpPr>
          <p:cNvPr id="3" name="Footer Placeholder 2">
            <a:extLst>
              <a:ext uri="{FF2B5EF4-FFF2-40B4-BE49-F238E27FC236}">
                <a16:creationId xmlns:a16="http://schemas.microsoft.com/office/drawing/2014/main" id="{04DC370A-0577-0B39-AEAA-B7B65AF88E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1C776F-12AE-9CAD-1ABF-03EFE4CC01F0}"/>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123886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13B-A7B2-B9F0-5778-3FEADD1D87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5B0DEC-EA9F-C7DF-ED0C-7C54740F81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A204C3-FE2D-5039-0D7F-0133FB48FC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EDB28B-B380-6C26-9707-735B84019842}"/>
              </a:ext>
            </a:extLst>
          </p:cNvPr>
          <p:cNvSpPr>
            <a:spLocks noGrp="1"/>
          </p:cNvSpPr>
          <p:nvPr>
            <p:ph type="dt" sz="half" idx="10"/>
          </p:nvPr>
        </p:nvSpPr>
        <p:spPr/>
        <p:txBody>
          <a:bodyPr/>
          <a:lstStyle/>
          <a:p>
            <a:fld id="{8B9F8189-0C7B-4552-A4EE-1D41F1471906}" type="datetimeFigureOut">
              <a:rPr lang="en-US" smtClean="0"/>
              <a:t>7/20/2023</a:t>
            </a:fld>
            <a:endParaRPr lang="en-US"/>
          </a:p>
        </p:txBody>
      </p:sp>
      <p:sp>
        <p:nvSpPr>
          <p:cNvPr id="6" name="Footer Placeholder 5">
            <a:extLst>
              <a:ext uri="{FF2B5EF4-FFF2-40B4-BE49-F238E27FC236}">
                <a16:creationId xmlns:a16="http://schemas.microsoft.com/office/drawing/2014/main" id="{77600B7C-FA0B-0CEE-EA06-9C59653647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FF5B12-ABB3-9196-CF67-0B19E976315D}"/>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2586971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478B-7428-E12A-B651-262D4CD4B7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132049-7E9E-D3A6-1F2D-2556B19A03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55F747-9EBA-02D1-DB41-0B6AD3C56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70107-1F81-B3C0-0960-47EEFAD510DC}"/>
              </a:ext>
            </a:extLst>
          </p:cNvPr>
          <p:cNvSpPr>
            <a:spLocks noGrp="1"/>
          </p:cNvSpPr>
          <p:nvPr>
            <p:ph type="dt" sz="half" idx="10"/>
          </p:nvPr>
        </p:nvSpPr>
        <p:spPr/>
        <p:txBody>
          <a:bodyPr/>
          <a:lstStyle/>
          <a:p>
            <a:fld id="{8B9F8189-0C7B-4552-A4EE-1D41F1471906}" type="datetimeFigureOut">
              <a:rPr lang="en-US" smtClean="0"/>
              <a:t>7/20/2023</a:t>
            </a:fld>
            <a:endParaRPr lang="en-US"/>
          </a:p>
        </p:txBody>
      </p:sp>
      <p:sp>
        <p:nvSpPr>
          <p:cNvPr id="6" name="Footer Placeholder 5">
            <a:extLst>
              <a:ext uri="{FF2B5EF4-FFF2-40B4-BE49-F238E27FC236}">
                <a16:creationId xmlns:a16="http://schemas.microsoft.com/office/drawing/2014/main" id="{652AA7A5-E4A4-DFEC-017A-B90E9F9645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A87D2F-A8ED-30E0-4F2A-C9BD5FF39A19}"/>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356788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A76761-FE77-80DF-9CB1-C5891C127A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EBDB9A-B872-700B-0EDD-2DFD99528D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B552E3-E4AE-D00D-282B-CB0C4DE2C4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F8189-0C7B-4552-A4EE-1D41F1471906}" type="datetimeFigureOut">
              <a:rPr lang="en-US" smtClean="0"/>
              <a:t>7/20/2023</a:t>
            </a:fld>
            <a:endParaRPr lang="en-US"/>
          </a:p>
        </p:txBody>
      </p:sp>
      <p:sp>
        <p:nvSpPr>
          <p:cNvPr id="5" name="Footer Placeholder 4">
            <a:extLst>
              <a:ext uri="{FF2B5EF4-FFF2-40B4-BE49-F238E27FC236}">
                <a16:creationId xmlns:a16="http://schemas.microsoft.com/office/drawing/2014/main" id="{51CB7F7C-A6B6-BB0C-E4B6-4AC7C8BCCF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BE3C57-E391-CB74-F125-0F8866B5A2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2FBCEA-709B-43A5-A0A8-40EA72EF66DB}" type="slidenum">
              <a:rPr lang="en-US" smtClean="0"/>
              <a:t>‹#›</a:t>
            </a:fld>
            <a:endParaRPr lang="en-US"/>
          </a:p>
        </p:txBody>
      </p:sp>
    </p:spTree>
    <p:extLst>
      <p:ext uri="{BB962C8B-B14F-4D97-AF65-F5344CB8AC3E}">
        <p14:creationId xmlns:p14="http://schemas.microsoft.com/office/powerpoint/2010/main" val="247960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F8DE9-1B8C-E689-723F-C3EEC0D03662}"/>
              </a:ext>
            </a:extLst>
          </p:cNvPr>
          <p:cNvSpPr>
            <a:spLocks noGrp="1"/>
          </p:cNvSpPr>
          <p:nvPr>
            <p:ph type="ctrTitle"/>
          </p:nvPr>
        </p:nvSpPr>
        <p:spPr/>
        <p:txBody>
          <a:bodyPr/>
          <a:lstStyle/>
          <a:p>
            <a:r>
              <a:rPr lang="en-US" dirty="0">
                <a:effectLst>
                  <a:outerShdw blurRad="38100" dist="38100" dir="2700000" algn="tl">
                    <a:srgbClr val="000000">
                      <a:alpha val="43137"/>
                    </a:srgbClr>
                  </a:outerShdw>
                </a:effectLst>
              </a:rPr>
              <a:t>Primal Simplex Method</a:t>
            </a:r>
          </a:p>
        </p:txBody>
      </p:sp>
      <p:sp>
        <p:nvSpPr>
          <p:cNvPr id="3" name="Subtitle 2">
            <a:extLst>
              <a:ext uri="{FF2B5EF4-FFF2-40B4-BE49-F238E27FC236}">
                <a16:creationId xmlns:a16="http://schemas.microsoft.com/office/drawing/2014/main" id="{A606FC0D-6CA0-5A50-4FC2-E038E7D7103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32000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02D29-2EC0-0355-06FE-F5F2CEF14120}"/>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Computing New s</a:t>
            </a:r>
            <a:r>
              <a:rPr lang="en-US" baseline="-25000" dirty="0">
                <a:effectLst>
                  <a:outerShdw blurRad="38100" dist="38100" dir="2700000" algn="tl">
                    <a:srgbClr val="000000">
                      <a:alpha val="43137"/>
                    </a:srgbClr>
                  </a:outerShdw>
                </a:effectLst>
              </a:rPr>
              <a:t>4</a:t>
            </a:r>
            <a:r>
              <a:rPr lang="en-US" dirty="0">
                <a:effectLst>
                  <a:outerShdw blurRad="38100" dist="38100" dir="2700000" algn="tl">
                    <a:srgbClr val="000000">
                      <a:alpha val="43137"/>
                    </a:srgbClr>
                  </a:outerShdw>
                </a:effectLst>
              </a:rPr>
              <a:t> Equation </a:t>
            </a:r>
          </a:p>
        </p:txBody>
      </p:sp>
      <p:sp>
        <p:nvSpPr>
          <p:cNvPr id="3" name="Content Placeholder 2">
            <a:extLst>
              <a:ext uri="{FF2B5EF4-FFF2-40B4-BE49-F238E27FC236}">
                <a16:creationId xmlns:a16="http://schemas.microsoft.com/office/drawing/2014/main" id="{316E21D3-DC01-035B-3B00-DA8AB773EBCF}"/>
              </a:ext>
            </a:extLst>
          </p:cNvPr>
          <p:cNvSpPr>
            <a:spLocks noGrp="1"/>
          </p:cNvSpPr>
          <p:nvPr>
            <p:ph idx="1"/>
          </p:nvPr>
        </p:nvSpPr>
        <p:spPr>
          <a:xfrm>
            <a:off x="838200" y="1825625"/>
            <a:ext cx="10515600" cy="550612"/>
          </a:xfrm>
        </p:spPr>
        <p:txBody>
          <a:bodyPr/>
          <a:lstStyle/>
          <a:p>
            <a:r>
              <a:rPr lang="en-US" dirty="0"/>
              <a:t>Below shows the computation of the new equation (row) for s</a:t>
            </a:r>
            <a:r>
              <a:rPr lang="en-US" baseline="-25000" dirty="0"/>
              <a:t>4</a:t>
            </a:r>
          </a:p>
        </p:txBody>
      </p:sp>
      <p:graphicFrame>
        <p:nvGraphicFramePr>
          <p:cNvPr id="4" name="Table 3">
            <a:extLst>
              <a:ext uri="{FF2B5EF4-FFF2-40B4-BE49-F238E27FC236}">
                <a16:creationId xmlns:a16="http://schemas.microsoft.com/office/drawing/2014/main" id="{15BD9038-DEDE-51A4-869E-E2F75E339F06}"/>
              </a:ext>
            </a:extLst>
          </p:cNvPr>
          <p:cNvGraphicFramePr>
            <a:graphicFrameLocks noGrp="1"/>
          </p:cNvGraphicFramePr>
          <p:nvPr>
            <p:extLst>
              <p:ext uri="{D42A27DB-BD31-4B8C-83A1-F6EECF244321}">
                <p14:modId xmlns:p14="http://schemas.microsoft.com/office/powerpoint/2010/main" val="1728317723"/>
              </p:ext>
            </p:extLst>
          </p:nvPr>
        </p:nvGraphicFramePr>
        <p:xfrm>
          <a:off x="2927016" y="4294897"/>
          <a:ext cx="5740400" cy="1371600"/>
        </p:xfrm>
        <a:graphic>
          <a:graphicData uri="http://schemas.openxmlformats.org/drawingml/2006/table">
            <a:tbl>
              <a:tblPr>
                <a:tableStyleId>{5C22544A-7EE6-4342-B048-85BDC9FD1C3A}</a:tableStyleId>
              </a:tblPr>
              <a:tblGrid>
                <a:gridCol w="609263">
                  <a:extLst>
                    <a:ext uri="{9D8B030D-6E8A-4147-A177-3AD203B41FA5}">
                      <a16:colId xmlns:a16="http://schemas.microsoft.com/office/drawing/2014/main" val="2426826178"/>
                    </a:ext>
                  </a:extLst>
                </a:gridCol>
                <a:gridCol w="609263">
                  <a:extLst>
                    <a:ext uri="{9D8B030D-6E8A-4147-A177-3AD203B41FA5}">
                      <a16:colId xmlns:a16="http://schemas.microsoft.com/office/drawing/2014/main" val="491110102"/>
                    </a:ext>
                  </a:extLst>
                </a:gridCol>
                <a:gridCol w="609263">
                  <a:extLst>
                    <a:ext uri="{9D8B030D-6E8A-4147-A177-3AD203B41FA5}">
                      <a16:colId xmlns:a16="http://schemas.microsoft.com/office/drawing/2014/main" val="3986039917"/>
                    </a:ext>
                  </a:extLst>
                </a:gridCol>
                <a:gridCol w="609263">
                  <a:extLst>
                    <a:ext uri="{9D8B030D-6E8A-4147-A177-3AD203B41FA5}">
                      <a16:colId xmlns:a16="http://schemas.microsoft.com/office/drawing/2014/main" val="2870514414"/>
                    </a:ext>
                  </a:extLst>
                </a:gridCol>
                <a:gridCol w="609263">
                  <a:extLst>
                    <a:ext uri="{9D8B030D-6E8A-4147-A177-3AD203B41FA5}">
                      <a16:colId xmlns:a16="http://schemas.microsoft.com/office/drawing/2014/main" val="2434393607"/>
                    </a:ext>
                  </a:extLst>
                </a:gridCol>
                <a:gridCol w="609263">
                  <a:extLst>
                    <a:ext uri="{9D8B030D-6E8A-4147-A177-3AD203B41FA5}">
                      <a16:colId xmlns:a16="http://schemas.microsoft.com/office/drawing/2014/main" val="3670802557"/>
                    </a:ext>
                  </a:extLst>
                </a:gridCol>
                <a:gridCol w="609263">
                  <a:extLst>
                    <a:ext uri="{9D8B030D-6E8A-4147-A177-3AD203B41FA5}">
                      <a16:colId xmlns:a16="http://schemas.microsoft.com/office/drawing/2014/main" val="3821794825"/>
                    </a:ext>
                  </a:extLst>
                </a:gridCol>
                <a:gridCol w="609263">
                  <a:extLst>
                    <a:ext uri="{9D8B030D-6E8A-4147-A177-3AD203B41FA5}">
                      <a16:colId xmlns:a16="http://schemas.microsoft.com/office/drawing/2014/main" val="3265825113"/>
                    </a:ext>
                  </a:extLst>
                </a:gridCol>
                <a:gridCol w="866296">
                  <a:extLst>
                    <a:ext uri="{9D8B030D-6E8A-4147-A177-3AD203B41FA5}">
                      <a16:colId xmlns:a16="http://schemas.microsoft.com/office/drawing/2014/main" val="990454978"/>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2654359"/>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8255485"/>
                  </a:ext>
                </a:extLst>
              </a:tr>
              <a:tr h="228600">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68073934"/>
                  </a:ext>
                </a:extLst>
              </a:tr>
              <a:tr h="228600">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3876952"/>
                  </a:ext>
                </a:extLst>
              </a:tr>
              <a:tr h="228600">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0.143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0.114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5,348.6</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7234052"/>
                  </a:ext>
                </a:extLst>
              </a:tr>
              <a:tr h="228600">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6.571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-1.143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11,314.3</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58835513"/>
                  </a:ext>
                </a:extLst>
              </a:tr>
            </a:tbl>
          </a:graphicData>
        </a:graphic>
      </p:graphicFrame>
      <p:grpSp>
        <p:nvGrpSpPr>
          <p:cNvPr id="29" name="Group 28">
            <a:extLst>
              <a:ext uri="{FF2B5EF4-FFF2-40B4-BE49-F238E27FC236}">
                <a16:creationId xmlns:a16="http://schemas.microsoft.com/office/drawing/2014/main" id="{670478B9-6BB0-BA86-D1A5-53C1A08DD832}"/>
              </a:ext>
            </a:extLst>
          </p:cNvPr>
          <p:cNvGrpSpPr/>
          <p:nvPr/>
        </p:nvGrpSpPr>
        <p:grpSpPr>
          <a:xfrm>
            <a:off x="1908715" y="6492875"/>
            <a:ext cx="1662086" cy="268678"/>
            <a:chOff x="1908715" y="6492875"/>
            <a:chExt cx="1662086" cy="268678"/>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FD483D6-B27B-A6F6-4561-88E534040978}"/>
                    </a:ext>
                  </a:extLst>
                </p:cNvPr>
                <p:cNvSpPr txBox="1"/>
                <p:nvPr/>
              </p:nvSpPr>
              <p:spPr>
                <a:xfrm>
                  <a:off x="1966309" y="6533801"/>
                  <a:ext cx="154689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6"/>
                            </a:solidFill>
                            <a:latin typeface="Cambria Math" panose="02040503050406030204" pitchFamily="18" charset="0"/>
                          </a:rPr>
                          <m:t>8</m:t>
                        </m:r>
                        <m:r>
                          <a:rPr lang="en-US" sz="1200" b="0" i="1" smtClean="0">
                            <a:latin typeface="Cambria Math" panose="02040503050406030204" pitchFamily="18" charset="0"/>
                          </a:rPr>
                          <m:t>−</m:t>
                        </m:r>
                        <m:r>
                          <a:rPr lang="en-US" sz="1200" b="0" i="1" smtClean="0">
                            <a:solidFill>
                              <a:schemeClr val="accent1"/>
                            </a:solidFill>
                            <a:latin typeface="Cambria Math" panose="02040503050406030204" pitchFamily="18" charset="0"/>
                          </a:rPr>
                          <m:t>10</m:t>
                        </m:r>
                        <m:r>
                          <a:rPr lang="en-US" sz="1200" b="0" i="1" smtClean="0">
                            <a:latin typeface="Cambria Math" panose="02040503050406030204" pitchFamily="18" charset="0"/>
                          </a:rPr>
                          <m:t>(</m:t>
                        </m:r>
                        <m:r>
                          <a:rPr lang="en-US" sz="1200" b="0" i="1" smtClean="0">
                            <a:solidFill>
                              <a:srgbClr val="FF0000"/>
                            </a:solidFill>
                            <a:latin typeface="Cambria Math" panose="02040503050406030204" pitchFamily="18" charset="0"/>
                          </a:rPr>
                          <m:t>0.143</m:t>
                        </m:r>
                        <m:r>
                          <a:rPr lang="en-US" sz="1200" b="0" i="1" smtClean="0">
                            <a:latin typeface="Cambria Math" panose="02040503050406030204" pitchFamily="18" charset="0"/>
                          </a:rPr>
                          <m:t>)=6.571</m:t>
                        </m:r>
                      </m:oMath>
                    </m:oMathPara>
                  </a14:m>
                  <a:endParaRPr lang="en-US" sz="1200" dirty="0"/>
                </a:p>
              </p:txBody>
            </p:sp>
          </mc:Choice>
          <mc:Fallback xmlns="">
            <p:sp>
              <p:nvSpPr>
                <p:cNvPr id="5" name="TextBox 4">
                  <a:extLst>
                    <a:ext uri="{FF2B5EF4-FFF2-40B4-BE49-F238E27FC236}">
                      <a16:creationId xmlns:a16="http://schemas.microsoft.com/office/drawing/2014/main" id="{BFD483D6-B27B-A6F6-4561-88E534040978}"/>
                    </a:ext>
                  </a:extLst>
                </p:cNvPr>
                <p:cNvSpPr txBox="1">
                  <a:spLocks noRot="1" noChangeAspect="1" noMove="1" noResize="1" noEditPoints="1" noAdjustHandles="1" noChangeArrowheads="1" noChangeShapeType="1" noTextEdit="1"/>
                </p:cNvSpPr>
                <p:nvPr/>
              </p:nvSpPr>
              <p:spPr>
                <a:xfrm>
                  <a:off x="1966309" y="6533801"/>
                  <a:ext cx="1546898" cy="184666"/>
                </a:xfrm>
                <a:prstGeom prst="rect">
                  <a:avLst/>
                </a:prstGeom>
                <a:blipFill>
                  <a:blip r:embed="rId2"/>
                  <a:stretch>
                    <a:fillRect l="-1976" t="-6667" r="-2372" b="-36667"/>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57FD6037-22D6-DF65-C941-6AF0B41A75D7}"/>
                </a:ext>
              </a:extLst>
            </p:cNvPr>
            <p:cNvSpPr/>
            <p:nvPr/>
          </p:nvSpPr>
          <p:spPr>
            <a:xfrm>
              <a:off x="1908715" y="6492875"/>
              <a:ext cx="1662086" cy="26867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FAA5E144-6A2C-1DAD-D732-8DD9EF4CE926}"/>
              </a:ext>
            </a:extLst>
          </p:cNvPr>
          <p:cNvGrpSpPr/>
          <p:nvPr/>
        </p:nvGrpSpPr>
        <p:grpSpPr>
          <a:xfrm>
            <a:off x="1458434" y="6009397"/>
            <a:ext cx="1117130" cy="268678"/>
            <a:chOff x="1458434" y="6009397"/>
            <a:chExt cx="1117130" cy="268678"/>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17650F7-B736-57E0-E197-1C7E651F9449}"/>
                    </a:ext>
                  </a:extLst>
                </p:cNvPr>
                <p:cNvSpPr txBox="1"/>
                <p:nvPr/>
              </p:nvSpPr>
              <p:spPr>
                <a:xfrm>
                  <a:off x="1458434" y="6051403"/>
                  <a:ext cx="110126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6"/>
                            </a:solidFill>
                            <a:latin typeface="Cambria Math" panose="02040503050406030204" pitchFamily="18" charset="0"/>
                          </a:rPr>
                          <m:t>0</m:t>
                        </m:r>
                        <m:r>
                          <a:rPr lang="en-US" sz="1200" b="0" i="1" smtClean="0">
                            <a:latin typeface="Cambria Math" panose="02040503050406030204" pitchFamily="18" charset="0"/>
                          </a:rPr>
                          <m:t>−(</m:t>
                        </m:r>
                        <m:r>
                          <a:rPr lang="en-US" sz="1200" b="0" i="1" smtClean="0">
                            <a:solidFill>
                              <a:schemeClr val="accent1"/>
                            </a:solidFill>
                            <a:latin typeface="Cambria Math" panose="02040503050406030204" pitchFamily="18" charset="0"/>
                          </a:rPr>
                          <m:t>10</m:t>
                        </m:r>
                        <m:r>
                          <a:rPr lang="en-US" sz="1200" b="0" i="1" smtClean="0">
                            <a:latin typeface="Cambria Math" panose="02040503050406030204" pitchFamily="18" charset="0"/>
                          </a:rPr>
                          <m:t>)(</m:t>
                        </m:r>
                        <m:r>
                          <a:rPr lang="en-US" sz="1200" b="0" i="1" smtClean="0">
                            <a:solidFill>
                              <a:srgbClr val="FF0000"/>
                            </a:solidFill>
                            <a:latin typeface="Cambria Math" panose="02040503050406030204" pitchFamily="18" charset="0"/>
                          </a:rPr>
                          <m:t>0</m:t>
                        </m:r>
                        <m:r>
                          <a:rPr lang="en-US" sz="1200" b="0" i="1" smtClean="0">
                            <a:latin typeface="Cambria Math" panose="02040503050406030204" pitchFamily="18" charset="0"/>
                          </a:rPr>
                          <m:t>)=0</m:t>
                        </m:r>
                      </m:oMath>
                    </m:oMathPara>
                  </a14:m>
                  <a:endParaRPr lang="en-US" sz="1200" dirty="0"/>
                </a:p>
              </p:txBody>
            </p:sp>
          </mc:Choice>
          <mc:Fallback xmlns="">
            <p:sp>
              <p:nvSpPr>
                <p:cNvPr id="7" name="TextBox 6">
                  <a:extLst>
                    <a:ext uri="{FF2B5EF4-FFF2-40B4-BE49-F238E27FC236}">
                      <a16:creationId xmlns:a16="http://schemas.microsoft.com/office/drawing/2014/main" id="{D17650F7-B736-57E0-E197-1C7E651F9449}"/>
                    </a:ext>
                  </a:extLst>
                </p:cNvPr>
                <p:cNvSpPr txBox="1">
                  <a:spLocks noRot="1" noChangeAspect="1" noMove="1" noResize="1" noEditPoints="1" noAdjustHandles="1" noChangeArrowheads="1" noChangeShapeType="1" noTextEdit="1"/>
                </p:cNvSpPr>
                <p:nvPr/>
              </p:nvSpPr>
              <p:spPr>
                <a:xfrm>
                  <a:off x="1458434" y="6051403"/>
                  <a:ext cx="1101264" cy="184666"/>
                </a:xfrm>
                <a:prstGeom prst="rect">
                  <a:avLst/>
                </a:prstGeom>
                <a:blipFill>
                  <a:blip r:embed="rId3"/>
                  <a:stretch>
                    <a:fillRect l="-2762" t="-6667" r="-2762" b="-3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4B96761A-3B5D-B4DB-292C-0DCFED665FC2}"/>
                </a:ext>
              </a:extLst>
            </p:cNvPr>
            <p:cNvSpPr/>
            <p:nvPr/>
          </p:nvSpPr>
          <p:spPr>
            <a:xfrm>
              <a:off x="1458434" y="6009397"/>
              <a:ext cx="1117130" cy="26867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5DCE9CAC-5D06-D7A0-762C-B4D47AF6AF7E}"/>
              </a:ext>
            </a:extLst>
          </p:cNvPr>
          <p:cNvGrpSpPr/>
          <p:nvPr/>
        </p:nvGrpSpPr>
        <p:grpSpPr>
          <a:xfrm>
            <a:off x="3848708" y="6051403"/>
            <a:ext cx="1186222" cy="226672"/>
            <a:chOff x="3848708" y="6051403"/>
            <a:chExt cx="1186222" cy="226672"/>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C938EC0-A800-80D0-19A9-34252F95BB88}"/>
                    </a:ext>
                  </a:extLst>
                </p:cNvPr>
                <p:cNvSpPr txBox="1"/>
                <p:nvPr/>
              </p:nvSpPr>
              <p:spPr>
                <a:xfrm>
                  <a:off x="3848708" y="6070101"/>
                  <a:ext cx="118622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6"/>
                            </a:solidFill>
                            <a:latin typeface="Cambria Math" panose="02040503050406030204" pitchFamily="18" charset="0"/>
                          </a:rPr>
                          <m:t>10</m:t>
                        </m:r>
                        <m:r>
                          <a:rPr lang="en-US" sz="1200" b="0" i="1" smtClean="0">
                            <a:latin typeface="Cambria Math" panose="02040503050406030204" pitchFamily="18" charset="0"/>
                          </a:rPr>
                          <m:t>−(</m:t>
                        </m:r>
                        <m:r>
                          <a:rPr lang="en-US" sz="1200" b="0" i="1" smtClean="0">
                            <a:solidFill>
                              <a:schemeClr val="accent1"/>
                            </a:solidFill>
                            <a:latin typeface="Cambria Math" panose="02040503050406030204" pitchFamily="18" charset="0"/>
                          </a:rPr>
                          <m:t>10</m:t>
                        </m:r>
                        <m:r>
                          <a:rPr lang="en-US" sz="1200" b="0" i="1" smtClean="0">
                            <a:latin typeface="Cambria Math" panose="02040503050406030204" pitchFamily="18" charset="0"/>
                          </a:rPr>
                          <m:t>)(</m:t>
                        </m:r>
                        <m:r>
                          <a:rPr lang="en-US" sz="1200" b="0" i="1" smtClean="0">
                            <a:solidFill>
                              <a:srgbClr val="FF0000"/>
                            </a:solidFill>
                            <a:latin typeface="Cambria Math" panose="02040503050406030204" pitchFamily="18" charset="0"/>
                          </a:rPr>
                          <m:t>1</m:t>
                        </m:r>
                        <m:r>
                          <a:rPr lang="en-US" sz="1200" b="0" i="1" smtClean="0">
                            <a:latin typeface="Cambria Math" panose="02040503050406030204" pitchFamily="18" charset="0"/>
                          </a:rPr>
                          <m:t>)=0</m:t>
                        </m:r>
                      </m:oMath>
                    </m:oMathPara>
                  </a14:m>
                  <a:endParaRPr lang="en-US" sz="1200" dirty="0"/>
                </a:p>
              </p:txBody>
            </p:sp>
          </mc:Choice>
          <mc:Fallback xmlns="">
            <p:sp>
              <p:nvSpPr>
                <p:cNvPr id="9" name="TextBox 8">
                  <a:extLst>
                    <a:ext uri="{FF2B5EF4-FFF2-40B4-BE49-F238E27FC236}">
                      <a16:creationId xmlns:a16="http://schemas.microsoft.com/office/drawing/2014/main" id="{9C938EC0-A800-80D0-19A9-34252F95BB88}"/>
                    </a:ext>
                  </a:extLst>
                </p:cNvPr>
                <p:cNvSpPr txBox="1">
                  <a:spLocks noRot="1" noChangeAspect="1" noMove="1" noResize="1" noEditPoints="1" noAdjustHandles="1" noChangeArrowheads="1" noChangeShapeType="1" noTextEdit="1"/>
                </p:cNvSpPr>
                <p:nvPr/>
              </p:nvSpPr>
              <p:spPr>
                <a:xfrm>
                  <a:off x="3848708" y="6070101"/>
                  <a:ext cx="1186222" cy="184666"/>
                </a:xfrm>
                <a:prstGeom prst="rect">
                  <a:avLst/>
                </a:prstGeom>
                <a:blipFill>
                  <a:blip r:embed="rId4"/>
                  <a:stretch>
                    <a:fillRect l="-2564" t="-6667" r="-2564" b="-36667"/>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63B9BF00-373A-66DB-FADD-C9B2E377F3AA}"/>
                </a:ext>
              </a:extLst>
            </p:cNvPr>
            <p:cNvSpPr/>
            <p:nvPr/>
          </p:nvSpPr>
          <p:spPr>
            <a:xfrm>
              <a:off x="3848708" y="6051403"/>
              <a:ext cx="1186222" cy="226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9CE978EC-8BE6-1134-6D2E-66B50F04B576}"/>
              </a:ext>
            </a:extLst>
          </p:cNvPr>
          <p:cNvGrpSpPr/>
          <p:nvPr/>
        </p:nvGrpSpPr>
        <p:grpSpPr>
          <a:xfrm>
            <a:off x="4568514" y="6534881"/>
            <a:ext cx="1186222" cy="226672"/>
            <a:chOff x="4568514" y="6534881"/>
            <a:chExt cx="1186222" cy="226672"/>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9E9E749-285B-546F-DD99-5E1ED4DDF47F}"/>
                    </a:ext>
                  </a:extLst>
                </p:cNvPr>
                <p:cNvSpPr txBox="1"/>
                <p:nvPr/>
              </p:nvSpPr>
              <p:spPr>
                <a:xfrm>
                  <a:off x="4610993" y="6555884"/>
                  <a:ext cx="110126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6"/>
                            </a:solidFill>
                            <a:latin typeface="Cambria Math" panose="02040503050406030204" pitchFamily="18" charset="0"/>
                          </a:rPr>
                          <m:t>0</m:t>
                        </m:r>
                        <m:r>
                          <a:rPr lang="en-US" sz="1200" b="0" i="1" smtClean="0">
                            <a:latin typeface="Cambria Math" panose="02040503050406030204" pitchFamily="18" charset="0"/>
                          </a:rPr>
                          <m:t>−(</m:t>
                        </m:r>
                        <m:r>
                          <a:rPr lang="en-US" sz="1200" b="0" i="1" smtClean="0">
                            <a:solidFill>
                              <a:schemeClr val="accent1"/>
                            </a:solidFill>
                            <a:latin typeface="Cambria Math" panose="02040503050406030204" pitchFamily="18" charset="0"/>
                          </a:rPr>
                          <m:t>10</m:t>
                        </m:r>
                        <m:r>
                          <a:rPr lang="en-US" sz="1200" b="0" i="1" smtClean="0">
                            <a:latin typeface="Cambria Math" panose="02040503050406030204" pitchFamily="18" charset="0"/>
                          </a:rPr>
                          <m:t>)(</m:t>
                        </m:r>
                        <m:r>
                          <a:rPr lang="en-US" sz="1200" b="0" i="1" smtClean="0">
                            <a:solidFill>
                              <a:srgbClr val="FF0000"/>
                            </a:solidFill>
                            <a:latin typeface="Cambria Math" panose="02040503050406030204" pitchFamily="18" charset="0"/>
                          </a:rPr>
                          <m:t>0</m:t>
                        </m:r>
                        <m:r>
                          <a:rPr lang="en-US" sz="1200" b="0" i="1" smtClean="0">
                            <a:latin typeface="Cambria Math" panose="02040503050406030204" pitchFamily="18" charset="0"/>
                          </a:rPr>
                          <m:t>)=0</m:t>
                        </m:r>
                      </m:oMath>
                    </m:oMathPara>
                  </a14:m>
                  <a:endParaRPr lang="en-US" sz="1200" dirty="0"/>
                </a:p>
              </p:txBody>
            </p:sp>
          </mc:Choice>
          <mc:Fallback xmlns="">
            <p:sp>
              <p:nvSpPr>
                <p:cNvPr id="11" name="TextBox 10">
                  <a:extLst>
                    <a:ext uri="{FF2B5EF4-FFF2-40B4-BE49-F238E27FC236}">
                      <a16:creationId xmlns:a16="http://schemas.microsoft.com/office/drawing/2014/main" id="{09E9E749-285B-546F-DD99-5E1ED4DDF47F}"/>
                    </a:ext>
                  </a:extLst>
                </p:cNvPr>
                <p:cNvSpPr txBox="1">
                  <a:spLocks noRot="1" noChangeAspect="1" noMove="1" noResize="1" noEditPoints="1" noAdjustHandles="1" noChangeArrowheads="1" noChangeShapeType="1" noTextEdit="1"/>
                </p:cNvSpPr>
                <p:nvPr/>
              </p:nvSpPr>
              <p:spPr>
                <a:xfrm>
                  <a:off x="4610993" y="6555884"/>
                  <a:ext cx="1101263" cy="184666"/>
                </a:xfrm>
                <a:prstGeom prst="rect">
                  <a:avLst/>
                </a:prstGeom>
                <a:blipFill>
                  <a:blip r:embed="rId5"/>
                  <a:stretch>
                    <a:fillRect l="-2762" t="-3226" r="-2762" b="-35484"/>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505AA504-D1A7-5FB0-CB40-4827D9E01DDE}"/>
                </a:ext>
              </a:extLst>
            </p:cNvPr>
            <p:cNvSpPr/>
            <p:nvPr/>
          </p:nvSpPr>
          <p:spPr>
            <a:xfrm>
              <a:off x="4568514" y="6534881"/>
              <a:ext cx="1186222" cy="226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a:extLst>
              <a:ext uri="{FF2B5EF4-FFF2-40B4-BE49-F238E27FC236}">
                <a16:creationId xmlns:a16="http://schemas.microsoft.com/office/drawing/2014/main" id="{E53833A7-95A0-3F53-4D54-FC9248B63B0C}"/>
              </a:ext>
            </a:extLst>
          </p:cNvPr>
          <p:cNvGrpSpPr/>
          <p:nvPr/>
        </p:nvGrpSpPr>
        <p:grpSpPr>
          <a:xfrm>
            <a:off x="5607979" y="6051403"/>
            <a:ext cx="1186222" cy="226672"/>
            <a:chOff x="5668139" y="6051403"/>
            <a:chExt cx="1186222" cy="226672"/>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73FE276-D00B-3CEB-68D4-95445FAFA1CD}"/>
                    </a:ext>
                  </a:extLst>
                </p:cNvPr>
                <p:cNvSpPr txBox="1"/>
                <p:nvPr/>
              </p:nvSpPr>
              <p:spPr>
                <a:xfrm>
                  <a:off x="5724657" y="6072406"/>
                  <a:ext cx="110126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6"/>
                            </a:solidFill>
                            <a:latin typeface="Cambria Math" panose="02040503050406030204" pitchFamily="18" charset="0"/>
                          </a:rPr>
                          <m:t>0</m:t>
                        </m:r>
                        <m:r>
                          <a:rPr lang="en-US" sz="1200" b="0" i="1" smtClean="0">
                            <a:latin typeface="Cambria Math" panose="02040503050406030204" pitchFamily="18" charset="0"/>
                          </a:rPr>
                          <m:t>−(</m:t>
                        </m:r>
                        <m:r>
                          <a:rPr lang="en-US" sz="1200" b="0" i="1" smtClean="0">
                            <a:solidFill>
                              <a:schemeClr val="accent1"/>
                            </a:solidFill>
                            <a:latin typeface="Cambria Math" panose="02040503050406030204" pitchFamily="18" charset="0"/>
                          </a:rPr>
                          <m:t>10</m:t>
                        </m:r>
                        <m:r>
                          <a:rPr lang="en-US" sz="1200" b="0" i="1" smtClean="0">
                            <a:latin typeface="Cambria Math" panose="02040503050406030204" pitchFamily="18" charset="0"/>
                          </a:rPr>
                          <m:t>)(</m:t>
                        </m:r>
                        <m:r>
                          <a:rPr lang="en-US" sz="1200" b="0" i="1" smtClean="0">
                            <a:solidFill>
                              <a:srgbClr val="FF0000"/>
                            </a:solidFill>
                            <a:latin typeface="Cambria Math" panose="02040503050406030204" pitchFamily="18" charset="0"/>
                          </a:rPr>
                          <m:t>0</m:t>
                        </m:r>
                        <m:r>
                          <a:rPr lang="en-US" sz="1200" b="0" i="1" smtClean="0">
                            <a:latin typeface="Cambria Math" panose="02040503050406030204" pitchFamily="18" charset="0"/>
                          </a:rPr>
                          <m:t>)=0</m:t>
                        </m:r>
                      </m:oMath>
                    </m:oMathPara>
                  </a14:m>
                  <a:endParaRPr lang="en-US" sz="1200" dirty="0"/>
                </a:p>
              </p:txBody>
            </p:sp>
          </mc:Choice>
          <mc:Fallback xmlns="">
            <p:sp>
              <p:nvSpPr>
                <p:cNvPr id="13" name="TextBox 12">
                  <a:extLst>
                    <a:ext uri="{FF2B5EF4-FFF2-40B4-BE49-F238E27FC236}">
                      <a16:creationId xmlns:a16="http://schemas.microsoft.com/office/drawing/2014/main" id="{C73FE276-D00B-3CEB-68D4-95445FAFA1CD}"/>
                    </a:ext>
                  </a:extLst>
                </p:cNvPr>
                <p:cNvSpPr txBox="1">
                  <a:spLocks noRot="1" noChangeAspect="1" noMove="1" noResize="1" noEditPoints="1" noAdjustHandles="1" noChangeArrowheads="1" noChangeShapeType="1" noTextEdit="1"/>
                </p:cNvSpPr>
                <p:nvPr/>
              </p:nvSpPr>
              <p:spPr>
                <a:xfrm>
                  <a:off x="5724657" y="6072406"/>
                  <a:ext cx="1101263" cy="184666"/>
                </a:xfrm>
                <a:prstGeom prst="rect">
                  <a:avLst/>
                </a:prstGeom>
                <a:blipFill>
                  <a:blip r:embed="rId5"/>
                  <a:stretch>
                    <a:fillRect l="-2762" t="-3333" r="-2762" b="-40000"/>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039A9A6A-BA96-E32F-9AA8-92A35EE79306}"/>
                </a:ext>
              </a:extLst>
            </p:cNvPr>
            <p:cNvSpPr/>
            <p:nvPr/>
          </p:nvSpPr>
          <p:spPr>
            <a:xfrm>
              <a:off x="5668139" y="6051403"/>
              <a:ext cx="1186222" cy="226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a:extLst>
              <a:ext uri="{FF2B5EF4-FFF2-40B4-BE49-F238E27FC236}">
                <a16:creationId xmlns:a16="http://schemas.microsoft.com/office/drawing/2014/main" id="{2533EF45-DB8D-73C1-6085-B9E27558B4F7}"/>
              </a:ext>
            </a:extLst>
          </p:cNvPr>
          <p:cNvGrpSpPr/>
          <p:nvPr/>
        </p:nvGrpSpPr>
        <p:grpSpPr>
          <a:xfrm>
            <a:off x="6590373" y="6512798"/>
            <a:ext cx="1803380" cy="226672"/>
            <a:chOff x="6590373" y="6512798"/>
            <a:chExt cx="1803380" cy="226672"/>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BECC50C-168E-E82A-7B9B-70D5EF616CF8}"/>
                    </a:ext>
                  </a:extLst>
                </p:cNvPr>
                <p:cNvSpPr txBox="1"/>
                <p:nvPr/>
              </p:nvSpPr>
              <p:spPr>
                <a:xfrm>
                  <a:off x="6604224" y="6533801"/>
                  <a:ext cx="1789529"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6"/>
                            </a:solidFill>
                            <a:latin typeface="Cambria Math" panose="02040503050406030204" pitchFamily="18" charset="0"/>
                          </a:rPr>
                          <m:t>0</m:t>
                        </m:r>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solidFill>
                                  <a:schemeClr val="accent1"/>
                                </a:solidFill>
                                <a:latin typeface="Cambria Math" panose="02040503050406030204" pitchFamily="18" charset="0"/>
                              </a:rPr>
                              <m:t>10</m:t>
                            </m:r>
                          </m:e>
                        </m:d>
                        <m:d>
                          <m:dPr>
                            <m:ctrlPr>
                              <a:rPr lang="en-US" sz="1200" b="0" i="1" smtClean="0">
                                <a:latin typeface="Cambria Math" panose="02040503050406030204" pitchFamily="18" charset="0"/>
                              </a:rPr>
                            </m:ctrlPr>
                          </m:dPr>
                          <m:e>
                            <m:r>
                              <a:rPr lang="en-US" sz="1200" b="0" i="1" smtClean="0">
                                <a:solidFill>
                                  <a:srgbClr val="FF0000"/>
                                </a:solidFill>
                                <a:latin typeface="Cambria Math" panose="02040503050406030204" pitchFamily="18" charset="0"/>
                              </a:rPr>
                              <m:t>0.114</m:t>
                            </m:r>
                          </m:e>
                        </m:d>
                        <m:r>
                          <a:rPr lang="en-US" sz="1200" b="0" i="1" smtClean="0">
                            <a:latin typeface="Cambria Math" panose="02040503050406030204" pitchFamily="18" charset="0"/>
                          </a:rPr>
                          <m:t>=−1.143</m:t>
                        </m:r>
                      </m:oMath>
                    </m:oMathPara>
                  </a14:m>
                  <a:endParaRPr lang="en-US" sz="1200" dirty="0"/>
                </a:p>
              </p:txBody>
            </p:sp>
          </mc:Choice>
          <mc:Fallback xmlns="">
            <p:sp>
              <p:nvSpPr>
                <p:cNvPr id="16" name="TextBox 15">
                  <a:extLst>
                    <a:ext uri="{FF2B5EF4-FFF2-40B4-BE49-F238E27FC236}">
                      <a16:creationId xmlns:a16="http://schemas.microsoft.com/office/drawing/2014/main" id="{CBECC50C-168E-E82A-7B9B-70D5EF616CF8}"/>
                    </a:ext>
                  </a:extLst>
                </p:cNvPr>
                <p:cNvSpPr txBox="1">
                  <a:spLocks noRot="1" noChangeAspect="1" noMove="1" noResize="1" noEditPoints="1" noAdjustHandles="1" noChangeArrowheads="1" noChangeShapeType="1" noTextEdit="1"/>
                </p:cNvSpPr>
                <p:nvPr/>
              </p:nvSpPr>
              <p:spPr>
                <a:xfrm>
                  <a:off x="6604224" y="6533801"/>
                  <a:ext cx="1789529" cy="184666"/>
                </a:xfrm>
                <a:prstGeom prst="rect">
                  <a:avLst/>
                </a:prstGeom>
                <a:blipFill>
                  <a:blip r:embed="rId6"/>
                  <a:stretch>
                    <a:fillRect l="-1701" r="-1701" b="-6667"/>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7449E9F8-C5AE-EC7D-8DF6-C34BCFB359C9}"/>
                </a:ext>
              </a:extLst>
            </p:cNvPr>
            <p:cNvSpPr/>
            <p:nvPr/>
          </p:nvSpPr>
          <p:spPr>
            <a:xfrm>
              <a:off x="6590373" y="6512798"/>
              <a:ext cx="1803379" cy="226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E11A386F-F903-6793-4E0D-35639DCAC6A1}"/>
              </a:ext>
            </a:extLst>
          </p:cNvPr>
          <p:cNvGrpSpPr/>
          <p:nvPr/>
        </p:nvGrpSpPr>
        <p:grpSpPr>
          <a:xfrm>
            <a:off x="7566153" y="6051403"/>
            <a:ext cx="1186222" cy="226672"/>
            <a:chOff x="7566153" y="6051403"/>
            <a:chExt cx="1186222" cy="226672"/>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F214FE8-838D-95A6-9E93-A0BDF663839A}"/>
                    </a:ext>
                  </a:extLst>
                </p:cNvPr>
                <p:cNvSpPr txBox="1"/>
                <p:nvPr/>
              </p:nvSpPr>
              <p:spPr>
                <a:xfrm>
                  <a:off x="7616743" y="6072406"/>
                  <a:ext cx="110126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6"/>
                            </a:solidFill>
                            <a:latin typeface="Cambria Math" panose="02040503050406030204" pitchFamily="18" charset="0"/>
                          </a:rPr>
                          <m:t>1</m:t>
                        </m:r>
                        <m:r>
                          <a:rPr lang="en-US" sz="1200" b="0" i="1" smtClean="0">
                            <a:latin typeface="Cambria Math" panose="02040503050406030204" pitchFamily="18" charset="0"/>
                          </a:rPr>
                          <m:t>−(</m:t>
                        </m:r>
                        <m:r>
                          <a:rPr lang="en-US" sz="1200" b="0" i="1" smtClean="0">
                            <a:solidFill>
                              <a:schemeClr val="accent1"/>
                            </a:solidFill>
                            <a:latin typeface="Cambria Math" panose="02040503050406030204" pitchFamily="18" charset="0"/>
                          </a:rPr>
                          <m:t>10</m:t>
                        </m:r>
                        <m:r>
                          <a:rPr lang="en-US" sz="1200" b="0" i="1" smtClean="0">
                            <a:latin typeface="Cambria Math" panose="02040503050406030204" pitchFamily="18" charset="0"/>
                          </a:rPr>
                          <m:t>)(</m:t>
                        </m:r>
                        <m:r>
                          <a:rPr lang="en-US" sz="1200" b="0" i="1" smtClean="0">
                            <a:solidFill>
                              <a:srgbClr val="FF0000"/>
                            </a:solidFill>
                            <a:latin typeface="Cambria Math" panose="02040503050406030204" pitchFamily="18" charset="0"/>
                          </a:rPr>
                          <m:t>0</m:t>
                        </m:r>
                        <m:r>
                          <a:rPr lang="en-US" sz="1200" b="0" i="1" smtClean="0">
                            <a:latin typeface="Cambria Math" panose="02040503050406030204" pitchFamily="18" charset="0"/>
                          </a:rPr>
                          <m:t>)=1</m:t>
                        </m:r>
                      </m:oMath>
                    </m:oMathPara>
                  </a14:m>
                  <a:endParaRPr lang="en-US" sz="1200" dirty="0"/>
                </a:p>
              </p:txBody>
            </p:sp>
          </mc:Choice>
          <mc:Fallback xmlns="">
            <p:sp>
              <p:nvSpPr>
                <p:cNvPr id="18" name="TextBox 17">
                  <a:extLst>
                    <a:ext uri="{FF2B5EF4-FFF2-40B4-BE49-F238E27FC236}">
                      <a16:creationId xmlns:a16="http://schemas.microsoft.com/office/drawing/2014/main" id="{CF214FE8-838D-95A6-9E93-A0BDF663839A}"/>
                    </a:ext>
                  </a:extLst>
                </p:cNvPr>
                <p:cNvSpPr txBox="1">
                  <a:spLocks noRot="1" noChangeAspect="1" noMove="1" noResize="1" noEditPoints="1" noAdjustHandles="1" noChangeArrowheads="1" noChangeShapeType="1" noTextEdit="1"/>
                </p:cNvSpPr>
                <p:nvPr/>
              </p:nvSpPr>
              <p:spPr>
                <a:xfrm>
                  <a:off x="7616743" y="6072406"/>
                  <a:ext cx="1101263" cy="184666"/>
                </a:xfrm>
                <a:prstGeom prst="rect">
                  <a:avLst/>
                </a:prstGeom>
                <a:blipFill>
                  <a:blip r:embed="rId7"/>
                  <a:stretch>
                    <a:fillRect l="-2762" t="-3333" r="-2762" b="-40000"/>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652839D9-7D40-E2F3-1A4E-8F0AE90E216C}"/>
                </a:ext>
              </a:extLst>
            </p:cNvPr>
            <p:cNvSpPr/>
            <p:nvPr/>
          </p:nvSpPr>
          <p:spPr>
            <a:xfrm>
              <a:off x="7566153" y="6051403"/>
              <a:ext cx="1186222" cy="226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E1B4C5AD-A699-0F5B-23FC-711CBA630CD8}"/>
              </a:ext>
            </a:extLst>
          </p:cNvPr>
          <p:cNvGrpSpPr/>
          <p:nvPr/>
        </p:nvGrpSpPr>
        <p:grpSpPr>
          <a:xfrm>
            <a:off x="8806669" y="6523591"/>
            <a:ext cx="2372048" cy="226672"/>
            <a:chOff x="9516532" y="6523591"/>
            <a:chExt cx="2372048" cy="226672"/>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A734319-E4E2-BD0F-BE66-7FBE338D0956}"/>
                    </a:ext>
                  </a:extLst>
                </p:cNvPr>
                <p:cNvSpPr txBox="1"/>
                <p:nvPr/>
              </p:nvSpPr>
              <p:spPr>
                <a:xfrm>
                  <a:off x="9522548" y="6550679"/>
                  <a:ext cx="236603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6"/>
                            </a:solidFill>
                            <a:latin typeface="Cambria Math" panose="02040503050406030204" pitchFamily="18" charset="0"/>
                          </a:rPr>
                          <m:t>64,800</m:t>
                        </m:r>
                        <m:r>
                          <a:rPr lang="en-US" sz="1200" b="0" i="1" smtClean="0">
                            <a:latin typeface="Cambria Math" panose="02040503050406030204" pitchFamily="18" charset="0"/>
                          </a:rPr>
                          <m:t>−(</m:t>
                        </m:r>
                        <m:r>
                          <a:rPr lang="en-US" sz="1200" b="0" i="1" smtClean="0">
                            <a:solidFill>
                              <a:schemeClr val="accent1"/>
                            </a:solidFill>
                            <a:latin typeface="Cambria Math" panose="02040503050406030204" pitchFamily="18" charset="0"/>
                          </a:rPr>
                          <m:t>10</m:t>
                        </m:r>
                        <m:r>
                          <a:rPr lang="en-US" sz="1200" b="0" i="1" smtClean="0">
                            <a:latin typeface="Cambria Math" panose="02040503050406030204" pitchFamily="18" charset="0"/>
                          </a:rPr>
                          <m:t>)(</m:t>
                        </m:r>
                        <m:r>
                          <a:rPr lang="en-US" sz="1200" b="0" i="1" smtClean="0">
                            <a:solidFill>
                              <a:srgbClr val="FF0000"/>
                            </a:solidFill>
                            <a:latin typeface="Cambria Math" panose="02040503050406030204" pitchFamily="18" charset="0"/>
                          </a:rPr>
                          <m:t>5,348.6</m:t>
                        </m:r>
                        <m:r>
                          <a:rPr lang="en-US" sz="1200" b="0" i="1" smtClean="0">
                            <a:latin typeface="Cambria Math" panose="02040503050406030204" pitchFamily="18" charset="0"/>
                          </a:rPr>
                          <m:t>)=11,314.3</m:t>
                        </m:r>
                      </m:oMath>
                    </m:oMathPara>
                  </a14:m>
                  <a:endParaRPr lang="en-US" sz="1200" dirty="0"/>
                </a:p>
              </p:txBody>
            </p:sp>
          </mc:Choice>
          <mc:Fallback xmlns="">
            <p:sp>
              <p:nvSpPr>
                <p:cNvPr id="21" name="TextBox 20">
                  <a:extLst>
                    <a:ext uri="{FF2B5EF4-FFF2-40B4-BE49-F238E27FC236}">
                      <a16:creationId xmlns:a16="http://schemas.microsoft.com/office/drawing/2014/main" id="{AA734319-E4E2-BD0F-BE66-7FBE338D0956}"/>
                    </a:ext>
                  </a:extLst>
                </p:cNvPr>
                <p:cNvSpPr txBox="1">
                  <a:spLocks noRot="1" noChangeAspect="1" noMove="1" noResize="1" noEditPoints="1" noAdjustHandles="1" noChangeArrowheads="1" noChangeShapeType="1" noTextEdit="1"/>
                </p:cNvSpPr>
                <p:nvPr/>
              </p:nvSpPr>
              <p:spPr>
                <a:xfrm>
                  <a:off x="9522548" y="6550679"/>
                  <a:ext cx="2366032" cy="184666"/>
                </a:xfrm>
                <a:prstGeom prst="rect">
                  <a:avLst/>
                </a:prstGeom>
                <a:blipFill>
                  <a:blip r:embed="rId8"/>
                  <a:stretch>
                    <a:fillRect l="-1031" t="-6667" r="-1289" b="-36667"/>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6FD95F86-C4D4-2025-DBF6-75C7A3B18522}"/>
                </a:ext>
              </a:extLst>
            </p:cNvPr>
            <p:cNvSpPr/>
            <p:nvPr/>
          </p:nvSpPr>
          <p:spPr>
            <a:xfrm>
              <a:off x="9516532" y="6523591"/>
              <a:ext cx="2366032" cy="226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1" name="Straight Arrow Connector 30">
            <a:extLst>
              <a:ext uri="{FF2B5EF4-FFF2-40B4-BE49-F238E27FC236}">
                <a16:creationId xmlns:a16="http://schemas.microsoft.com/office/drawing/2014/main" id="{C9BEA847-4C6F-2342-6147-FD19168D9F07}"/>
              </a:ext>
            </a:extLst>
          </p:cNvPr>
          <p:cNvCxnSpPr>
            <a:cxnSpLocks/>
          </p:cNvCxnSpPr>
          <p:nvPr/>
        </p:nvCxnSpPr>
        <p:spPr>
          <a:xfrm flipV="1">
            <a:off x="2626154" y="5570621"/>
            <a:ext cx="1091604" cy="5441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85A3F1E-3189-A46C-4976-8B824E0C81E1}"/>
              </a:ext>
            </a:extLst>
          </p:cNvPr>
          <p:cNvCxnSpPr>
            <a:cxnSpLocks/>
          </p:cNvCxnSpPr>
          <p:nvPr/>
        </p:nvCxnSpPr>
        <p:spPr>
          <a:xfrm flipV="1">
            <a:off x="2892647" y="5601209"/>
            <a:ext cx="1398160" cy="8485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643F033-FD0E-3623-C879-B3E894A6AB74}"/>
              </a:ext>
            </a:extLst>
          </p:cNvPr>
          <p:cNvCxnSpPr>
            <a:cxnSpLocks/>
          </p:cNvCxnSpPr>
          <p:nvPr/>
        </p:nvCxnSpPr>
        <p:spPr>
          <a:xfrm flipV="1">
            <a:off x="4495800" y="5639624"/>
            <a:ext cx="508869" cy="3516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8432F80-B7F8-6D20-E1C6-587E80357C43}"/>
              </a:ext>
            </a:extLst>
          </p:cNvPr>
          <p:cNvCxnSpPr>
            <a:cxnSpLocks/>
          </p:cNvCxnSpPr>
          <p:nvPr/>
        </p:nvCxnSpPr>
        <p:spPr>
          <a:xfrm flipV="1">
            <a:off x="5209662" y="5643475"/>
            <a:ext cx="441966" cy="849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FB9D4C8-E4EB-45FE-71E0-D8537F58A1F9}"/>
              </a:ext>
            </a:extLst>
          </p:cNvPr>
          <p:cNvCxnSpPr>
            <a:cxnSpLocks/>
          </p:cNvCxnSpPr>
          <p:nvPr/>
        </p:nvCxnSpPr>
        <p:spPr>
          <a:xfrm flipV="1">
            <a:off x="6270928" y="5626703"/>
            <a:ext cx="0" cy="3987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86CCA7F-1A5D-EEB0-25C1-75B3B2C0A3B7}"/>
              </a:ext>
            </a:extLst>
          </p:cNvPr>
          <p:cNvCxnSpPr>
            <a:cxnSpLocks/>
          </p:cNvCxnSpPr>
          <p:nvPr/>
        </p:nvCxnSpPr>
        <p:spPr>
          <a:xfrm flipH="1" flipV="1">
            <a:off x="6909103" y="5626703"/>
            <a:ext cx="448960" cy="8230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408A48E-2CF0-15D6-60D8-91E804E8A654}"/>
              </a:ext>
            </a:extLst>
          </p:cNvPr>
          <p:cNvCxnSpPr>
            <a:cxnSpLocks/>
          </p:cNvCxnSpPr>
          <p:nvPr/>
        </p:nvCxnSpPr>
        <p:spPr>
          <a:xfrm flipH="1" flipV="1">
            <a:off x="7528404" y="5630849"/>
            <a:ext cx="523272" cy="3785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8BB2B8D-58B3-C5B3-649D-76C77C712835}"/>
              </a:ext>
            </a:extLst>
          </p:cNvPr>
          <p:cNvCxnSpPr>
            <a:cxnSpLocks/>
          </p:cNvCxnSpPr>
          <p:nvPr/>
        </p:nvCxnSpPr>
        <p:spPr>
          <a:xfrm flipH="1" flipV="1">
            <a:off x="8490739" y="5612677"/>
            <a:ext cx="1498946" cy="8801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1" name="Table 50">
            <a:extLst>
              <a:ext uri="{FF2B5EF4-FFF2-40B4-BE49-F238E27FC236}">
                <a16:creationId xmlns:a16="http://schemas.microsoft.com/office/drawing/2014/main" id="{7B740E77-5401-8AE4-4E59-3C03D4E084F1}"/>
              </a:ext>
            </a:extLst>
          </p:cNvPr>
          <p:cNvGraphicFramePr>
            <a:graphicFrameLocks noGrp="1"/>
          </p:cNvGraphicFramePr>
          <p:nvPr>
            <p:extLst>
              <p:ext uri="{D42A27DB-BD31-4B8C-83A1-F6EECF244321}">
                <p14:modId xmlns:p14="http://schemas.microsoft.com/office/powerpoint/2010/main" val="2979391192"/>
              </p:ext>
            </p:extLst>
          </p:nvPr>
        </p:nvGraphicFramePr>
        <p:xfrm>
          <a:off x="2931024" y="2574801"/>
          <a:ext cx="5740400" cy="1371600"/>
        </p:xfrm>
        <a:graphic>
          <a:graphicData uri="http://schemas.openxmlformats.org/drawingml/2006/table">
            <a:tbl>
              <a:tblPr>
                <a:tableStyleId>{5C22544A-7EE6-4342-B048-85BDC9FD1C3A}</a:tableStyleId>
              </a:tblPr>
              <a:tblGrid>
                <a:gridCol w="609263">
                  <a:extLst>
                    <a:ext uri="{9D8B030D-6E8A-4147-A177-3AD203B41FA5}">
                      <a16:colId xmlns:a16="http://schemas.microsoft.com/office/drawing/2014/main" val="2426826178"/>
                    </a:ext>
                  </a:extLst>
                </a:gridCol>
                <a:gridCol w="609263">
                  <a:extLst>
                    <a:ext uri="{9D8B030D-6E8A-4147-A177-3AD203B41FA5}">
                      <a16:colId xmlns:a16="http://schemas.microsoft.com/office/drawing/2014/main" val="491110102"/>
                    </a:ext>
                  </a:extLst>
                </a:gridCol>
                <a:gridCol w="609263">
                  <a:extLst>
                    <a:ext uri="{9D8B030D-6E8A-4147-A177-3AD203B41FA5}">
                      <a16:colId xmlns:a16="http://schemas.microsoft.com/office/drawing/2014/main" val="3986039917"/>
                    </a:ext>
                  </a:extLst>
                </a:gridCol>
                <a:gridCol w="609263">
                  <a:extLst>
                    <a:ext uri="{9D8B030D-6E8A-4147-A177-3AD203B41FA5}">
                      <a16:colId xmlns:a16="http://schemas.microsoft.com/office/drawing/2014/main" val="2870514414"/>
                    </a:ext>
                  </a:extLst>
                </a:gridCol>
                <a:gridCol w="609263">
                  <a:extLst>
                    <a:ext uri="{9D8B030D-6E8A-4147-A177-3AD203B41FA5}">
                      <a16:colId xmlns:a16="http://schemas.microsoft.com/office/drawing/2014/main" val="2434393607"/>
                    </a:ext>
                  </a:extLst>
                </a:gridCol>
                <a:gridCol w="609263">
                  <a:extLst>
                    <a:ext uri="{9D8B030D-6E8A-4147-A177-3AD203B41FA5}">
                      <a16:colId xmlns:a16="http://schemas.microsoft.com/office/drawing/2014/main" val="3670802557"/>
                    </a:ext>
                  </a:extLst>
                </a:gridCol>
                <a:gridCol w="609263">
                  <a:extLst>
                    <a:ext uri="{9D8B030D-6E8A-4147-A177-3AD203B41FA5}">
                      <a16:colId xmlns:a16="http://schemas.microsoft.com/office/drawing/2014/main" val="3821794825"/>
                    </a:ext>
                  </a:extLst>
                </a:gridCol>
                <a:gridCol w="609263">
                  <a:extLst>
                    <a:ext uri="{9D8B030D-6E8A-4147-A177-3AD203B41FA5}">
                      <a16:colId xmlns:a16="http://schemas.microsoft.com/office/drawing/2014/main" val="3265825113"/>
                    </a:ext>
                  </a:extLst>
                </a:gridCol>
                <a:gridCol w="866296">
                  <a:extLst>
                    <a:ext uri="{9D8B030D-6E8A-4147-A177-3AD203B41FA5}">
                      <a16:colId xmlns:a16="http://schemas.microsoft.com/office/drawing/2014/main" val="990454978"/>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accent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2654359"/>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-0.39</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accent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solidFill>
                            <a:schemeClr val="tx1"/>
                          </a:solidFill>
                          <a:effectLst/>
                        </a:rPr>
                        <a:t>-0.76</a:t>
                      </a:r>
                      <a:endParaRPr lang="en-US" sz="1100" b="0" i="0" u="none" strike="noStrike" dirty="0">
                        <a:solidFill>
                          <a:schemeClr val="tx1"/>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8255485"/>
                  </a:ext>
                </a:extLst>
              </a:tr>
              <a:tr h="228600">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accent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43,200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68073934"/>
                  </a:ext>
                </a:extLst>
              </a:tr>
              <a:tr h="228600">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3.5</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29,700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3876952"/>
                  </a:ext>
                </a:extLst>
              </a:tr>
              <a:tr h="228600">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8.75</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46,800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7234052"/>
                  </a:ext>
                </a:extLst>
              </a:tr>
              <a:tr h="228600">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solidFill>
                            <a:schemeClr val="accent6"/>
                          </a:solidFill>
                          <a:effectLst/>
                        </a:rPr>
                        <a:t>0</a:t>
                      </a:r>
                      <a:endParaRPr lang="en-US" sz="1100" b="0" i="0" u="none" strike="noStrike" dirty="0">
                        <a:solidFill>
                          <a:schemeClr val="accent6"/>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solidFill>
                            <a:schemeClr val="accent6"/>
                          </a:solidFill>
                          <a:effectLst/>
                        </a:rPr>
                        <a:t>8</a:t>
                      </a:r>
                      <a:endParaRPr lang="en-US" sz="1100" b="0" i="0" u="none" strike="noStrike" dirty="0">
                        <a:solidFill>
                          <a:schemeClr val="accent6"/>
                        </a:solidFill>
                        <a:effectLst/>
                        <a:latin typeface="Calibri" panose="020F0502020204030204" pitchFamily="34" charset="0"/>
                      </a:endParaRPr>
                    </a:p>
                  </a:txBody>
                  <a:tcPr marL="0" marR="0" marT="0" marB="0" anchor="ct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solidFill>
                            <a:schemeClr val="accent1"/>
                          </a:solidFill>
                          <a:effectLst/>
                        </a:rPr>
                        <a:t>10</a:t>
                      </a:r>
                      <a:endParaRPr lang="en-US" sz="1100" b="0" i="0" u="none" strike="noStrike" dirty="0">
                        <a:solidFill>
                          <a:schemeClr val="accent1"/>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solidFill>
                            <a:schemeClr val="accent6"/>
                          </a:solidFill>
                          <a:effectLst/>
                        </a:rPr>
                        <a:t>0</a:t>
                      </a:r>
                      <a:endParaRPr lang="en-US" sz="1100" b="0" i="0" u="none" strike="noStrike" dirty="0">
                        <a:solidFill>
                          <a:schemeClr val="accent6"/>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solidFill>
                            <a:schemeClr val="accent6"/>
                          </a:solidFill>
                          <a:effectLst/>
                        </a:rPr>
                        <a:t>0</a:t>
                      </a:r>
                      <a:endParaRPr lang="en-US" sz="1100" b="0" i="0" u="none" strike="noStrike" dirty="0">
                        <a:solidFill>
                          <a:schemeClr val="accent6"/>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solidFill>
                            <a:schemeClr val="accent6"/>
                          </a:solidFill>
                          <a:effectLst/>
                        </a:rPr>
                        <a:t>0</a:t>
                      </a:r>
                      <a:endParaRPr lang="en-US" sz="1100" b="0" i="0" u="none" strike="noStrike" dirty="0">
                        <a:solidFill>
                          <a:schemeClr val="accent6"/>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solidFill>
                            <a:schemeClr val="accent6"/>
                          </a:solidFill>
                          <a:effectLst/>
                        </a:rPr>
                        <a:t>1</a:t>
                      </a:r>
                      <a:endParaRPr lang="en-US" sz="1100" b="0" i="0" u="none" strike="noStrike" dirty="0">
                        <a:solidFill>
                          <a:schemeClr val="accent6"/>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solidFill>
                            <a:schemeClr val="accent6"/>
                          </a:solidFill>
                          <a:effectLst/>
                        </a:rPr>
                        <a:t>64,800</a:t>
                      </a:r>
                      <a:endParaRPr lang="en-US" sz="1100" b="0" i="0" u="none" strike="noStrike" dirty="0">
                        <a:solidFill>
                          <a:schemeClr val="accent6"/>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58835513"/>
                  </a:ext>
                </a:extLst>
              </a:tr>
            </a:tbl>
          </a:graphicData>
        </a:graphic>
      </p:graphicFrame>
      <p:sp>
        <p:nvSpPr>
          <p:cNvPr id="52" name="TextBox 51">
            <a:extLst>
              <a:ext uri="{FF2B5EF4-FFF2-40B4-BE49-F238E27FC236}">
                <a16:creationId xmlns:a16="http://schemas.microsoft.com/office/drawing/2014/main" id="{37DA33C2-6FB0-90CA-CEED-BB87C2A7CA50}"/>
              </a:ext>
            </a:extLst>
          </p:cNvPr>
          <p:cNvSpPr txBox="1"/>
          <p:nvPr/>
        </p:nvSpPr>
        <p:spPr>
          <a:xfrm>
            <a:off x="2927016" y="2354485"/>
            <a:ext cx="1513235" cy="215444"/>
          </a:xfrm>
          <a:prstGeom prst="rect">
            <a:avLst/>
          </a:prstGeom>
          <a:noFill/>
        </p:spPr>
        <p:txBody>
          <a:bodyPr wrap="none" lIns="0" tIns="0" rIns="0" bIns="0" rtlCol="0">
            <a:spAutoFit/>
          </a:bodyPr>
          <a:lstStyle/>
          <a:p>
            <a:r>
              <a:rPr lang="en-US" sz="1400" b="1" dirty="0"/>
              <a:t>Initial Basic Solution</a:t>
            </a:r>
          </a:p>
        </p:txBody>
      </p:sp>
      <p:sp>
        <p:nvSpPr>
          <p:cNvPr id="53" name="TextBox 52">
            <a:extLst>
              <a:ext uri="{FF2B5EF4-FFF2-40B4-BE49-F238E27FC236}">
                <a16:creationId xmlns:a16="http://schemas.microsoft.com/office/drawing/2014/main" id="{4C0CDF55-E10E-81AA-A78A-7FB51727A5B7}"/>
              </a:ext>
            </a:extLst>
          </p:cNvPr>
          <p:cNvSpPr txBox="1"/>
          <p:nvPr/>
        </p:nvSpPr>
        <p:spPr>
          <a:xfrm>
            <a:off x="2931358" y="4079775"/>
            <a:ext cx="1303242" cy="215444"/>
          </a:xfrm>
          <a:prstGeom prst="rect">
            <a:avLst/>
          </a:prstGeom>
          <a:noFill/>
        </p:spPr>
        <p:txBody>
          <a:bodyPr wrap="none" lIns="0" tIns="0" rIns="0" bIns="0" rtlCol="0">
            <a:spAutoFit/>
          </a:bodyPr>
          <a:lstStyle/>
          <a:p>
            <a:r>
              <a:rPr lang="en-US" sz="1400" b="1" dirty="0"/>
              <a:t>2</a:t>
            </a:r>
            <a:r>
              <a:rPr lang="en-US" sz="1400" b="1" baseline="30000" dirty="0"/>
              <a:t>nd</a:t>
            </a:r>
            <a:r>
              <a:rPr lang="en-US" sz="1400" b="1" dirty="0"/>
              <a:t> Basic Solution</a:t>
            </a:r>
          </a:p>
        </p:txBody>
      </p:sp>
      <p:sp>
        <p:nvSpPr>
          <p:cNvPr id="55" name="TextBox 54">
            <a:extLst>
              <a:ext uri="{FF2B5EF4-FFF2-40B4-BE49-F238E27FC236}">
                <a16:creationId xmlns:a16="http://schemas.microsoft.com/office/drawing/2014/main" id="{B5B2330A-EC96-F740-F1A0-6F5274C64FB2}"/>
              </a:ext>
            </a:extLst>
          </p:cNvPr>
          <p:cNvSpPr txBox="1"/>
          <p:nvPr/>
        </p:nvSpPr>
        <p:spPr>
          <a:xfrm>
            <a:off x="1352521" y="3685307"/>
            <a:ext cx="1130951" cy="307777"/>
          </a:xfrm>
          <a:prstGeom prst="rect">
            <a:avLst/>
          </a:prstGeom>
          <a:noFill/>
        </p:spPr>
        <p:txBody>
          <a:bodyPr wrap="none" rtlCol="0">
            <a:spAutoFit/>
          </a:bodyPr>
          <a:lstStyle/>
          <a:p>
            <a:r>
              <a:rPr lang="en-US" sz="1400" dirty="0"/>
              <a:t>Old Equation</a:t>
            </a:r>
          </a:p>
        </p:txBody>
      </p:sp>
      <p:cxnSp>
        <p:nvCxnSpPr>
          <p:cNvPr id="56" name="Straight Arrow Connector 55">
            <a:extLst>
              <a:ext uri="{FF2B5EF4-FFF2-40B4-BE49-F238E27FC236}">
                <a16:creationId xmlns:a16="http://schemas.microsoft.com/office/drawing/2014/main" id="{9ED50648-609C-44FA-6254-82952C52666B}"/>
              </a:ext>
            </a:extLst>
          </p:cNvPr>
          <p:cNvCxnSpPr>
            <a:cxnSpLocks/>
          </p:cNvCxnSpPr>
          <p:nvPr/>
        </p:nvCxnSpPr>
        <p:spPr>
          <a:xfrm>
            <a:off x="2460458" y="3839196"/>
            <a:ext cx="39904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60CA1C95-045E-A197-4634-CCA390121486}"/>
              </a:ext>
            </a:extLst>
          </p:cNvPr>
          <p:cNvSpPr txBox="1"/>
          <p:nvPr/>
        </p:nvSpPr>
        <p:spPr>
          <a:xfrm>
            <a:off x="1062723" y="5408937"/>
            <a:ext cx="1410579" cy="307777"/>
          </a:xfrm>
          <a:prstGeom prst="rect">
            <a:avLst/>
          </a:prstGeom>
          <a:noFill/>
        </p:spPr>
        <p:txBody>
          <a:bodyPr wrap="none" rtlCol="0">
            <a:spAutoFit/>
          </a:bodyPr>
          <a:lstStyle/>
          <a:p>
            <a:r>
              <a:rPr lang="en-US" sz="1400" dirty="0"/>
              <a:t>New s</a:t>
            </a:r>
            <a:r>
              <a:rPr lang="en-US" sz="1400" baseline="-25000" dirty="0"/>
              <a:t>4</a:t>
            </a:r>
            <a:r>
              <a:rPr lang="en-US" sz="1400" dirty="0"/>
              <a:t> Equation</a:t>
            </a:r>
          </a:p>
        </p:txBody>
      </p:sp>
      <p:cxnSp>
        <p:nvCxnSpPr>
          <p:cNvPr id="58" name="Straight Arrow Connector 57">
            <a:extLst>
              <a:ext uri="{FF2B5EF4-FFF2-40B4-BE49-F238E27FC236}">
                <a16:creationId xmlns:a16="http://schemas.microsoft.com/office/drawing/2014/main" id="{FC91B50B-0A1C-3CC4-3CE4-14FA9BB6F961}"/>
              </a:ext>
            </a:extLst>
          </p:cNvPr>
          <p:cNvCxnSpPr>
            <a:cxnSpLocks/>
          </p:cNvCxnSpPr>
          <p:nvPr/>
        </p:nvCxnSpPr>
        <p:spPr>
          <a:xfrm>
            <a:off x="2460458" y="5570621"/>
            <a:ext cx="39904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F1D3829E-B2F8-4E66-9C7D-21ACE08E1433}"/>
              </a:ext>
            </a:extLst>
          </p:cNvPr>
          <p:cNvSpPr/>
          <p:nvPr/>
        </p:nvSpPr>
        <p:spPr>
          <a:xfrm>
            <a:off x="4860758" y="3729790"/>
            <a:ext cx="409074" cy="198564"/>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187546C7-E8D2-1691-3A84-1D3359F0731A}"/>
              </a:ext>
            </a:extLst>
          </p:cNvPr>
          <p:cNvSpPr txBox="1"/>
          <p:nvPr/>
        </p:nvSpPr>
        <p:spPr>
          <a:xfrm>
            <a:off x="5450305" y="3928354"/>
            <a:ext cx="2166438" cy="307777"/>
          </a:xfrm>
          <a:prstGeom prst="rect">
            <a:avLst/>
          </a:prstGeom>
          <a:noFill/>
        </p:spPr>
        <p:txBody>
          <a:bodyPr wrap="square" rtlCol="0">
            <a:spAutoFit/>
          </a:bodyPr>
          <a:lstStyle/>
          <a:p>
            <a:r>
              <a:rPr lang="en-US" sz="1400" dirty="0"/>
              <a:t>Entering Column Coeff.</a:t>
            </a:r>
          </a:p>
        </p:txBody>
      </p:sp>
      <p:cxnSp>
        <p:nvCxnSpPr>
          <p:cNvPr id="63" name="Straight Arrow Connector 62">
            <a:extLst>
              <a:ext uri="{FF2B5EF4-FFF2-40B4-BE49-F238E27FC236}">
                <a16:creationId xmlns:a16="http://schemas.microsoft.com/office/drawing/2014/main" id="{284CCCC3-E5D1-EF96-AE4B-80F2F21469DC}"/>
              </a:ext>
            </a:extLst>
          </p:cNvPr>
          <p:cNvCxnSpPr>
            <a:cxnSpLocks/>
            <a:stCxn id="62" idx="1"/>
          </p:cNvCxnSpPr>
          <p:nvPr/>
        </p:nvCxnSpPr>
        <p:spPr>
          <a:xfrm flipH="1" flipV="1">
            <a:off x="5260015" y="3903551"/>
            <a:ext cx="190290" cy="1786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F7A329B-79AE-87F8-0CF8-6A643493BE4C}"/>
              </a:ext>
            </a:extLst>
          </p:cNvPr>
          <p:cNvCxnSpPr>
            <a:cxnSpLocks/>
          </p:cNvCxnSpPr>
          <p:nvPr/>
        </p:nvCxnSpPr>
        <p:spPr>
          <a:xfrm>
            <a:off x="2457254" y="5331994"/>
            <a:ext cx="39904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0035827C-E9E7-9CC4-88E5-192519533B39}"/>
              </a:ext>
            </a:extLst>
          </p:cNvPr>
          <p:cNvSpPr txBox="1"/>
          <p:nvPr/>
        </p:nvSpPr>
        <p:spPr>
          <a:xfrm>
            <a:off x="838349" y="5178105"/>
            <a:ext cx="1618905" cy="307777"/>
          </a:xfrm>
          <a:prstGeom prst="rect">
            <a:avLst/>
          </a:prstGeom>
          <a:noFill/>
        </p:spPr>
        <p:txBody>
          <a:bodyPr wrap="none" rtlCol="0">
            <a:spAutoFit/>
          </a:bodyPr>
          <a:lstStyle/>
          <a:p>
            <a:r>
              <a:rPr lang="en-US" sz="1400" dirty="0"/>
              <a:t>New Pivot Equation</a:t>
            </a:r>
          </a:p>
        </p:txBody>
      </p:sp>
    </p:spTree>
    <p:extLst>
      <p:ext uri="{BB962C8B-B14F-4D97-AF65-F5344CB8AC3E}">
        <p14:creationId xmlns:p14="http://schemas.microsoft.com/office/powerpoint/2010/main" val="3313030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F0E56-9C9A-E0C7-4937-6A5A44C506F5}"/>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Complete 2</a:t>
            </a:r>
            <a:r>
              <a:rPr lang="en-US" baseline="30000" dirty="0">
                <a:effectLst>
                  <a:outerShdw blurRad="38100" dist="38100" dir="2700000" algn="tl">
                    <a:srgbClr val="000000">
                      <a:alpha val="43137"/>
                    </a:srgbClr>
                  </a:outerShdw>
                </a:effectLst>
              </a:rPr>
              <a:t>nd</a:t>
            </a:r>
            <a:r>
              <a:rPr lang="en-US" dirty="0">
                <a:effectLst>
                  <a:outerShdw blurRad="38100" dist="38100" dir="2700000" algn="tl">
                    <a:srgbClr val="000000">
                      <a:alpha val="43137"/>
                    </a:srgbClr>
                  </a:outerShdw>
                </a:effectLst>
              </a:rPr>
              <a:t> Basic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8B8B4-2CA9-295D-9E5B-E8D462B24981}"/>
                  </a:ext>
                </a:extLst>
              </p:cNvPr>
              <p:cNvSpPr>
                <a:spLocks noGrp="1"/>
              </p:cNvSpPr>
              <p:nvPr>
                <p:ph idx="1"/>
              </p:nvPr>
            </p:nvSpPr>
            <p:spPr>
              <a:xfrm>
                <a:off x="838200" y="1825625"/>
                <a:ext cx="10515600" cy="4875964"/>
              </a:xfrm>
            </p:spPr>
            <p:txBody>
              <a:bodyPr/>
              <a:lstStyle/>
              <a:p>
                <a:r>
                  <a:rPr lang="en-US" sz="2400" dirty="0"/>
                  <a:t>Below shows the 2</a:t>
                </a:r>
                <a:r>
                  <a:rPr lang="en-US" sz="2400" baseline="30000" dirty="0"/>
                  <a:t>nd </a:t>
                </a:r>
                <a:r>
                  <a:rPr lang="en-US" sz="2400" dirty="0"/>
                  <a:t>basic solution</a:t>
                </a:r>
              </a:p>
              <a:p>
                <a:endParaRPr lang="en-US" sz="2400" dirty="0"/>
              </a:p>
              <a:p>
                <a:endParaRPr lang="en-US" sz="2400" dirty="0"/>
              </a:p>
              <a:p>
                <a:endParaRPr lang="en-US" sz="2400" dirty="0"/>
              </a:p>
              <a:p>
                <a:endParaRPr lang="en-US" sz="2400" dirty="0"/>
              </a:p>
              <a:p>
                <a:r>
                  <a:rPr lang="en-US" sz="2400" dirty="0"/>
                  <a:t>Current Solution</a:t>
                </a:r>
              </a:p>
              <a:p>
                <a:endParaRPr lang="en-US" sz="2400" dirty="0"/>
              </a:p>
              <a:p>
                <a:pPr marL="0" indent="0">
                  <a:buNone/>
                </a:pPr>
                <a:endParaRPr lang="en-US" sz="2400" dirty="0"/>
              </a:p>
              <a:p>
                <a:r>
                  <a:rPr lang="en-US" sz="2400" dirty="0"/>
                  <a:t>Optimality Check</a:t>
                </a:r>
              </a:p>
              <a:p>
                <a:pPr lvl="1"/>
                <a:r>
                  <a:rPr lang="en-US" sz="2000" dirty="0"/>
                  <a:t>The </a:t>
                </a:r>
                <a:r>
                  <a:rPr lang="en-US" sz="2000" dirty="0" err="1"/>
                  <a:t>coeff</a:t>
                </a:r>
                <a:r>
                  <a:rPr lang="en-US" sz="2000" dirty="0"/>
                  <a:t>. of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𝑒</m:t>
                        </m:r>
                      </m:sub>
                    </m:sSub>
                  </m:oMath>
                </a14:m>
                <a:r>
                  <a:rPr lang="en-US" sz="2000" dirty="0"/>
                  <a:t> is negative in the z equation, hence not optimal.</a:t>
                </a:r>
              </a:p>
              <a:p>
                <a:endParaRPr lang="en-US" dirty="0"/>
              </a:p>
            </p:txBody>
          </p:sp>
        </mc:Choice>
        <mc:Fallback xmlns="">
          <p:sp>
            <p:nvSpPr>
              <p:cNvPr id="3" name="Content Placeholder 2">
                <a:extLst>
                  <a:ext uri="{FF2B5EF4-FFF2-40B4-BE49-F238E27FC236}">
                    <a16:creationId xmlns:a16="http://schemas.microsoft.com/office/drawing/2014/main" id="{CA08B8B4-2CA9-295D-9E5B-E8D462B24981}"/>
                  </a:ext>
                </a:extLst>
              </p:cNvPr>
              <p:cNvSpPr>
                <a:spLocks noGrp="1" noRot="1" noChangeAspect="1" noMove="1" noResize="1" noEditPoints="1" noAdjustHandles="1" noChangeArrowheads="1" noChangeShapeType="1" noTextEdit="1"/>
              </p:cNvSpPr>
              <p:nvPr>
                <p:ph idx="1"/>
              </p:nvPr>
            </p:nvSpPr>
            <p:spPr>
              <a:xfrm>
                <a:off x="838200" y="1825625"/>
                <a:ext cx="10515600" cy="4875964"/>
              </a:xfrm>
              <a:blipFill>
                <a:blip r:embed="rId2"/>
                <a:stretch>
                  <a:fillRect l="-812" t="-1750"/>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60404284-FCF3-4E61-9D62-900B781C6AA9}"/>
              </a:ext>
            </a:extLst>
          </p:cNvPr>
          <p:cNvGraphicFramePr>
            <a:graphicFrameLocks noGrp="1"/>
          </p:cNvGraphicFramePr>
          <p:nvPr>
            <p:extLst>
              <p:ext uri="{D42A27DB-BD31-4B8C-83A1-F6EECF244321}">
                <p14:modId xmlns:p14="http://schemas.microsoft.com/office/powerpoint/2010/main" val="1010306123"/>
              </p:ext>
            </p:extLst>
          </p:nvPr>
        </p:nvGraphicFramePr>
        <p:xfrm>
          <a:off x="3225800" y="2449846"/>
          <a:ext cx="5740400" cy="1371600"/>
        </p:xfrm>
        <a:graphic>
          <a:graphicData uri="http://schemas.openxmlformats.org/drawingml/2006/table">
            <a:tbl>
              <a:tblPr>
                <a:tableStyleId>{5C22544A-7EE6-4342-B048-85BDC9FD1C3A}</a:tableStyleId>
              </a:tblPr>
              <a:tblGrid>
                <a:gridCol w="609263">
                  <a:extLst>
                    <a:ext uri="{9D8B030D-6E8A-4147-A177-3AD203B41FA5}">
                      <a16:colId xmlns:a16="http://schemas.microsoft.com/office/drawing/2014/main" val="2426826178"/>
                    </a:ext>
                  </a:extLst>
                </a:gridCol>
                <a:gridCol w="609263">
                  <a:extLst>
                    <a:ext uri="{9D8B030D-6E8A-4147-A177-3AD203B41FA5}">
                      <a16:colId xmlns:a16="http://schemas.microsoft.com/office/drawing/2014/main" val="491110102"/>
                    </a:ext>
                  </a:extLst>
                </a:gridCol>
                <a:gridCol w="609263">
                  <a:extLst>
                    <a:ext uri="{9D8B030D-6E8A-4147-A177-3AD203B41FA5}">
                      <a16:colId xmlns:a16="http://schemas.microsoft.com/office/drawing/2014/main" val="3986039917"/>
                    </a:ext>
                  </a:extLst>
                </a:gridCol>
                <a:gridCol w="609263">
                  <a:extLst>
                    <a:ext uri="{9D8B030D-6E8A-4147-A177-3AD203B41FA5}">
                      <a16:colId xmlns:a16="http://schemas.microsoft.com/office/drawing/2014/main" val="2870514414"/>
                    </a:ext>
                  </a:extLst>
                </a:gridCol>
                <a:gridCol w="609263">
                  <a:extLst>
                    <a:ext uri="{9D8B030D-6E8A-4147-A177-3AD203B41FA5}">
                      <a16:colId xmlns:a16="http://schemas.microsoft.com/office/drawing/2014/main" val="2434393607"/>
                    </a:ext>
                  </a:extLst>
                </a:gridCol>
                <a:gridCol w="609263">
                  <a:extLst>
                    <a:ext uri="{9D8B030D-6E8A-4147-A177-3AD203B41FA5}">
                      <a16:colId xmlns:a16="http://schemas.microsoft.com/office/drawing/2014/main" val="3670802557"/>
                    </a:ext>
                  </a:extLst>
                </a:gridCol>
                <a:gridCol w="609263">
                  <a:extLst>
                    <a:ext uri="{9D8B030D-6E8A-4147-A177-3AD203B41FA5}">
                      <a16:colId xmlns:a16="http://schemas.microsoft.com/office/drawing/2014/main" val="3821794825"/>
                    </a:ext>
                  </a:extLst>
                </a:gridCol>
                <a:gridCol w="609263">
                  <a:extLst>
                    <a:ext uri="{9D8B030D-6E8A-4147-A177-3AD203B41FA5}">
                      <a16:colId xmlns:a16="http://schemas.microsoft.com/office/drawing/2014/main" val="3265825113"/>
                    </a:ext>
                  </a:extLst>
                </a:gridCol>
                <a:gridCol w="866296">
                  <a:extLst>
                    <a:ext uri="{9D8B030D-6E8A-4147-A177-3AD203B41FA5}">
                      <a16:colId xmlns:a16="http://schemas.microsoft.com/office/drawing/2014/main" val="990454978"/>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2654359"/>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-0.281</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0.087</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7030A0"/>
                          </a:solidFill>
                          <a:effectLst/>
                          <a:latin typeface="Calibri" panose="020F0502020204030204" pitchFamily="34" charset="0"/>
                        </a:rPr>
                        <a:t>4,064.9</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8255485"/>
                  </a:ext>
                </a:extLst>
              </a:tr>
              <a:tr h="228600">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1.714</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-0.229</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accent2"/>
                          </a:solidFill>
                          <a:effectLst/>
                          <a:latin typeface="Calibri" panose="020F0502020204030204" pitchFamily="34" charset="0"/>
                        </a:rPr>
                        <a:t>35,502.9</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68073934"/>
                  </a:ext>
                </a:extLst>
              </a:tr>
              <a:tr h="228600">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accent4"/>
                          </a:solidFill>
                          <a:effectLst/>
                          <a:latin typeface="Calibri" panose="020F0502020204030204" pitchFamily="34" charset="0"/>
                        </a:rPr>
                        <a:t>10,980</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3876952"/>
                  </a:ext>
                </a:extLst>
              </a:tr>
              <a:tr h="228600">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0.143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0.114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5,348.6</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7234052"/>
                  </a:ext>
                </a:extLst>
              </a:tr>
              <a:tr h="228600">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6.571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-1.143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accent1"/>
                          </a:solidFill>
                          <a:effectLst/>
                          <a:latin typeface="Calibri" panose="020F0502020204030204" pitchFamily="34" charset="0"/>
                        </a:rPr>
                        <a:t>11,314.3</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58835513"/>
                  </a:ext>
                </a:extLst>
              </a:tr>
            </a:tbl>
          </a:graphicData>
        </a:graphic>
      </p:graphicFrame>
      <p:graphicFrame>
        <p:nvGraphicFramePr>
          <p:cNvPr id="7" name="Table 6">
            <a:extLst>
              <a:ext uri="{FF2B5EF4-FFF2-40B4-BE49-F238E27FC236}">
                <a16:creationId xmlns:a16="http://schemas.microsoft.com/office/drawing/2014/main" id="{5EB9BA87-628C-CE6D-8287-B16AE1514993}"/>
              </a:ext>
            </a:extLst>
          </p:cNvPr>
          <p:cNvGraphicFramePr>
            <a:graphicFrameLocks noGrp="1"/>
          </p:cNvGraphicFramePr>
          <p:nvPr>
            <p:extLst>
              <p:ext uri="{D42A27DB-BD31-4B8C-83A1-F6EECF244321}">
                <p14:modId xmlns:p14="http://schemas.microsoft.com/office/powerpoint/2010/main" val="4046239129"/>
              </p:ext>
            </p:extLst>
          </p:nvPr>
        </p:nvGraphicFramePr>
        <p:xfrm>
          <a:off x="3809999" y="4575717"/>
          <a:ext cx="4572002" cy="685800"/>
        </p:xfrm>
        <a:graphic>
          <a:graphicData uri="http://schemas.openxmlformats.org/drawingml/2006/table">
            <a:tbl>
              <a:tblPr>
                <a:tableStyleId>{5C22544A-7EE6-4342-B048-85BDC9FD1C3A}</a:tableStyleId>
              </a:tblPr>
              <a:tblGrid>
                <a:gridCol w="742950">
                  <a:extLst>
                    <a:ext uri="{9D8B030D-6E8A-4147-A177-3AD203B41FA5}">
                      <a16:colId xmlns:a16="http://schemas.microsoft.com/office/drawing/2014/main" val="3022778703"/>
                    </a:ext>
                  </a:extLst>
                </a:gridCol>
                <a:gridCol w="604157">
                  <a:extLst>
                    <a:ext uri="{9D8B030D-6E8A-4147-A177-3AD203B41FA5}">
                      <a16:colId xmlns:a16="http://schemas.microsoft.com/office/drawing/2014/main" val="1977752467"/>
                    </a:ext>
                  </a:extLst>
                </a:gridCol>
                <a:gridCol w="644979">
                  <a:extLst>
                    <a:ext uri="{9D8B030D-6E8A-4147-A177-3AD203B41FA5}">
                      <a16:colId xmlns:a16="http://schemas.microsoft.com/office/drawing/2014/main" val="1390226536"/>
                    </a:ext>
                  </a:extLst>
                </a:gridCol>
                <a:gridCol w="644979">
                  <a:extLst>
                    <a:ext uri="{9D8B030D-6E8A-4147-A177-3AD203B41FA5}">
                      <a16:colId xmlns:a16="http://schemas.microsoft.com/office/drawing/2014/main" val="3676812679"/>
                    </a:ext>
                  </a:extLst>
                </a:gridCol>
                <a:gridCol w="644979">
                  <a:extLst>
                    <a:ext uri="{9D8B030D-6E8A-4147-A177-3AD203B41FA5}">
                      <a16:colId xmlns:a16="http://schemas.microsoft.com/office/drawing/2014/main" val="1158025075"/>
                    </a:ext>
                  </a:extLst>
                </a:gridCol>
                <a:gridCol w="644979">
                  <a:extLst>
                    <a:ext uri="{9D8B030D-6E8A-4147-A177-3AD203B41FA5}">
                      <a16:colId xmlns:a16="http://schemas.microsoft.com/office/drawing/2014/main" val="3067234909"/>
                    </a:ext>
                  </a:extLst>
                </a:gridCol>
                <a:gridCol w="644979">
                  <a:extLst>
                    <a:ext uri="{9D8B030D-6E8A-4147-A177-3AD203B41FA5}">
                      <a16:colId xmlns:a16="http://schemas.microsoft.com/office/drawing/2014/main" val="3334907390"/>
                    </a:ext>
                  </a:extLst>
                </a:gridCol>
              </a:tblGrid>
              <a:tr h="228600">
                <a:tc gridSpan="6">
                  <a:txBody>
                    <a:bodyPr/>
                    <a:lstStyle/>
                    <a:p>
                      <a:pPr algn="ctr" fontAlgn="t"/>
                      <a:r>
                        <a:rPr lang="en-US" sz="1100" b="1" u="none" strike="noStrike" dirty="0">
                          <a:effectLst/>
                        </a:rPr>
                        <a:t>State of Variables</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t"/>
                      <a:r>
                        <a:rPr lang="en-US" sz="1100" b="1" i="0" u="none" strike="noStrike" dirty="0">
                          <a:solidFill>
                            <a:srgbClr val="000000"/>
                          </a:solidFill>
                          <a:effectLst/>
                          <a:latin typeface="Calibri" panose="020F0502020204030204" pitchFamily="34" charset="0"/>
                        </a:rPr>
                        <a:t>Objective</a:t>
                      </a:r>
                    </a:p>
                    <a:p>
                      <a:pPr algn="ctr" fontAlgn="t"/>
                      <a:r>
                        <a:rPr lang="en-US" sz="1100" b="1" i="0" u="none" strike="noStrike" dirty="0">
                          <a:solidFill>
                            <a:srgbClr val="000000"/>
                          </a:solidFill>
                          <a:effectLst/>
                          <a:latin typeface="Calibri" panose="020F0502020204030204" pitchFamily="34" charset="0"/>
                        </a:rPr>
                        <a:t>Function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3807256"/>
                  </a:ext>
                </a:extLst>
              </a:tr>
              <a:tr h="228600">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x</a:t>
                      </a:r>
                      <a:r>
                        <a:rPr lang="en-US" sz="1100" b="1" u="none" strike="noStrike" baseline="-25000">
                          <a:effectLst/>
                        </a:rPr>
                        <a:t>d</a:t>
                      </a:r>
                      <a:endParaRPr lang="en-US" sz="11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s</a:t>
                      </a:r>
                      <a:r>
                        <a:rPr lang="en-US" sz="1100" b="1" u="none" strike="noStrike" baseline="-25000">
                          <a:effectLst/>
                        </a:rPr>
                        <a:t>1</a:t>
                      </a:r>
                      <a:endParaRPr lang="en-US" sz="11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s</a:t>
                      </a:r>
                      <a:r>
                        <a:rPr lang="en-US" sz="1100" b="1" u="none" strike="noStrike" baseline="-25000">
                          <a:effectLst/>
                        </a:rPr>
                        <a:t>2</a:t>
                      </a:r>
                      <a:endParaRPr lang="en-US" sz="11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s</a:t>
                      </a:r>
                      <a:r>
                        <a:rPr lang="en-US" sz="1100" b="1" u="none" strike="noStrike" baseline="-25000">
                          <a:effectLst/>
                        </a:rPr>
                        <a:t>3</a:t>
                      </a:r>
                      <a:endParaRPr lang="en-US" sz="11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fontAlgn="b"/>
                      <a:endParaRPr lang="en-US" sz="11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83287394"/>
                  </a:ext>
                </a:extLst>
              </a:tr>
              <a:tr h="228600">
                <a:tc>
                  <a:txBody>
                    <a:bodyPr/>
                    <a:lstStyle/>
                    <a:p>
                      <a:pPr algn="ctr" fontAlgn="t"/>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sz="1100" u="none" strike="noStrike" dirty="0">
                          <a:solidFill>
                            <a:srgbClr val="FF0000"/>
                          </a:solidFill>
                          <a:effectLst/>
                        </a:rPr>
                        <a:t>   5,348.6 </a:t>
                      </a:r>
                      <a:endParaRPr lang="en-US" sz="1100" b="0" i="0" u="none" strike="noStrike" dirty="0">
                        <a:solidFill>
                          <a:srgbClr val="FF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sz="1100" u="none" strike="noStrike" dirty="0">
                          <a:solidFill>
                            <a:schemeClr val="accent2"/>
                          </a:solidFill>
                          <a:effectLst/>
                        </a:rPr>
                        <a:t>  32,502.9 </a:t>
                      </a:r>
                      <a:endParaRPr lang="en-US" sz="1100" b="0" i="0" u="none" strike="noStrike" dirty="0">
                        <a:solidFill>
                          <a:schemeClr val="accent2"/>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sz="1100" u="none" strike="noStrike" dirty="0">
                          <a:solidFill>
                            <a:schemeClr val="accent4"/>
                          </a:solidFill>
                          <a:effectLst/>
                        </a:rPr>
                        <a:t>  10,980</a:t>
                      </a:r>
                      <a:endParaRPr lang="en-US" sz="1100" b="0" i="0" u="none" strike="noStrike" dirty="0">
                        <a:solidFill>
                          <a:schemeClr val="accent4"/>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sz="1100" u="none" strike="noStrike" dirty="0">
                          <a:effectLst/>
                        </a:rPr>
                        <a:t>0   </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sz="1100" u="none" strike="noStrike" dirty="0">
                          <a:solidFill>
                            <a:schemeClr val="accent1"/>
                          </a:solidFill>
                          <a:effectLst/>
                        </a:rPr>
                        <a:t>11,314.3</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sz="1100" b="0" i="0" u="none" strike="noStrike" dirty="0">
                          <a:solidFill>
                            <a:srgbClr val="7030A0"/>
                          </a:solidFill>
                          <a:effectLst/>
                          <a:latin typeface="Calibri" panose="020F0502020204030204" pitchFamily="34" charset="0"/>
                        </a:rPr>
                        <a:t>4,064.9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9578370"/>
                  </a:ext>
                </a:extLst>
              </a:tr>
            </a:tbl>
          </a:graphicData>
        </a:graphic>
      </p:graphicFrame>
    </p:spTree>
    <p:extLst>
      <p:ext uri="{BB962C8B-B14F-4D97-AF65-F5344CB8AC3E}">
        <p14:creationId xmlns:p14="http://schemas.microsoft.com/office/powerpoint/2010/main" val="3946770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50C6-C43C-9D11-C3D5-05D36F311EE3}"/>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3</a:t>
            </a:r>
            <a:r>
              <a:rPr lang="en-US" baseline="30000" dirty="0">
                <a:effectLst>
                  <a:outerShdw blurRad="38100" dist="38100" dir="2700000" algn="tl">
                    <a:srgbClr val="000000">
                      <a:alpha val="43137"/>
                    </a:srgbClr>
                  </a:outerShdw>
                </a:effectLst>
              </a:rPr>
              <a:t>rd</a:t>
            </a:r>
            <a:r>
              <a:rPr lang="en-US" dirty="0">
                <a:effectLst>
                  <a:outerShdw blurRad="38100" dist="38100" dir="2700000" algn="tl">
                    <a:srgbClr val="000000">
                      <a:alpha val="43137"/>
                    </a:srgbClr>
                  </a:outerShdw>
                </a:effectLst>
              </a:rPr>
              <a:t> Basic Solution</a:t>
            </a:r>
          </a:p>
        </p:txBody>
      </p:sp>
      <p:sp>
        <p:nvSpPr>
          <p:cNvPr id="3" name="Content Placeholder 2">
            <a:extLst>
              <a:ext uri="{FF2B5EF4-FFF2-40B4-BE49-F238E27FC236}">
                <a16:creationId xmlns:a16="http://schemas.microsoft.com/office/drawing/2014/main" id="{58F2B54F-99F7-AA9A-FD38-D29440FFBEA9}"/>
              </a:ext>
            </a:extLst>
          </p:cNvPr>
          <p:cNvSpPr>
            <a:spLocks noGrp="1"/>
          </p:cNvSpPr>
          <p:nvPr>
            <p:ph idx="1"/>
          </p:nvPr>
        </p:nvSpPr>
        <p:spPr/>
        <p:txBody>
          <a:bodyPr>
            <a:normAutofit/>
          </a:bodyPr>
          <a:lstStyle/>
          <a:p>
            <a:r>
              <a:rPr lang="en-US" sz="2000" dirty="0"/>
              <a:t>Gauss-Jordan computations are applied to the 2</a:t>
            </a:r>
            <a:r>
              <a:rPr lang="en-US" sz="2000" baseline="30000" dirty="0"/>
              <a:t>nd</a:t>
            </a:r>
            <a:r>
              <a:rPr lang="en-US" sz="2000" dirty="0"/>
              <a:t> basic solution</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Computations yield the table below</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2C432842-5ABD-0CD7-C557-E2DACAB326C1}"/>
                  </a:ext>
                </a:extLst>
              </p:cNvPr>
              <p:cNvGraphicFramePr>
                <a:graphicFrameLocks noGrp="1"/>
              </p:cNvGraphicFramePr>
              <p:nvPr>
                <p:extLst>
                  <p:ext uri="{D42A27DB-BD31-4B8C-83A1-F6EECF244321}">
                    <p14:modId xmlns:p14="http://schemas.microsoft.com/office/powerpoint/2010/main" val="3537531321"/>
                  </p:ext>
                </p:extLst>
              </p:nvPr>
            </p:nvGraphicFramePr>
            <p:xfrm>
              <a:off x="2679699" y="2321294"/>
              <a:ext cx="6832602" cy="1853663"/>
            </p:xfrm>
            <a:graphic>
              <a:graphicData uri="http://schemas.openxmlformats.org/drawingml/2006/table">
                <a:tbl>
                  <a:tblPr>
                    <a:tableStyleId>{5C22544A-7EE6-4342-B048-85BDC9FD1C3A}</a:tableStyleId>
                  </a:tblPr>
                  <a:tblGrid>
                    <a:gridCol w="597364">
                      <a:extLst>
                        <a:ext uri="{9D8B030D-6E8A-4147-A177-3AD203B41FA5}">
                          <a16:colId xmlns:a16="http://schemas.microsoft.com/office/drawing/2014/main" val="2426826178"/>
                        </a:ext>
                      </a:extLst>
                    </a:gridCol>
                    <a:gridCol w="597364">
                      <a:extLst>
                        <a:ext uri="{9D8B030D-6E8A-4147-A177-3AD203B41FA5}">
                          <a16:colId xmlns:a16="http://schemas.microsoft.com/office/drawing/2014/main" val="491110102"/>
                        </a:ext>
                      </a:extLst>
                    </a:gridCol>
                    <a:gridCol w="597364">
                      <a:extLst>
                        <a:ext uri="{9D8B030D-6E8A-4147-A177-3AD203B41FA5}">
                          <a16:colId xmlns:a16="http://schemas.microsoft.com/office/drawing/2014/main" val="3986039917"/>
                        </a:ext>
                      </a:extLst>
                    </a:gridCol>
                    <a:gridCol w="597364">
                      <a:extLst>
                        <a:ext uri="{9D8B030D-6E8A-4147-A177-3AD203B41FA5}">
                          <a16:colId xmlns:a16="http://schemas.microsoft.com/office/drawing/2014/main" val="2870514414"/>
                        </a:ext>
                      </a:extLst>
                    </a:gridCol>
                    <a:gridCol w="597364">
                      <a:extLst>
                        <a:ext uri="{9D8B030D-6E8A-4147-A177-3AD203B41FA5}">
                          <a16:colId xmlns:a16="http://schemas.microsoft.com/office/drawing/2014/main" val="2434393607"/>
                        </a:ext>
                      </a:extLst>
                    </a:gridCol>
                    <a:gridCol w="597364">
                      <a:extLst>
                        <a:ext uri="{9D8B030D-6E8A-4147-A177-3AD203B41FA5}">
                          <a16:colId xmlns:a16="http://schemas.microsoft.com/office/drawing/2014/main" val="3670802557"/>
                        </a:ext>
                      </a:extLst>
                    </a:gridCol>
                    <a:gridCol w="597364">
                      <a:extLst>
                        <a:ext uri="{9D8B030D-6E8A-4147-A177-3AD203B41FA5}">
                          <a16:colId xmlns:a16="http://schemas.microsoft.com/office/drawing/2014/main" val="3821794825"/>
                        </a:ext>
                      </a:extLst>
                    </a:gridCol>
                    <a:gridCol w="597364">
                      <a:extLst>
                        <a:ext uri="{9D8B030D-6E8A-4147-A177-3AD203B41FA5}">
                          <a16:colId xmlns:a16="http://schemas.microsoft.com/office/drawing/2014/main" val="3265825113"/>
                        </a:ext>
                      </a:extLst>
                    </a:gridCol>
                    <a:gridCol w="682090">
                      <a:extLst>
                        <a:ext uri="{9D8B030D-6E8A-4147-A177-3AD203B41FA5}">
                          <a16:colId xmlns:a16="http://schemas.microsoft.com/office/drawing/2014/main" val="990454978"/>
                        </a:ext>
                      </a:extLst>
                    </a:gridCol>
                    <a:gridCol w="1371600">
                      <a:extLst>
                        <a:ext uri="{9D8B030D-6E8A-4147-A177-3AD203B41FA5}">
                          <a16:colId xmlns:a16="http://schemas.microsoft.com/office/drawing/2014/main" val="704838867"/>
                        </a:ext>
                      </a:extLst>
                    </a:gridCol>
                  </a:tblGrid>
                  <a:tr h="245898">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b"/>
                          <a:r>
                            <a:rPr lang="en-US" sz="1100" b="1" i="0" u="none" strike="noStrike" dirty="0">
                              <a:solidFill>
                                <a:srgbClr val="000000"/>
                              </a:solidFill>
                              <a:effectLst/>
                              <a:latin typeface="Calibri" panose="020F0502020204030204" pitchFamily="34" charset="0"/>
                            </a:rPr>
                            <a:t>x</a:t>
                          </a:r>
                          <a:r>
                            <a:rPr lang="en-US" sz="1100" b="1" i="0" u="none" strike="noStrike" baseline="-25000" dirty="0">
                              <a:solidFill>
                                <a:srgbClr val="000000"/>
                              </a:solidFill>
                              <a:effectLst/>
                              <a:latin typeface="Calibri" panose="020F0502020204030204" pitchFamily="34" charset="0"/>
                            </a:rPr>
                            <a:t>e</a:t>
                          </a:r>
                          <a:r>
                            <a:rPr lang="en-US" sz="1100" b="1" i="0" u="none" strike="noStrike" dirty="0">
                              <a:solidFill>
                                <a:srgbClr val="000000"/>
                              </a:solidFill>
                              <a:effectLst/>
                              <a:latin typeface="Calibri" panose="020F0502020204030204" pitchFamily="34" charset="0"/>
                            </a:rPr>
                            <a:t> </a:t>
                          </a:r>
                        </a:p>
                        <a:p>
                          <a:pPr algn="ctr" fontAlgn="b"/>
                          <a:r>
                            <a:rPr lang="en-US" sz="1100" b="1" i="0" u="none" strike="noStrike" dirty="0">
                              <a:solidFill>
                                <a:srgbClr val="000000"/>
                              </a:solidFill>
                              <a:effectLst/>
                              <a:latin typeface="Calibri" panose="020F0502020204030204" pitchFamily="34" charset="0"/>
                            </a:rPr>
                            <a:t>Intercept (ratio)</a:t>
                          </a: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2654359"/>
                      </a:ext>
                    </a:extLst>
                  </a:tr>
                  <a:tr h="245898">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-0.281</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0.087</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4,064.9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fontAlgn="b"/>
                          <a:endParaRPr lang="en-US" sz="1100" b="0" i="0" u="none" strike="noStrike" dirty="0">
                            <a:solidFill>
                              <a:schemeClr val="tx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255485"/>
                      </a:ext>
                    </a:extLst>
                  </a:tr>
                  <a:tr h="341799">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1.714</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-0.229</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35,502.9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14:m>
                            <m:oMathPara xmlns:m="http://schemas.openxmlformats.org/officeDocument/2006/math">
                              <m:oMathParaPr>
                                <m:jc m:val="centerGroup"/>
                              </m:oMathParaPr>
                              <m:oMath xmlns:m="http://schemas.openxmlformats.org/officeDocument/2006/math">
                                <m:f>
                                  <m:fPr>
                                    <m:ctrlPr>
                                      <a:rPr lang="en-US" sz="1100" b="0" i="1" u="none" strike="noStrike" smtClean="0">
                                        <a:solidFill>
                                          <a:schemeClr val="tx1"/>
                                        </a:solidFill>
                                        <a:effectLst/>
                                        <a:latin typeface="Cambria Math" panose="02040503050406030204" pitchFamily="18" charset="0"/>
                                      </a:rPr>
                                    </m:ctrlPr>
                                  </m:fPr>
                                  <m:num>
                                    <m:r>
                                      <a:rPr lang="en-US" sz="1100" b="0" i="1" u="none" strike="noStrike" smtClean="0">
                                        <a:solidFill>
                                          <a:schemeClr val="tx1"/>
                                        </a:solidFill>
                                        <a:effectLst/>
                                        <a:latin typeface="Cambria Math" panose="02040503050406030204" pitchFamily="18" charset="0"/>
                                      </a:rPr>
                                      <m:t>35,502.9</m:t>
                                    </m:r>
                                  </m:num>
                                  <m:den>
                                    <m:r>
                                      <a:rPr lang="en-US" sz="1100" b="0" i="1" u="none" strike="noStrike" smtClean="0">
                                        <a:solidFill>
                                          <a:schemeClr val="tx1"/>
                                        </a:solidFill>
                                        <a:effectLst/>
                                        <a:latin typeface="Cambria Math" panose="02040503050406030204" pitchFamily="18" charset="0"/>
                                      </a:rPr>
                                      <m:t>1.714</m:t>
                                    </m:r>
                                  </m:den>
                                </m:f>
                                <m:r>
                                  <a:rPr lang="en-US" sz="1100" b="0" i="1" u="none" strike="noStrike" smtClean="0">
                                    <a:solidFill>
                                      <a:schemeClr val="tx1"/>
                                    </a:solidFill>
                                    <a:effectLst/>
                                    <a:latin typeface="Cambria Math" panose="02040503050406030204" pitchFamily="18" charset="0"/>
                                  </a:rPr>
                                  <m:t>=18,960</m:t>
                                </m:r>
                              </m:oMath>
                            </m:oMathPara>
                          </a14:m>
                          <a:endParaRPr lang="en-US" sz="1100" b="0" i="0" u="none" strike="noStrike" dirty="0">
                            <a:solidFill>
                              <a:schemeClr val="tx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68073934"/>
                      </a:ext>
                    </a:extLst>
                  </a:tr>
                  <a:tr h="338793">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10,980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14:m>
                            <m:oMathPara xmlns:m="http://schemas.openxmlformats.org/officeDocument/2006/math">
                              <m:oMathParaPr>
                                <m:jc m:val="centerGroup"/>
                              </m:oMathParaPr>
                              <m:oMath xmlns:m="http://schemas.openxmlformats.org/officeDocument/2006/math">
                                <m:f>
                                  <m:fPr>
                                    <m:ctrlPr>
                                      <a:rPr lang="en-US" sz="1100" b="0" i="1" u="none" strike="noStrike" smtClean="0">
                                        <a:solidFill>
                                          <a:schemeClr val="tx1"/>
                                        </a:solidFill>
                                        <a:effectLst/>
                                        <a:latin typeface="Cambria Math" panose="02040503050406030204" pitchFamily="18" charset="0"/>
                                      </a:rPr>
                                    </m:ctrlPr>
                                  </m:fPr>
                                  <m:num>
                                    <m:r>
                                      <a:rPr lang="en-US" sz="1100" b="0" i="1" u="none" strike="noStrike" smtClean="0">
                                        <a:solidFill>
                                          <a:schemeClr val="tx1"/>
                                        </a:solidFill>
                                        <a:effectLst/>
                                        <a:latin typeface="Cambria Math" panose="02040503050406030204" pitchFamily="18" charset="0"/>
                                      </a:rPr>
                                      <m:t>10,980</m:t>
                                    </m:r>
                                  </m:num>
                                  <m:den>
                                    <m:r>
                                      <a:rPr lang="en-US" sz="1100" b="0" i="1" u="none" strike="noStrike" smtClean="0">
                                        <a:solidFill>
                                          <a:schemeClr val="tx1"/>
                                        </a:solidFill>
                                        <a:effectLst/>
                                        <a:latin typeface="Cambria Math" panose="02040503050406030204" pitchFamily="18" charset="0"/>
                                      </a:rPr>
                                      <m:t>3</m:t>
                                    </m:r>
                                  </m:den>
                                </m:f>
                                <m:r>
                                  <a:rPr lang="en-US" sz="1100" b="0" i="1" u="none" strike="noStrike" smtClean="0">
                                    <a:solidFill>
                                      <a:schemeClr val="tx1"/>
                                    </a:solidFill>
                                    <a:effectLst/>
                                    <a:latin typeface="Cambria Math" panose="02040503050406030204" pitchFamily="18" charset="0"/>
                                  </a:rPr>
                                  <m:t>=3,660</m:t>
                                </m:r>
                              </m:oMath>
                            </m:oMathPara>
                          </a14:m>
                          <a:endParaRPr lang="en-US" sz="1100" b="0" i="0" u="none" strike="noStrike" dirty="0">
                            <a:solidFill>
                              <a:schemeClr val="tx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53876952"/>
                      </a:ext>
                    </a:extLst>
                  </a:tr>
                  <a:tr h="342482">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0.143</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1</a:t>
                          </a: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0.114</a:t>
                          </a: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5,348.6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14:m>
                            <m:oMathPara xmlns:m="http://schemas.openxmlformats.org/officeDocument/2006/math">
                              <m:oMathParaPr>
                                <m:jc m:val="centerGroup"/>
                              </m:oMathParaPr>
                              <m:oMath xmlns:m="http://schemas.openxmlformats.org/officeDocument/2006/math">
                                <m:f>
                                  <m:fPr>
                                    <m:ctrlPr>
                                      <a:rPr lang="en-US" sz="1100" b="0" i="1" u="none" strike="noStrike" smtClean="0">
                                        <a:solidFill>
                                          <a:schemeClr val="tx1"/>
                                        </a:solidFill>
                                        <a:effectLst/>
                                        <a:latin typeface="Cambria Math" panose="02040503050406030204" pitchFamily="18" charset="0"/>
                                      </a:rPr>
                                    </m:ctrlPr>
                                  </m:fPr>
                                  <m:num>
                                    <m:r>
                                      <a:rPr lang="en-US" sz="1100" b="0" i="1" u="none" strike="noStrike" smtClean="0">
                                        <a:solidFill>
                                          <a:schemeClr val="tx1"/>
                                        </a:solidFill>
                                        <a:effectLst/>
                                        <a:latin typeface="Cambria Math" panose="02040503050406030204" pitchFamily="18" charset="0"/>
                                      </a:rPr>
                                      <m:t>5,348.6</m:t>
                                    </m:r>
                                  </m:num>
                                  <m:den>
                                    <m:r>
                                      <a:rPr lang="en-US" sz="1100" b="0" i="1" u="none" strike="noStrike" smtClean="0">
                                        <a:solidFill>
                                          <a:schemeClr val="tx1"/>
                                        </a:solidFill>
                                        <a:effectLst/>
                                        <a:latin typeface="Cambria Math" panose="02040503050406030204" pitchFamily="18" charset="0"/>
                                      </a:rPr>
                                      <m:t>0.143</m:t>
                                    </m:r>
                                  </m:den>
                                </m:f>
                                <m:r>
                                  <a:rPr lang="en-US" sz="1100" b="0" i="1" u="none" strike="noStrike" smtClean="0">
                                    <a:solidFill>
                                      <a:schemeClr val="tx1"/>
                                    </a:solidFill>
                                    <a:effectLst/>
                                    <a:latin typeface="Cambria Math" panose="02040503050406030204" pitchFamily="18" charset="0"/>
                                  </a:rPr>
                                  <m:t>=37,440</m:t>
                                </m:r>
                              </m:oMath>
                            </m:oMathPara>
                          </a14:m>
                          <a:endParaRPr lang="en-US" sz="1100" b="0" i="0" u="none" strike="noStrike" dirty="0">
                            <a:solidFill>
                              <a:schemeClr val="tx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7234052"/>
                      </a:ext>
                    </a:extLst>
                  </a:tr>
                  <a:tr h="338793">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6.571</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-1.143</a:t>
                          </a: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11,314.3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14:m>
                            <m:oMathPara xmlns:m="http://schemas.openxmlformats.org/officeDocument/2006/math">
                              <m:oMathParaPr>
                                <m:jc m:val="centerGroup"/>
                              </m:oMathParaPr>
                              <m:oMath xmlns:m="http://schemas.openxmlformats.org/officeDocument/2006/math">
                                <m:f>
                                  <m:fPr>
                                    <m:ctrlPr>
                                      <a:rPr lang="en-US" sz="1100" b="0" i="1" u="none" strike="noStrike" smtClean="0">
                                        <a:solidFill>
                                          <a:schemeClr val="tx1"/>
                                        </a:solidFill>
                                        <a:effectLst/>
                                        <a:latin typeface="Cambria Math" panose="02040503050406030204" pitchFamily="18" charset="0"/>
                                      </a:rPr>
                                    </m:ctrlPr>
                                  </m:fPr>
                                  <m:num>
                                    <m:r>
                                      <a:rPr lang="en-US" sz="1100" b="0" i="1" u="none" strike="noStrike" smtClean="0">
                                        <a:solidFill>
                                          <a:schemeClr val="tx1"/>
                                        </a:solidFill>
                                        <a:effectLst/>
                                        <a:latin typeface="Cambria Math" panose="02040503050406030204" pitchFamily="18" charset="0"/>
                                      </a:rPr>
                                      <m:t>11,314.3</m:t>
                                    </m:r>
                                  </m:num>
                                  <m:den>
                                    <m:r>
                                      <a:rPr lang="en-US" sz="1100" b="0" i="1" u="none" strike="noStrike" smtClean="0">
                                        <a:solidFill>
                                          <a:schemeClr val="tx1"/>
                                        </a:solidFill>
                                        <a:effectLst/>
                                        <a:latin typeface="Cambria Math" panose="02040503050406030204" pitchFamily="18" charset="0"/>
                                      </a:rPr>
                                      <m:t>6.571</m:t>
                                    </m:r>
                                  </m:den>
                                </m:f>
                                <m:r>
                                  <a:rPr lang="en-US" sz="1100" b="0" i="1" u="none" strike="noStrike" smtClean="0">
                                    <a:solidFill>
                                      <a:schemeClr val="tx1"/>
                                    </a:solidFill>
                                    <a:effectLst/>
                                    <a:latin typeface="Cambria Math" panose="02040503050406030204" pitchFamily="18" charset="0"/>
                                  </a:rPr>
                                  <m:t>=1,721.4</m:t>
                                </m:r>
                              </m:oMath>
                            </m:oMathPara>
                          </a14:m>
                          <a:endParaRPr lang="en-US" sz="1100" b="0" i="0" u="none" strike="noStrike" dirty="0">
                            <a:solidFill>
                              <a:schemeClr val="tx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8835513"/>
                      </a:ext>
                    </a:extLst>
                  </a:tr>
                </a:tbl>
              </a:graphicData>
            </a:graphic>
          </p:graphicFrame>
        </mc:Choice>
        <mc:Fallback xmlns="">
          <p:graphicFrame>
            <p:nvGraphicFramePr>
              <p:cNvPr id="4" name="Table 3">
                <a:extLst>
                  <a:ext uri="{FF2B5EF4-FFF2-40B4-BE49-F238E27FC236}">
                    <a16:creationId xmlns:a16="http://schemas.microsoft.com/office/drawing/2014/main" id="{2C432842-5ABD-0CD7-C557-E2DACAB326C1}"/>
                  </a:ext>
                </a:extLst>
              </p:cNvPr>
              <p:cNvGraphicFramePr>
                <a:graphicFrameLocks noGrp="1"/>
              </p:cNvGraphicFramePr>
              <p:nvPr>
                <p:extLst>
                  <p:ext uri="{D42A27DB-BD31-4B8C-83A1-F6EECF244321}">
                    <p14:modId xmlns:p14="http://schemas.microsoft.com/office/powerpoint/2010/main" val="3537531321"/>
                  </p:ext>
                </p:extLst>
              </p:nvPr>
            </p:nvGraphicFramePr>
            <p:xfrm>
              <a:off x="2679699" y="2321294"/>
              <a:ext cx="6832602" cy="1853663"/>
            </p:xfrm>
            <a:graphic>
              <a:graphicData uri="http://schemas.openxmlformats.org/drawingml/2006/table">
                <a:tbl>
                  <a:tblPr>
                    <a:tableStyleId>{5C22544A-7EE6-4342-B048-85BDC9FD1C3A}</a:tableStyleId>
                  </a:tblPr>
                  <a:tblGrid>
                    <a:gridCol w="597364">
                      <a:extLst>
                        <a:ext uri="{9D8B030D-6E8A-4147-A177-3AD203B41FA5}">
                          <a16:colId xmlns:a16="http://schemas.microsoft.com/office/drawing/2014/main" val="2426826178"/>
                        </a:ext>
                      </a:extLst>
                    </a:gridCol>
                    <a:gridCol w="597364">
                      <a:extLst>
                        <a:ext uri="{9D8B030D-6E8A-4147-A177-3AD203B41FA5}">
                          <a16:colId xmlns:a16="http://schemas.microsoft.com/office/drawing/2014/main" val="491110102"/>
                        </a:ext>
                      </a:extLst>
                    </a:gridCol>
                    <a:gridCol w="597364">
                      <a:extLst>
                        <a:ext uri="{9D8B030D-6E8A-4147-A177-3AD203B41FA5}">
                          <a16:colId xmlns:a16="http://schemas.microsoft.com/office/drawing/2014/main" val="3986039917"/>
                        </a:ext>
                      </a:extLst>
                    </a:gridCol>
                    <a:gridCol w="597364">
                      <a:extLst>
                        <a:ext uri="{9D8B030D-6E8A-4147-A177-3AD203B41FA5}">
                          <a16:colId xmlns:a16="http://schemas.microsoft.com/office/drawing/2014/main" val="2870514414"/>
                        </a:ext>
                      </a:extLst>
                    </a:gridCol>
                    <a:gridCol w="597364">
                      <a:extLst>
                        <a:ext uri="{9D8B030D-6E8A-4147-A177-3AD203B41FA5}">
                          <a16:colId xmlns:a16="http://schemas.microsoft.com/office/drawing/2014/main" val="2434393607"/>
                        </a:ext>
                      </a:extLst>
                    </a:gridCol>
                    <a:gridCol w="597364">
                      <a:extLst>
                        <a:ext uri="{9D8B030D-6E8A-4147-A177-3AD203B41FA5}">
                          <a16:colId xmlns:a16="http://schemas.microsoft.com/office/drawing/2014/main" val="3670802557"/>
                        </a:ext>
                      </a:extLst>
                    </a:gridCol>
                    <a:gridCol w="597364">
                      <a:extLst>
                        <a:ext uri="{9D8B030D-6E8A-4147-A177-3AD203B41FA5}">
                          <a16:colId xmlns:a16="http://schemas.microsoft.com/office/drawing/2014/main" val="3821794825"/>
                        </a:ext>
                      </a:extLst>
                    </a:gridCol>
                    <a:gridCol w="597364">
                      <a:extLst>
                        <a:ext uri="{9D8B030D-6E8A-4147-A177-3AD203B41FA5}">
                          <a16:colId xmlns:a16="http://schemas.microsoft.com/office/drawing/2014/main" val="3265825113"/>
                        </a:ext>
                      </a:extLst>
                    </a:gridCol>
                    <a:gridCol w="682090">
                      <a:extLst>
                        <a:ext uri="{9D8B030D-6E8A-4147-A177-3AD203B41FA5}">
                          <a16:colId xmlns:a16="http://schemas.microsoft.com/office/drawing/2014/main" val="990454978"/>
                        </a:ext>
                      </a:extLst>
                    </a:gridCol>
                    <a:gridCol w="1371600">
                      <a:extLst>
                        <a:ext uri="{9D8B030D-6E8A-4147-A177-3AD203B41FA5}">
                          <a16:colId xmlns:a16="http://schemas.microsoft.com/office/drawing/2014/main" val="704838867"/>
                        </a:ext>
                      </a:extLst>
                    </a:gridCol>
                  </a:tblGrid>
                  <a:tr h="245898">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b"/>
                          <a:r>
                            <a:rPr lang="en-US" sz="1100" b="1" i="0" u="none" strike="noStrike" dirty="0">
                              <a:solidFill>
                                <a:srgbClr val="000000"/>
                              </a:solidFill>
                              <a:effectLst/>
                              <a:latin typeface="Calibri" panose="020F0502020204030204" pitchFamily="34" charset="0"/>
                            </a:rPr>
                            <a:t>x</a:t>
                          </a:r>
                          <a:r>
                            <a:rPr lang="en-US" sz="1100" b="1" i="0" u="none" strike="noStrike" baseline="-25000" dirty="0">
                              <a:solidFill>
                                <a:srgbClr val="000000"/>
                              </a:solidFill>
                              <a:effectLst/>
                              <a:latin typeface="Calibri" panose="020F0502020204030204" pitchFamily="34" charset="0"/>
                            </a:rPr>
                            <a:t>e</a:t>
                          </a:r>
                          <a:r>
                            <a:rPr lang="en-US" sz="1100" b="1" i="0" u="none" strike="noStrike" dirty="0">
                              <a:solidFill>
                                <a:srgbClr val="000000"/>
                              </a:solidFill>
                              <a:effectLst/>
                              <a:latin typeface="Calibri" panose="020F0502020204030204" pitchFamily="34" charset="0"/>
                            </a:rPr>
                            <a:t> </a:t>
                          </a:r>
                        </a:p>
                        <a:p>
                          <a:pPr algn="ctr" fontAlgn="b"/>
                          <a:r>
                            <a:rPr lang="en-US" sz="1100" b="1" i="0" u="none" strike="noStrike" dirty="0">
                              <a:solidFill>
                                <a:srgbClr val="000000"/>
                              </a:solidFill>
                              <a:effectLst/>
                              <a:latin typeface="Calibri" panose="020F0502020204030204" pitchFamily="34" charset="0"/>
                            </a:rPr>
                            <a:t>Intercept (ratio)</a:t>
                          </a: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2654359"/>
                      </a:ext>
                    </a:extLst>
                  </a:tr>
                  <a:tr h="245898">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-0.281</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0.087</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4,064.9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fontAlgn="b"/>
                          <a:endParaRPr lang="en-US" sz="1100" b="0" i="0" u="none" strike="noStrike" dirty="0">
                            <a:solidFill>
                              <a:schemeClr val="tx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255485"/>
                      </a:ext>
                    </a:extLst>
                  </a:tr>
                  <a:tr h="341799">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1.714</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-0.229</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35,502.9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2"/>
                          <a:stretch>
                            <a:fillRect l="-399111" t="-146429" r="-889" b="-310714"/>
                          </a:stretch>
                        </a:blipFill>
                      </a:tcPr>
                    </a:tc>
                    <a:extLst>
                      <a:ext uri="{0D108BD9-81ED-4DB2-BD59-A6C34878D82A}">
                        <a16:rowId xmlns:a16="http://schemas.microsoft.com/office/drawing/2014/main" val="3068073934"/>
                      </a:ext>
                    </a:extLst>
                  </a:tr>
                  <a:tr h="338793">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10,980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l="-399111" t="-246429" r="-889" b="-210714"/>
                          </a:stretch>
                        </a:blipFill>
                      </a:tcPr>
                    </a:tc>
                    <a:extLst>
                      <a:ext uri="{0D108BD9-81ED-4DB2-BD59-A6C34878D82A}">
                        <a16:rowId xmlns:a16="http://schemas.microsoft.com/office/drawing/2014/main" val="3753876952"/>
                      </a:ext>
                    </a:extLst>
                  </a:tr>
                  <a:tr h="342482">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0.143</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1</a:t>
                          </a: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0.114</a:t>
                          </a: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5,348.6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blipFill>
                          <a:blip r:embed="rId2"/>
                          <a:stretch>
                            <a:fillRect l="-399111" t="-346429" r="-889" b="-110714"/>
                          </a:stretch>
                        </a:blipFill>
                      </a:tcPr>
                    </a:tc>
                    <a:extLst>
                      <a:ext uri="{0D108BD9-81ED-4DB2-BD59-A6C34878D82A}">
                        <a16:rowId xmlns:a16="http://schemas.microsoft.com/office/drawing/2014/main" val="2957234052"/>
                      </a:ext>
                    </a:extLst>
                  </a:tr>
                  <a:tr h="338793">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6.571</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-1.143</a:t>
                          </a: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11,314.3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blipFill>
                          <a:blip r:embed="rId2"/>
                          <a:stretch>
                            <a:fillRect l="-399111" t="-446429" r="-889" b="-10714"/>
                          </a:stretch>
                        </a:blipFill>
                      </a:tcPr>
                    </a:tc>
                    <a:extLst>
                      <a:ext uri="{0D108BD9-81ED-4DB2-BD59-A6C34878D82A}">
                        <a16:rowId xmlns:a16="http://schemas.microsoft.com/office/drawing/2014/main" val="1858835513"/>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1AB3EB9-5C3F-BEF2-5ABF-789ABE178E85}"/>
                  </a:ext>
                </a:extLst>
              </p:cNvPr>
              <p:cNvSpPr txBox="1"/>
              <p:nvPr/>
            </p:nvSpPr>
            <p:spPr>
              <a:xfrm>
                <a:off x="10142736" y="2858785"/>
                <a:ext cx="1185517" cy="584775"/>
              </a:xfrm>
              <a:prstGeom prst="rect">
                <a:avLst/>
              </a:prstGeom>
              <a:noFill/>
            </p:spPr>
            <p:txBody>
              <a:bodyPr wrap="none" rtlCol="0">
                <a:spAutoFit/>
              </a:bodyPr>
              <a:lstStyle/>
              <a:p>
                <a:r>
                  <a:rPr lang="en-US" sz="1600" dirty="0"/>
                  <a:t>Entering: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𝑒</m:t>
                        </m:r>
                      </m:sub>
                    </m:sSub>
                  </m:oMath>
                </a14:m>
                <a:endParaRPr lang="en-US" sz="1600" dirty="0"/>
              </a:p>
              <a:p>
                <a:r>
                  <a:rPr lang="en-US" sz="1600" dirty="0"/>
                  <a:t>Leaving: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𝑠</m:t>
                        </m:r>
                      </m:e>
                      <m:sub>
                        <m:r>
                          <a:rPr lang="en-US" sz="1600" b="0" i="1" smtClean="0">
                            <a:latin typeface="Cambria Math" panose="02040503050406030204" pitchFamily="18" charset="0"/>
                          </a:rPr>
                          <m:t>4</m:t>
                        </m:r>
                      </m:sub>
                    </m:sSub>
                  </m:oMath>
                </a14:m>
                <a:endParaRPr lang="en-US" sz="1600" dirty="0"/>
              </a:p>
            </p:txBody>
          </p:sp>
        </mc:Choice>
        <mc:Fallback xmlns="">
          <p:sp>
            <p:nvSpPr>
              <p:cNvPr id="5" name="TextBox 4">
                <a:extLst>
                  <a:ext uri="{FF2B5EF4-FFF2-40B4-BE49-F238E27FC236}">
                    <a16:creationId xmlns:a16="http://schemas.microsoft.com/office/drawing/2014/main" id="{51AB3EB9-5C3F-BEF2-5ABF-789ABE178E85}"/>
                  </a:ext>
                </a:extLst>
              </p:cNvPr>
              <p:cNvSpPr txBox="1">
                <a:spLocks noRot="1" noChangeAspect="1" noMove="1" noResize="1" noEditPoints="1" noAdjustHandles="1" noChangeArrowheads="1" noChangeShapeType="1" noTextEdit="1"/>
              </p:cNvSpPr>
              <p:nvPr/>
            </p:nvSpPr>
            <p:spPr>
              <a:xfrm>
                <a:off x="10142736" y="2858785"/>
                <a:ext cx="1185517" cy="584775"/>
              </a:xfrm>
              <a:prstGeom prst="rect">
                <a:avLst/>
              </a:prstGeom>
              <a:blipFill>
                <a:blip r:embed="rId3"/>
                <a:stretch>
                  <a:fillRect l="-3093" t="-3125" b="-12500"/>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0D13BE12-FEB9-A449-09D0-F76750F57ACB}"/>
              </a:ext>
            </a:extLst>
          </p:cNvPr>
          <p:cNvGraphicFramePr>
            <a:graphicFrameLocks noGrp="1"/>
          </p:cNvGraphicFramePr>
          <p:nvPr>
            <p:extLst>
              <p:ext uri="{D42A27DB-BD31-4B8C-83A1-F6EECF244321}">
                <p14:modId xmlns:p14="http://schemas.microsoft.com/office/powerpoint/2010/main" val="563316046"/>
              </p:ext>
            </p:extLst>
          </p:nvPr>
        </p:nvGraphicFramePr>
        <p:xfrm>
          <a:off x="3225800" y="5094121"/>
          <a:ext cx="5740400" cy="1371600"/>
        </p:xfrm>
        <a:graphic>
          <a:graphicData uri="http://schemas.openxmlformats.org/drawingml/2006/table">
            <a:tbl>
              <a:tblPr>
                <a:tableStyleId>{5C22544A-7EE6-4342-B048-85BDC9FD1C3A}</a:tableStyleId>
              </a:tblPr>
              <a:tblGrid>
                <a:gridCol w="609263">
                  <a:extLst>
                    <a:ext uri="{9D8B030D-6E8A-4147-A177-3AD203B41FA5}">
                      <a16:colId xmlns:a16="http://schemas.microsoft.com/office/drawing/2014/main" val="253994381"/>
                    </a:ext>
                  </a:extLst>
                </a:gridCol>
                <a:gridCol w="609263">
                  <a:extLst>
                    <a:ext uri="{9D8B030D-6E8A-4147-A177-3AD203B41FA5}">
                      <a16:colId xmlns:a16="http://schemas.microsoft.com/office/drawing/2014/main" val="1651665620"/>
                    </a:ext>
                  </a:extLst>
                </a:gridCol>
                <a:gridCol w="609263">
                  <a:extLst>
                    <a:ext uri="{9D8B030D-6E8A-4147-A177-3AD203B41FA5}">
                      <a16:colId xmlns:a16="http://schemas.microsoft.com/office/drawing/2014/main" val="1611909910"/>
                    </a:ext>
                  </a:extLst>
                </a:gridCol>
                <a:gridCol w="609263">
                  <a:extLst>
                    <a:ext uri="{9D8B030D-6E8A-4147-A177-3AD203B41FA5}">
                      <a16:colId xmlns:a16="http://schemas.microsoft.com/office/drawing/2014/main" val="1600106320"/>
                    </a:ext>
                  </a:extLst>
                </a:gridCol>
                <a:gridCol w="609263">
                  <a:extLst>
                    <a:ext uri="{9D8B030D-6E8A-4147-A177-3AD203B41FA5}">
                      <a16:colId xmlns:a16="http://schemas.microsoft.com/office/drawing/2014/main" val="2757308971"/>
                    </a:ext>
                  </a:extLst>
                </a:gridCol>
                <a:gridCol w="609263">
                  <a:extLst>
                    <a:ext uri="{9D8B030D-6E8A-4147-A177-3AD203B41FA5}">
                      <a16:colId xmlns:a16="http://schemas.microsoft.com/office/drawing/2014/main" val="4141102664"/>
                    </a:ext>
                  </a:extLst>
                </a:gridCol>
                <a:gridCol w="609263">
                  <a:extLst>
                    <a:ext uri="{9D8B030D-6E8A-4147-A177-3AD203B41FA5}">
                      <a16:colId xmlns:a16="http://schemas.microsoft.com/office/drawing/2014/main" val="2815337758"/>
                    </a:ext>
                  </a:extLst>
                </a:gridCol>
                <a:gridCol w="609263">
                  <a:extLst>
                    <a:ext uri="{9D8B030D-6E8A-4147-A177-3AD203B41FA5}">
                      <a16:colId xmlns:a16="http://schemas.microsoft.com/office/drawing/2014/main" val="2635781956"/>
                    </a:ext>
                  </a:extLst>
                </a:gridCol>
                <a:gridCol w="866296">
                  <a:extLst>
                    <a:ext uri="{9D8B030D-6E8A-4147-A177-3AD203B41FA5}">
                      <a16:colId xmlns:a16="http://schemas.microsoft.com/office/drawing/2014/main" val="2300650980"/>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err="1">
                          <a:effectLst/>
                        </a:rPr>
                        <a:t>x</a:t>
                      </a:r>
                      <a:r>
                        <a:rPr lang="en-US" sz="1100" b="1" u="none" strike="noStrike" baseline="-25000" dirty="0" err="1">
                          <a:effectLst/>
                        </a:rPr>
                        <a:t>d</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96384272"/>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0.038</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0.043</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4,549.5 </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0712041"/>
                  </a:ext>
                </a:extLst>
              </a:tr>
              <a:tr h="228600">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0.070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-0.261</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29,551.3</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711586"/>
                  </a:ext>
                </a:extLst>
              </a:tr>
              <a:tr h="228600">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0.122</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-0.457</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5,814.8 </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94221553"/>
                  </a:ext>
                </a:extLst>
              </a:tr>
              <a:tr h="228600">
                <a:tc>
                  <a:txBody>
                    <a:bodyPr/>
                    <a:lstStyle/>
                    <a:p>
                      <a:pPr algn="ctr" fontAlgn="b"/>
                      <a:r>
                        <a:rPr lang="en-US" sz="1100" b="1" u="none" strike="noStrike" dirty="0" err="1">
                          <a:effectLst/>
                        </a:rPr>
                        <a:t>x</a:t>
                      </a:r>
                      <a:r>
                        <a:rPr lang="en-US" sz="1100" b="1" u="none" strike="noStrike" baseline="-25000" dirty="0" err="1">
                          <a:effectLst/>
                        </a:rPr>
                        <a:t>d</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0.139</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-0.022</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5,102.6</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26998915"/>
                  </a:ext>
                </a:extLst>
              </a:tr>
              <a:tr h="228600">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-0.174</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0.152</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1,721.7</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9471471"/>
                  </a:ext>
                </a:extLst>
              </a:tr>
            </a:tbl>
          </a:graphicData>
        </a:graphic>
      </p:graphicFrame>
    </p:spTree>
    <p:extLst>
      <p:ext uri="{BB962C8B-B14F-4D97-AF65-F5344CB8AC3E}">
        <p14:creationId xmlns:p14="http://schemas.microsoft.com/office/powerpoint/2010/main" val="2266736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0379-3B81-6EFD-8161-59425BF218BF}"/>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3</a:t>
            </a:r>
            <a:r>
              <a:rPr lang="en-US" baseline="30000" dirty="0">
                <a:effectLst>
                  <a:outerShdw blurRad="38100" dist="38100" dir="2700000" algn="tl">
                    <a:srgbClr val="000000">
                      <a:alpha val="43137"/>
                    </a:srgbClr>
                  </a:outerShdw>
                </a:effectLst>
              </a:rPr>
              <a:t>rd</a:t>
            </a:r>
            <a:r>
              <a:rPr lang="en-US" dirty="0">
                <a:effectLst>
                  <a:outerShdw blurRad="38100" dist="38100" dir="2700000" algn="tl">
                    <a:srgbClr val="000000">
                      <a:alpha val="43137"/>
                    </a:srgbClr>
                  </a:outerShdw>
                </a:effectLst>
              </a:rPr>
              <a:t> Basic Solution - Interpretation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C265BC-E757-1E58-DEEB-7BEA4E30F7F0}"/>
                  </a:ext>
                </a:extLst>
              </p:cNvPr>
              <p:cNvSpPr>
                <a:spLocks noGrp="1"/>
              </p:cNvSpPr>
              <p:nvPr>
                <p:ph idx="1"/>
              </p:nvPr>
            </p:nvSpPr>
            <p:spPr>
              <a:xfrm>
                <a:off x="838200" y="2989847"/>
                <a:ext cx="10515600" cy="3187116"/>
              </a:xfrm>
            </p:spPr>
            <p:txBody>
              <a:bodyPr>
                <a:normAutofit/>
              </a:bodyPr>
              <a:lstStyle/>
              <a:p>
                <a:r>
                  <a:rPr lang="en-US" sz="2000" dirty="0"/>
                  <a:t>Satisfies optimality condition – method termination</a:t>
                </a:r>
              </a:p>
              <a:p>
                <a:pPr lvl="1"/>
                <a:r>
                  <a:rPr lang="en-US" sz="1600" dirty="0"/>
                  <a:t>Decision Variables</a:t>
                </a:r>
              </a:p>
              <a:p>
                <a:pPr lvl="2"/>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𝑒</m:t>
                        </m:r>
                      </m:sub>
                    </m:sSub>
                    <m:r>
                      <a:rPr lang="en-US" sz="1200" b="0" i="1" smtClean="0">
                        <a:latin typeface="Cambria Math" panose="02040503050406030204" pitchFamily="18" charset="0"/>
                      </a:rPr>
                      <m:t>=1,721.7</m:t>
                    </m:r>
                  </m:oMath>
                </a14:m>
                <a:endParaRPr lang="en-US" sz="1200" b="0" dirty="0"/>
              </a:p>
              <a:p>
                <a:pPr lvl="2"/>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𝑑</m:t>
                        </m:r>
                      </m:sub>
                    </m:sSub>
                    <m:r>
                      <a:rPr lang="en-US" sz="1200" b="0" i="1" smtClean="0">
                        <a:latin typeface="Cambria Math" panose="02040503050406030204" pitchFamily="18" charset="0"/>
                      </a:rPr>
                      <m:t>=5,102.6</m:t>
                    </m:r>
                  </m:oMath>
                </a14:m>
                <a:endParaRPr lang="en-US" sz="1200" dirty="0"/>
              </a:p>
              <a:p>
                <a:pPr lvl="1"/>
                <a:r>
                  <a:rPr lang="en-US" sz="1600" dirty="0"/>
                  <a:t>Objective Function</a:t>
                </a:r>
              </a:p>
              <a:p>
                <a:pPr lvl="2"/>
                <a14:m>
                  <m:oMath xmlns:m="http://schemas.openxmlformats.org/officeDocument/2006/math">
                    <m:r>
                      <a:rPr lang="en-US" sz="1200" b="0" i="1" smtClean="0">
                        <a:latin typeface="Cambria Math" panose="02040503050406030204" pitchFamily="18" charset="0"/>
                      </a:rPr>
                      <m:t>𝑧</m:t>
                    </m:r>
                    <m:r>
                      <a:rPr lang="en-US" sz="1200" b="0" i="1" smtClean="0">
                        <a:latin typeface="Cambria Math" panose="02040503050406030204" pitchFamily="18" charset="0"/>
                      </a:rPr>
                      <m:t>=4,549.5</m:t>
                    </m:r>
                  </m:oMath>
                </a14:m>
                <a:endParaRPr lang="en-US" sz="1200" dirty="0"/>
              </a:p>
              <a:p>
                <a:pPr lvl="1"/>
                <a:r>
                  <a:rPr lang="en-US" sz="1600" dirty="0"/>
                  <a:t>Slack Variables:</a:t>
                </a:r>
              </a:p>
              <a:p>
                <a:pPr lvl="2"/>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=29,551.3</m:t>
                    </m:r>
                  </m:oMath>
                </a14:m>
                <a:endParaRPr lang="en-US" sz="1200" dirty="0"/>
              </a:p>
              <a:p>
                <a:pPr lvl="2"/>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=5,814.8</m:t>
                    </m:r>
                  </m:oMath>
                </a14:m>
                <a:endParaRPr lang="en-US" sz="1200" dirty="0"/>
              </a:p>
              <a:p>
                <a:pPr lvl="2"/>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=0</m:t>
                    </m:r>
                  </m:oMath>
                </a14:m>
                <a:endParaRPr lang="en-US" sz="1200" b="0" dirty="0"/>
              </a:p>
              <a:p>
                <a:pPr lvl="2"/>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4</m:t>
                        </m:r>
                      </m:sub>
                    </m:sSub>
                    <m:r>
                      <a:rPr lang="en-US" sz="1200" b="0" i="1" smtClean="0">
                        <a:latin typeface="Cambria Math" panose="02040503050406030204" pitchFamily="18" charset="0"/>
                      </a:rPr>
                      <m:t>=0</m:t>
                    </m:r>
                  </m:oMath>
                </a14:m>
                <a:endParaRPr lang="en-US" sz="1200" dirty="0"/>
              </a:p>
            </p:txBody>
          </p:sp>
        </mc:Choice>
        <mc:Fallback xmlns="">
          <p:sp>
            <p:nvSpPr>
              <p:cNvPr id="3" name="Content Placeholder 2">
                <a:extLst>
                  <a:ext uri="{FF2B5EF4-FFF2-40B4-BE49-F238E27FC236}">
                    <a16:creationId xmlns:a16="http://schemas.microsoft.com/office/drawing/2014/main" id="{BFC265BC-E757-1E58-DEEB-7BEA4E30F7F0}"/>
                  </a:ext>
                </a:extLst>
              </p:cNvPr>
              <p:cNvSpPr>
                <a:spLocks noGrp="1" noRot="1" noChangeAspect="1" noMove="1" noResize="1" noEditPoints="1" noAdjustHandles="1" noChangeArrowheads="1" noChangeShapeType="1" noTextEdit="1"/>
              </p:cNvSpPr>
              <p:nvPr>
                <p:ph idx="1"/>
              </p:nvPr>
            </p:nvSpPr>
            <p:spPr>
              <a:xfrm>
                <a:off x="838200" y="2989847"/>
                <a:ext cx="10515600" cy="3187116"/>
              </a:xfrm>
              <a:blipFill>
                <a:blip r:embed="rId2"/>
                <a:stretch>
                  <a:fillRect l="-522" t="-1912"/>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0672B7E0-044B-F97A-1F8F-94F30D215C4E}"/>
              </a:ext>
            </a:extLst>
          </p:cNvPr>
          <p:cNvGraphicFramePr>
            <a:graphicFrameLocks noGrp="1"/>
          </p:cNvGraphicFramePr>
          <p:nvPr>
            <p:extLst>
              <p:ext uri="{D42A27DB-BD31-4B8C-83A1-F6EECF244321}">
                <p14:modId xmlns:p14="http://schemas.microsoft.com/office/powerpoint/2010/main" val="25096136"/>
              </p:ext>
            </p:extLst>
          </p:nvPr>
        </p:nvGraphicFramePr>
        <p:xfrm>
          <a:off x="3225800" y="1520742"/>
          <a:ext cx="5740400" cy="1371600"/>
        </p:xfrm>
        <a:graphic>
          <a:graphicData uri="http://schemas.openxmlformats.org/drawingml/2006/table">
            <a:tbl>
              <a:tblPr>
                <a:tableStyleId>{5C22544A-7EE6-4342-B048-85BDC9FD1C3A}</a:tableStyleId>
              </a:tblPr>
              <a:tblGrid>
                <a:gridCol w="609263">
                  <a:extLst>
                    <a:ext uri="{9D8B030D-6E8A-4147-A177-3AD203B41FA5}">
                      <a16:colId xmlns:a16="http://schemas.microsoft.com/office/drawing/2014/main" val="253994381"/>
                    </a:ext>
                  </a:extLst>
                </a:gridCol>
                <a:gridCol w="609263">
                  <a:extLst>
                    <a:ext uri="{9D8B030D-6E8A-4147-A177-3AD203B41FA5}">
                      <a16:colId xmlns:a16="http://schemas.microsoft.com/office/drawing/2014/main" val="1651665620"/>
                    </a:ext>
                  </a:extLst>
                </a:gridCol>
                <a:gridCol w="609263">
                  <a:extLst>
                    <a:ext uri="{9D8B030D-6E8A-4147-A177-3AD203B41FA5}">
                      <a16:colId xmlns:a16="http://schemas.microsoft.com/office/drawing/2014/main" val="1611909910"/>
                    </a:ext>
                  </a:extLst>
                </a:gridCol>
                <a:gridCol w="609263">
                  <a:extLst>
                    <a:ext uri="{9D8B030D-6E8A-4147-A177-3AD203B41FA5}">
                      <a16:colId xmlns:a16="http://schemas.microsoft.com/office/drawing/2014/main" val="1600106320"/>
                    </a:ext>
                  </a:extLst>
                </a:gridCol>
                <a:gridCol w="609263">
                  <a:extLst>
                    <a:ext uri="{9D8B030D-6E8A-4147-A177-3AD203B41FA5}">
                      <a16:colId xmlns:a16="http://schemas.microsoft.com/office/drawing/2014/main" val="2757308971"/>
                    </a:ext>
                  </a:extLst>
                </a:gridCol>
                <a:gridCol w="609263">
                  <a:extLst>
                    <a:ext uri="{9D8B030D-6E8A-4147-A177-3AD203B41FA5}">
                      <a16:colId xmlns:a16="http://schemas.microsoft.com/office/drawing/2014/main" val="4141102664"/>
                    </a:ext>
                  </a:extLst>
                </a:gridCol>
                <a:gridCol w="609263">
                  <a:extLst>
                    <a:ext uri="{9D8B030D-6E8A-4147-A177-3AD203B41FA5}">
                      <a16:colId xmlns:a16="http://schemas.microsoft.com/office/drawing/2014/main" val="2815337758"/>
                    </a:ext>
                  </a:extLst>
                </a:gridCol>
                <a:gridCol w="609263">
                  <a:extLst>
                    <a:ext uri="{9D8B030D-6E8A-4147-A177-3AD203B41FA5}">
                      <a16:colId xmlns:a16="http://schemas.microsoft.com/office/drawing/2014/main" val="2635781956"/>
                    </a:ext>
                  </a:extLst>
                </a:gridCol>
                <a:gridCol w="866296">
                  <a:extLst>
                    <a:ext uri="{9D8B030D-6E8A-4147-A177-3AD203B41FA5}">
                      <a16:colId xmlns:a16="http://schemas.microsoft.com/office/drawing/2014/main" val="2300650980"/>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err="1">
                          <a:effectLst/>
                        </a:rPr>
                        <a:t>x</a:t>
                      </a:r>
                      <a:r>
                        <a:rPr lang="en-US" sz="1100" b="1" u="none" strike="noStrike" baseline="-25000" dirty="0" err="1">
                          <a:effectLst/>
                        </a:rPr>
                        <a:t>d</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96384272"/>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0.038</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0.043</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4,549.5 </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0712041"/>
                  </a:ext>
                </a:extLst>
              </a:tr>
              <a:tr h="228600">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0.070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-0.261</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29,551.3</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711586"/>
                  </a:ext>
                </a:extLst>
              </a:tr>
              <a:tr h="228600">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0.122</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-0.457</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5,814.8 </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94221553"/>
                  </a:ext>
                </a:extLst>
              </a:tr>
              <a:tr h="228600">
                <a:tc>
                  <a:txBody>
                    <a:bodyPr/>
                    <a:lstStyle/>
                    <a:p>
                      <a:pPr algn="ctr" fontAlgn="b"/>
                      <a:r>
                        <a:rPr lang="en-US" sz="1100" b="1" u="none" strike="noStrike" dirty="0" err="1">
                          <a:effectLst/>
                        </a:rPr>
                        <a:t>x</a:t>
                      </a:r>
                      <a:r>
                        <a:rPr lang="en-US" sz="1100" b="1" u="none" strike="noStrike" baseline="-25000" dirty="0" err="1">
                          <a:effectLst/>
                        </a:rPr>
                        <a:t>d</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0.139</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-0.022</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5,102.6</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26998915"/>
                  </a:ext>
                </a:extLst>
              </a:tr>
              <a:tr h="228600">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-0.174</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0.152</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1,721.7</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9471471"/>
                  </a:ext>
                </a:extLst>
              </a:tr>
            </a:tbl>
          </a:graphicData>
        </a:graphic>
      </p:graphicFrame>
    </p:spTree>
    <p:extLst>
      <p:ext uri="{BB962C8B-B14F-4D97-AF65-F5344CB8AC3E}">
        <p14:creationId xmlns:p14="http://schemas.microsoft.com/office/powerpoint/2010/main" val="779187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DFCE9-0895-4ADC-F800-240FB9026BC8}"/>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Connection to Graphical Method</a:t>
            </a:r>
          </a:p>
        </p:txBody>
      </p:sp>
      <p:sp>
        <p:nvSpPr>
          <p:cNvPr id="3" name="Content Placeholder 2">
            <a:extLst>
              <a:ext uri="{FF2B5EF4-FFF2-40B4-BE49-F238E27FC236}">
                <a16:creationId xmlns:a16="http://schemas.microsoft.com/office/drawing/2014/main" id="{672DF3F0-1315-E4A0-9F9D-3454E9599728}"/>
              </a:ext>
            </a:extLst>
          </p:cNvPr>
          <p:cNvSpPr>
            <a:spLocks noGrp="1"/>
          </p:cNvSpPr>
          <p:nvPr>
            <p:ph idx="1"/>
          </p:nvPr>
        </p:nvSpPr>
        <p:spPr/>
        <p:txBody>
          <a:bodyPr/>
          <a:lstStyle/>
          <a:p>
            <a:r>
              <a:rPr lang="en-US" dirty="0"/>
              <a:t>Iterating through basic solutions is like tracing the edges of the feasible region.</a:t>
            </a:r>
          </a:p>
        </p:txBody>
      </p:sp>
      <p:pic>
        <p:nvPicPr>
          <p:cNvPr id="9" name="Content Placeholder 8">
            <a:extLst>
              <a:ext uri="{FF2B5EF4-FFF2-40B4-BE49-F238E27FC236}">
                <a16:creationId xmlns:a16="http://schemas.microsoft.com/office/drawing/2014/main" id="{DC054F41-5A73-FF2F-1B9E-B8942FD36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78" y="2883314"/>
            <a:ext cx="10941844" cy="3406841"/>
          </a:xfrm>
          <a:prstGeom prst="rect">
            <a:avLst/>
          </a:prstGeom>
        </p:spPr>
      </p:pic>
      <p:sp>
        <p:nvSpPr>
          <p:cNvPr id="10" name="TextBox 9">
            <a:extLst>
              <a:ext uri="{FF2B5EF4-FFF2-40B4-BE49-F238E27FC236}">
                <a16:creationId xmlns:a16="http://schemas.microsoft.com/office/drawing/2014/main" id="{504CA787-7122-A0E5-6EB1-B85106407F91}"/>
              </a:ext>
            </a:extLst>
          </p:cNvPr>
          <p:cNvSpPr txBox="1"/>
          <p:nvPr/>
        </p:nvSpPr>
        <p:spPr>
          <a:xfrm>
            <a:off x="983412" y="5693433"/>
            <a:ext cx="483080" cy="276999"/>
          </a:xfrm>
          <a:prstGeom prst="rect">
            <a:avLst/>
          </a:prstGeom>
          <a:noFill/>
        </p:spPr>
        <p:txBody>
          <a:bodyPr wrap="square" lIns="0" tIns="0" rIns="0" bIns="0" rtlCol="0">
            <a:spAutoFit/>
          </a:bodyPr>
          <a:lstStyle/>
          <a:p>
            <a:r>
              <a:rPr lang="en-US" dirty="0"/>
              <a:t>(0, 0)</a:t>
            </a:r>
          </a:p>
        </p:txBody>
      </p:sp>
      <p:sp>
        <p:nvSpPr>
          <p:cNvPr id="11" name="TextBox 10">
            <a:extLst>
              <a:ext uri="{FF2B5EF4-FFF2-40B4-BE49-F238E27FC236}">
                <a16:creationId xmlns:a16="http://schemas.microsoft.com/office/drawing/2014/main" id="{B8160453-4FCB-77D9-AF53-C93DA8058ED1}"/>
              </a:ext>
            </a:extLst>
          </p:cNvPr>
          <p:cNvSpPr txBox="1"/>
          <p:nvPr/>
        </p:nvSpPr>
        <p:spPr>
          <a:xfrm>
            <a:off x="7277820" y="5768195"/>
            <a:ext cx="865516" cy="276999"/>
          </a:xfrm>
          <a:prstGeom prst="rect">
            <a:avLst/>
          </a:prstGeom>
          <a:noFill/>
        </p:spPr>
        <p:txBody>
          <a:bodyPr wrap="square" lIns="0" tIns="0" rIns="0" bIns="0" rtlCol="0">
            <a:spAutoFit/>
          </a:bodyPr>
          <a:lstStyle/>
          <a:p>
            <a:r>
              <a:rPr lang="en-US" dirty="0"/>
              <a:t>(8100, 0)</a:t>
            </a:r>
          </a:p>
        </p:txBody>
      </p:sp>
      <p:sp>
        <p:nvSpPr>
          <p:cNvPr id="12" name="TextBox 11">
            <a:extLst>
              <a:ext uri="{FF2B5EF4-FFF2-40B4-BE49-F238E27FC236}">
                <a16:creationId xmlns:a16="http://schemas.microsoft.com/office/drawing/2014/main" id="{4C8C8ADF-E9AD-2BCE-74F8-F85F589277DD}"/>
              </a:ext>
            </a:extLst>
          </p:cNvPr>
          <p:cNvSpPr txBox="1"/>
          <p:nvPr/>
        </p:nvSpPr>
        <p:spPr>
          <a:xfrm>
            <a:off x="2884098" y="3563936"/>
            <a:ext cx="1662023" cy="276999"/>
          </a:xfrm>
          <a:prstGeom prst="rect">
            <a:avLst/>
          </a:prstGeom>
          <a:noFill/>
        </p:spPr>
        <p:txBody>
          <a:bodyPr wrap="square" lIns="0" tIns="0" rIns="0" bIns="0" rtlCol="0">
            <a:spAutoFit/>
          </a:bodyPr>
          <a:lstStyle/>
          <a:p>
            <a:r>
              <a:rPr lang="en-US" dirty="0"/>
              <a:t>(1721.7, 5102.6)</a:t>
            </a:r>
          </a:p>
        </p:txBody>
      </p:sp>
      <p:sp>
        <p:nvSpPr>
          <p:cNvPr id="13" name="TextBox 12">
            <a:extLst>
              <a:ext uri="{FF2B5EF4-FFF2-40B4-BE49-F238E27FC236}">
                <a16:creationId xmlns:a16="http://schemas.microsoft.com/office/drawing/2014/main" id="{2C28469F-5452-615C-3300-8BD3B6DA0577}"/>
              </a:ext>
            </a:extLst>
          </p:cNvPr>
          <p:cNvSpPr txBox="1"/>
          <p:nvPr/>
        </p:nvSpPr>
        <p:spPr>
          <a:xfrm>
            <a:off x="427010" y="3563241"/>
            <a:ext cx="1026544" cy="276999"/>
          </a:xfrm>
          <a:prstGeom prst="rect">
            <a:avLst/>
          </a:prstGeom>
          <a:noFill/>
        </p:spPr>
        <p:txBody>
          <a:bodyPr wrap="square" lIns="0" tIns="0" rIns="0" bIns="0" rtlCol="0">
            <a:spAutoFit/>
          </a:bodyPr>
          <a:lstStyle/>
          <a:p>
            <a:r>
              <a:rPr lang="en-US" dirty="0"/>
              <a:t>(0, 5348.6)</a:t>
            </a:r>
          </a:p>
        </p:txBody>
      </p:sp>
      <p:cxnSp>
        <p:nvCxnSpPr>
          <p:cNvPr id="15" name="Straight Arrow Connector 14">
            <a:extLst>
              <a:ext uri="{FF2B5EF4-FFF2-40B4-BE49-F238E27FC236}">
                <a16:creationId xmlns:a16="http://schemas.microsoft.com/office/drawing/2014/main" id="{9ADF99D9-CC38-D43F-E407-C23212707B8B}"/>
              </a:ext>
            </a:extLst>
          </p:cNvPr>
          <p:cNvCxnSpPr/>
          <p:nvPr/>
        </p:nvCxnSpPr>
        <p:spPr>
          <a:xfrm flipV="1">
            <a:off x="1501417" y="3840240"/>
            <a:ext cx="0" cy="1775556"/>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3329A24-0207-DFF1-376C-8011E45ADDF6}"/>
              </a:ext>
            </a:extLst>
          </p:cNvPr>
          <p:cNvCxnSpPr>
            <a:cxnSpLocks/>
          </p:cNvCxnSpPr>
          <p:nvPr/>
        </p:nvCxnSpPr>
        <p:spPr>
          <a:xfrm>
            <a:off x="1621631" y="3726656"/>
            <a:ext cx="821532" cy="66675"/>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7292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4C872-B4EC-5618-25DA-26B9CC5E2882}"/>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Reference</a:t>
            </a:r>
          </a:p>
        </p:txBody>
      </p:sp>
      <p:sp>
        <p:nvSpPr>
          <p:cNvPr id="3" name="Content Placeholder 2">
            <a:extLst>
              <a:ext uri="{FF2B5EF4-FFF2-40B4-BE49-F238E27FC236}">
                <a16:creationId xmlns:a16="http://schemas.microsoft.com/office/drawing/2014/main" id="{1B94D0BF-FC31-08CA-66E6-3BAB1550DC91}"/>
              </a:ext>
            </a:extLst>
          </p:cNvPr>
          <p:cNvSpPr>
            <a:spLocks noGrp="1"/>
          </p:cNvSpPr>
          <p:nvPr>
            <p:ph idx="1"/>
          </p:nvPr>
        </p:nvSpPr>
        <p:spPr/>
        <p:txBody>
          <a:bodyPr/>
          <a:lstStyle/>
          <a:p>
            <a:pPr marL="0" indent="0">
              <a:buNone/>
            </a:pPr>
            <a:r>
              <a:rPr lang="en-US" dirty="0"/>
              <a:t>Taha, Hamdy A. </a:t>
            </a:r>
            <a:r>
              <a:rPr lang="en-US" i="1" dirty="0"/>
              <a:t>Operations Research An Introduction: 5</a:t>
            </a:r>
            <a:r>
              <a:rPr lang="en-US" i="1" baseline="30000" dirty="0"/>
              <a:t>th</a:t>
            </a:r>
            <a:r>
              <a:rPr lang="en-US" i="1" dirty="0"/>
              <a:t> Edition</a:t>
            </a:r>
            <a:r>
              <a:rPr lang="en-US" dirty="0"/>
              <a:t>, New 	York City, Macmillan Publishing Company, 1992.</a:t>
            </a:r>
          </a:p>
        </p:txBody>
      </p:sp>
    </p:spTree>
    <p:extLst>
      <p:ext uri="{BB962C8B-B14F-4D97-AF65-F5344CB8AC3E}">
        <p14:creationId xmlns:p14="http://schemas.microsoft.com/office/powerpoint/2010/main" val="889436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1365-541F-586D-2BBC-9E79401B4DDD}"/>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Primal Simplex Method Steps</a:t>
            </a:r>
          </a:p>
        </p:txBody>
      </p:sp>
      <p:sp>
        <p:nvSpPr>
          <p:cNvPr id="3" name="Content Placeholder 2">
            <a:extLst>
              <a:ext uri="{FF2B5EF4-FFF2-40B4-BE49-F238E27FC236}">
                <a16:creationId xmlns:a16="http://schemas.microsoft.com/office/drawing/2014/main" id="{B0AD8767-DCA1-29B1-4BE0-54669BBCF0DD}"/>
              </a:ext>
            </a:extLst>
          </p:cNvPr>
          <p:cNvSpPr>
            <a:spLocks noGrp="1"/>
          </p:cNvSpPr>
          <p:nvPr>
            <p:ph idx="1"/>
          </p:nvPr>
        </p:nvSpPr>
        <p:spPr/>
        <p:txBody>
          <a:bodyPr/>
          <a:lstStyle/>
          <a:p>
            <a:r>
              <a:rPr lang="en-US" sz="2000" dirty="0"/>
              <a:t>Step 0: Convert the LP model to standard form</a:t>
            </a:r>
          </a:p>
          <a:p>
            <a:pPr lvl="1"/>
            <a:r>
              <a:rPr lang="en-US" sz="1400" dirty="0"/>
              <a:t>Nonnegative right-hand side values</a:t>
            </a:r>
          </a:p>
          <a:p>
            <a:pPr lvl="1"/>
            <a:r>
              <a:rPr lang="en-US" sz="1400" dirty="0"/>
              <a:t>Construct table for performing method computations – select initial feasible basic solution</a:t>
            </a:r>
          </a:p>
          <a:p>
            <a:r>
              <a:rPr lang="en-US" sz="1800" dirty="0"/>
              <a:t>Step 1: Select the </a:t>
            </a:r>
            <a:r>
              <a:rPr lang="en-US" sz="1800" u="sng" dirty="0"/>
              <a:t>entering</a:t>
            </a:r>
            <a:r>
              <a:rPr lang="en-US" sz="1800" dirty="0"/>
              <a:t> variable from among the current </a:t>
            </a:r>
            <a:r>
              <a:rPr lang="en-US" sz="1800" u="sng" dirty="0"/>
              <a:t>nonbasic</a:t>
            </a:r>
            <a:r>
              <a:rPr lang="en-US" sz="1800" dirty="0"/>
              <a:t> variables using the optimality condition</a:t>
            </a:r>
          </a:p>
          <a:p>
            <a:r>
              <a:rPr lang="en-US" sz="1800" dirty="0"/>
              <a:t>Step 2: Select the </a:t>
            </a:r>
            <a:r>
              <a:rPr lang="en-US" sz="1800" u="sng" dirty="0"/>
              <a:t>leaving</a:t>
            </a:r>
            <a:r>
              <a:rPr lang="en-US" sz="1800" dirty="0"/>
              <a:t> variable</a:t>
            </a:r>
            <a:r>
              <a:rPr lang="en-US" sz="1800" i="1" dirty="0"/>
              <a:t> </a:t>
            </a:r>
            <a:r>
              <a:rPr lang="en-US" sz="1800" dirty="0"/>
              <a:t>from among the current </a:t>
            </a:r>
            <a:r>
              <a:rPr lang="en-US" sz="1800" u="sng" dirty="0"/>
              <a:t>basic</a:t>
            </a:r>
            <a:r>
              <a:rPr lang="en-US" sz="1800" dirty="0"/>
              <a:t> variables using the feasibility condition</a:t>
            </a:r>
          </a:p>
          <a:p>
            <a:r>
              <a:rPr lang="en-US" sz="1800" dirty="0"/>
              <a:t>Step 3: Determine the values of the new </a:t>
            </a:r>
            <a:r>
              <a:rPr lang="en-US" sz="1800" u="sng" dirty="0"/>
              <a:t>basic</a:t>
            </a:r>
            <a:r>
              <a:rPr lang="en-US" sz="1800" dirty="0"/>
              <a:t> variables by making the </a:t>
            </a:r>
            <a:r>
              <a:rPr lang="en-US" sz="1800" u="sng" dirty="0"/>
              <a:t>entering</a:t>
            </a:r>
            <a:r>
              <a:rPr lang="en-US" sz="1800" dirty="0"/>
              <a:t> variable </a:t>
            </a:r>
            <a:r>
              <a:rPr lang="en-US" sz="1800" u="sng" dirty="0"/>
              <a:t>basic</a:t>
            </a:r>
            <a:r>
              <a:rPr lang="en-US" sz="1800" dirty="0"/>
              <a:t> and the </a:t>
            </a:r>
            <a:r>
              <a:rPr lang="en-US" sz="1800" u="sng" dirty="0"/>
              <a:t>leaving</a:t>
            </a:r>
            <a:r>
              <a:rPr lang="en-US" sz="1800" dirty="0"/>
              <a:t> variable nonbasic.  Return to step 1.</a:t>
            </a:r>
          </a:p>
          <a:p>
            <a:pPr lvl="1"/>
            <a:r>
              <a:rPr lang="en-US" sz="1400" dirty="0"/>
              <a:t>Implement Gauss-Jordan method</a:t>
            </a:r>
          </a:p>
          <a:p>
            <a:pPr marL="514350" indent="-514350">
              <a:buFont typeface="+mj-lt"/>
              <a:buAutoNum type="arabicPeriod"/>
            </a:pPr>
            <a:endParaRPr lang="en-US" sz="2200" dirty="0"/>
          </a:p>
          <a:p>
            <a:pPr marL="514350" indent="-514350">
              <a:buFont typeface="+mj-lt"/>
              <a:buAutoNum type="arabicPeriod"/>
            </a:pPr>
            <a:endParaRPr lang="en-US" dirty="0"/>
          </a:p>
        </p:txBody>
      </p:sp>
    </p:spTree>
    <p:extLst>
      <p:ext uri="{BB962C8B-B14F-4D97-AF65-F5344CB8AC3E}">
        <p14:creationId xmlns:p14="http://schemas.microsoft.com/office/powerpoint/2010/main" val="2470902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8150-1365-1C61-AFF1-AB4CCB19809B}"/>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Example Problem</a:t>
            </a:r>
          </a:p>
        </p:txBody>
      </p:sp>
      <p:sp>
        <p:nvSpPr>
          <p:cNvPr id="3" name="Content Placeholder 2">
            <a:extLst>
              <a:ext uri="{FF2B5EF4-FFF2-40B4-BE49-F238E27FC236}">
                <a16:creationId xmlns:a16="http://schemas.microsoft.com/office/drawing/2014/main" id="{50D0F54F-4947-7C78-AF6B-4B2EF8F82D14}"/>
              </a:ext>
            </a:extLst>
          </p:cNvPr>
          <p:cNvSpPr>
            <a:spLocks noGrp="1"/>
          </p:cNvSpPr>
          <p:nvPr>
            <p:ph idx="1"/>
          </p:nvPr>
        </p:nvSpPr>
        <p:spPr>
          <a:xfrm>
            <a:off x="838200" y="1825625"/>
            <a:ext cx="10515600" cy="586707"/>
          </a:xfrm>
        </p:spPr>
        <p:txBody>
          <a:bodyPr/>
          <a:lstStyle/>
          <a:p>
            <a:r>
              <a:rPr lang="en-US" dirty="0"/>
              <a:t>Consider the LP model below written in standard form.</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7BC3F98-D5A9-2496-6BA2-F2D55019AC59}"/>
                  </a:ext>
                </a:extLst>
              </p:cNvPr>
              <p:cNvSpPr txBox="1"/>
              <p:nvPr/>
            </p:nvSpPr>
            <p:spPr>
              <a:xfrm>
                <a:off x="4801511" y="2827421"/>
                <a:ext cx="25889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r>
                            <a:rPr lang="en-US" b="0" i="1" smtClean="0">
                              <a:latin typeface="Cambria Math" panose="02040503050406030204" pitchFamily="18" charset="0"/>
                            </a:rPr>
                            <m:t> </m:t>
                          </m:r>
                        </m:fName>
                        <m:e>
                          <m:r>
                            <a:rPr lang="en-US" b="0" i="1" smtClean="0">
                              <a:latin typeface="Cambria Math" panose="02040503050406030204" pitchFamily="18" charset="0"/>
                            </a:rPr>
                            <m:t>𝑧</m:t>
                          </m:r>
                          <m:r>
                            <a:rPr lang="en-US" b="0" i="1" smtClean="0">
                              <a:latin typeface="Cambria Math" panose="02040503050406030204" pitchFamily="18" charset="0"/>
                            </a:rPr>
                            <m:t>=0.38</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+0.76</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e>
                      </m:func>
                    </m:oMath>
                  </m:oMathPara>
                </a14:m>
                <a:endParaRPr lang="en-US" dirty="0"/>
              </a:p>
            </p:txBody>
          </p:sp>
        </mc:Choice>
        <mc:Fallback xmlns="">
          <p:sp>
            <p:nvSpPr>
              <p:cNvPr id="4" name="TextBox 3">
                <a:extLst>
                  <a:ext uri="{FF2B5EF4-FFF2-40B4-BE49-F238E27FC236}">
                    <a16:creationId xmlns:a16="http://schemas.microsoft.com/office/drawing/2014/main" id="{17BC3F98-D5A9-2496-6BA2-F2D55019AC59}"/>
                  </a:ext>
                </a:extLst>
              </p:cNvPr>
              <p:cNvSpPr txBox="1">
                <a:spLocks noRot="1" noChangeAspect="1" noMove="1" noResize="1" noEditPoints="1" noAdjustHandles="1" noChangeArrowheads="1" noChangeShapeType="1" noTextEdit="1"/>
              </p:cNvSpPr>
              <p:nvPr/>
            </p:nvSpPr>
            <p:spPr>
              <a:xfrm>
                <a:off x="4801511" y="2827421"/>
                <a:ext cx="2588977" cy="276999"/>
              </a:xfrm>
              <a:prstGeom prst="rect">
                <a:avLst/>
              </a:prstGeom>
              <a:blipFill>
                <a:blip r:embed="rId2"/>
                <a:stretch>
                  <a:fillRect l="-943" r="-708"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C590452-1751-4F29-743B-85E152D2E309}"/>
                  </a:ext>
                </a:extLst>
              </p:cNvPr>
              <p:cNvSpPr txBox="1"/>
              <p:nvPr/>
            </p:nvSpPr>
            <p:spPr>
              <a:xfrm>
                <a:off x="4801511" y="3104420"/>
                <a:ext cx="3967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C590452-1751-4F29-743B-85E152D2E309}"/>
                  </a:ext>
                </a:extLst>
              </p:cNvPr>
              <p:cNvSpPr txBox="1">
                <a:spLocks noRot="1" noChangeAspect="1" noMove="1" noResize="1" noEditPoints="1" noAdjustHandles="1" noChangeArrowheads="1" noChangeShapeType="1" noTextEdit="1"/>
              </p:cNvSpPr>
              <p:nvPr/>
            </p:nvSpPr>
            <p:spPr>
              <a:xfrm>
                <a:off x="4801511" y="3104420"/>
                <a:ext cx="396712" cy="276999"/>
              </a:xfrm>
              <a:prstGeom prst="rect">
                <a:avLst/>
              </a:prstGeom>
              <a:blipFill>
                <a:blip r:embed="rId3"/>
                <a:stretch>
                  <a:fillRect l="-9231"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6A550C-71B8-8750-4067-296AB39896A0}"/>
                  </a:ext>
                </a:extLst>
              </p:cNvPr>
              <p:cNvSpPr txBox="1"/>
              <p:nvPr/>
            </p:nvSpPr>
            <p:spPr>
              <a:xfrm>
                <a:off x="5461845" y="3446773"/>
                <a:ext cx="26541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=43,200</m:t>
                      </m:r>
                    </m:oMath>
                  </m:oMathPara>
                </a14:m>
                <a:endParaRPr lang="en-US" dirty="0"/>
              </a:p>
            </p:txBody>
          </p:sp>
        </mc:Choice>
        <mc:Fallback xmlns="">
          <p:sp>
            <p:nvSpPr>
              <p:cNvPr id="6" name="TextBox 5">
                <a:extLst>
                  <a:ext uri="{FF2B5EF4-FFF2-40B4-BE49-F238E27FC236}">
                    <a16:creationId xmlns:a16="http://schemas.microsoft.com/office/drawing/2014/main" id="{086A550C-71B8-8750-4067-296AB39896A0}"/>
                  </a:ext>
                </a:extLst>
              </p:cNvPr>
              <p:cNvSpPr txBox="1">
                <a:spLocks noRot="1" noChangeAspect="1" noMove="1" noResize="1" noEditPoints="1" noAdjustHandles="1" noChangeArrowheads="1" noChangeShapeType="1" noTextEdit="1"/>
              </p:cNvSpPr>
              <p:nvPr/>
            </p:nvSpPr>
            <p:spPr>
              <a:xfrm>
                <a:off x="5461845" y="3446773"/>
                <a:ext cx="2654125" cy="276999"/>
              </a:xfrm>
              <a:prstGeom prst="rect">
                <a:avLst/>
              </a:prstGeom>
              <a:blipFill>
                <a:blip r:embed="rId4"/>
                <a:stretch>
                  <a:fillRect l="-1839" r="-1839"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90B0FE2-EE86-5BE9-0C2C-5F50155B5C7E}"/>
                  </a:ext>
                </a:extLst>
              </p:cNvPr>
              <p:cNvSpPr txBox="1"/>
              <p:nvPr/>
            </p:nvSpPr>
            <p:spPr>
              <a:xfrm>
                <a:off x="5461844" y="3812640"/>
                <a:ext cx="30121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+3.5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=29,700</m:t>
                      </m:r>
                    </m:oMath>
                  </m:oMathPara>
                </a14:m>
                <a:endParaRPr lang="en-US" dirty="0"/>
              </a:p>
            </p:txBody>
          </p:sp>
        </mc:Choice>
        <mc:Fallback xmlns="">
          <p:sp>
            <p:nvSpPr>
              <p:cNvPr id="7" name="TextBox 6">
                <a:extLst>
                  <a:ext uri="{FF2B5EF4-FFF2-40B4-BE49-F238E27FC236}">
                    <a16:creationId xmlns:a16="http://schemas.microsoft.com/office/drawing/2014/main" id="{B90B0FE2-EE86-5BE9-0C2C-5F50155B5C7E}"/>
                  </a:ext>
                </a:extLst>
              </p:cNvPr>
              <p:cNvSpPr txBox="1">
                <a:spLocks noRot="1" noChangeAspect="1" noMove="1" noResize="1" noEditPoints="1" noAdjustHandles="1" noChangeArrowheads="1" noChangeShapeType="1" noTextEdit="1"/>
              </p:cNvSpPr>
              <p:nvPr/>
            </p:nvSpPr>
            <p:spPr>
              <a:xfrm>
                <a:off x="5461844" y="3812640"/>
                <a:ext cx="3012107" cy="276999"/>
              </a:xfrm>
              <a:prstGeom prst="rect">
                <a:avLst/>
              </a:prstGeom>
              <a:blipFill>
                <a:blip r:embed="rId5"/>
                <a:stretch>
                  <a:fillRect l="-1417" r="-141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2CAE9DD-D935-38A5-7BF2-420641484617}"/>
                  </a:ext>
                </a:extLst>
              </p:cNvPr>
              <p:cNvSpPr txBox="1"/>
              <p:nvPr/>
            </p:nvSpPr>
            <p:spPr>
              <a:xfrm>
                <a:off x="5407702" y="4227729"/>
                <a:ext cx="32685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+8.75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3</m:t>
                          </m:r>
                        </m:sub>
                      </m:sSub>
                      <m:r>
                        <a:rPr lang="en-US" b="0" i="1" smtClean="0">
                          <a:latin typeface="Cambria Math" panose="02040503050406030204" pitchFamily="18" charset="0"/>
                        </a:rPr>
                        <m:t>=46,800</m:t>
                      </m:r>
                    </m:oMath>
                  </m:oMathPara>
                </a14:m>
                <a:endParaRPr lang="en-US" dirty="0"/>
              </a:p>
            </p:txBody>
          </p:sp>
        </mc:Choice>
        <mc:Fallback xmlns="">
          <p:sp>
            <p:nvSpPr>
              <p:cNvPr id="8" name="TextBox 7">
                <a:extLst>
                  <a:ext uri="{FF2B5EF4-FFF2-40B4-BE49-F238E27FC236}">
                    <a16:creationId xmlns:a16="http://schemas.microsoft.com/office/drawing/2014/main" id="{B2CAE9DD-D935-38A5-7BF2-420641484617}"/>
                  </a:ext>
                </a:extLst>
              </p:cNvPr>
              <p:cNvSpPr txBox="1">
                <a:spLocks noRot="1" noChangeAspect="1" noMove="1" noResize="1" noEditPoints="1" noAdjustHandles="1" noChangeArrowheads="1" noChangeShapeType="1" noTextEdit="1"/>
              </p:cNvSpPr>
              <p:nvPr/>
            </p:nvSpPr>
            <p:spPr>
              <a:xfrm>
                <a:off x="5407702" y="4227729"/>
                <a:ext cx="3268587" cy="276999"/>
              </a:xfrm>
              <a:prstGeom prst="rect">
                <a:avLst/>
              </a:prstGeom>
              <a:blipFill>
                <a:blip r:embed="rId6"/>
                <a:stretch>
                  <a:fillRect l="-1119" r="-1493"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743EC54-1C2F-8C8D-C8FF-01BCE62C6C21}"/>
                  </a:ext>
                </a:extLst>
              </p:cNvPr>
              <p:cNvSpPr txBox="1"/>
              <p:nvPr/>
            </p:nvSpPr>
            <p:spPr>
              <a:xfrm>
                <a:off x="5461844" y="4619713"/>
                <a:ext cx="27831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8</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+10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4</m:t>
                          </m:r>
                        </m:sub>
                      </m:sSub>
                      <m:r>
                        <a:rPr lang="en-US" b="0" i="1" smtClean="0">
                          <a:latin typeface="Cambria Math" panose="02040503050406030204" pitchFamily="18" charset="0"/>
                        </a:rPr>
                        <m:t>=64,800</m:t>
                      </m:r>
                    </m:oMath>
                  </m:oMathPara>
                </a14:m>
                <a:endParaRPr lang="en-US" dirty="0"/>
              </a:p>
            </p:txBody>
          </p:sp>
        </mc:Choice>
        <mc:Fallback xmlns="">
          <p:sp>
            <p:nvSpPr>
              <p:cNvPr id="9" name="TextBox 8">
                <a:extLst>
                  <a:ext uri="{FF2B5EF4-FFF2-40B4-BE49-F238E27FC236}">
                    <a16:creationId xmlns:a16="http://schemas.microsoft.com/office/drawing/2014/main" id="{8743EC54-1C2F-8C8D-C8FF-01BCE62C6C21}"/>
                  </a:ext>
                </a:extLst>
              </p:cNvPr>
              <p:cNvSpPr txBox="1">
                <a:spLocks noRot="1" noChangeAspect="1" noMove="1" noResize="1" noEditPoints="1" noAdjustHandles="1" noChangeArrowheads="1" noChangeShapeType="1" noTextEdit="1"/>
              </p:cNvSpPr>
              <p:nvPr/>
            </p:nvSpPr>
            <p:spPr>
              <a:xfrm>
                <a:off x="5461844" y="4619713"/>
                <a:ext cx="2783198" cy="276999"/>
              </a:xfrm>
              <a:prstGeom prst="rect">
                <a:avLst/>
              </a:prstGeom>
              <a:blipFill>
                <a:blip r:embed="rId7"/>
                <a:stretch>
                  <a:fillRect l="-1751" r="-153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06B063C-745E-9F98-3736-BCA843D23864}"/>
                  </a:ext>
                </a:extLst>
              </p:cNvPr>
              <p:cNvSpPr txBox="1"/>
              <p:nvPr/>
            </p:nvSpPr>
            <p:spPr>
              <a:xfrm>
                <a:off x="5461844" y="5008685"/>
                <a:ext cx="233166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4</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≥0</m:t>
                      </m:r>
                    </m:oMath>
                  </m:oMathPara>
                </a14:m>
                <a:endParaRPr lang="en-US" dirty="0"/>
              </a:p>
            </p:txBody>
          </p:sp>
        </mc:Choice>
        <mc:Fallback xmlns="">
          <p:sp>
            <p:nvSpPr>
              <p:cNvPr id="10" name="TextBox 9">
                <a:extLst>
                  <a:ext uri="{FF2B5EF4-FFF2-40B4-BE49-F238E27FC236}">
                    <a16:creationId xmlns:a16="http://schemas.microsoft.com/office/drawing/2014/main" id="{906B063C-745E-9F98-3736-BCA843D23864}"/>
                  </a:ext>
                </a:extLst>
              </p:cNvPr>
              <p:cNvSpPr txBox="1">
                <a:spLocks noRot="1" noChangeAspect="1" noMove="1" noResize="1" noEditPoints="1" noAdjustHandles="1" noChangeArrowheads="1" noChangeShapeType="1" noTextEdit="1"/>
              </p:cNvSpPr>
              <p:nvPr/>
            </p:nvSpPr>
            <p:spPr>
              <a:xfrm>
                <a:off x="5461844" y="5008685"/>
                <a:ext cx="2331664" cy="276999"/>
              </a:xfrm>
              <a:prstGeom prst="rect">
                <a:avLst/>
              </a:prstGeom>
              <a:blipFill>
                <a:blip r:embed="rId8"/>
                <a:stretch>
                  <a:fillRect r="-524" b="-17778"/>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92824B2F-3E9C-9947-9CFF-D0D06147529C}"/>
              </a:ext>
            </a:extLst>
          </p:cNvPr>
          <p:cNvSpPr txBox="1"/>
          <p:nvPr/>
        </p:nvSpPr>
        <p:spPr>
          <a:xfrm>
            <a:off x="8902151" y="3415995"/>
            <a:ext cx="1472263" cy="338554"/>
          </a:xfrm>
          <a:prstGeom prst="rect">
            <a:avLst/>
          </a:prstGeom>
          <a:noFill/>
        </p:spPr>
        <p:txBody>
          <a:bodyPr wrap="none" rtlCol="0">
            <a:spAutoFit/>
          </a:bodyPr>
          <a:lstStyle/>
          <a:p>
            <a:r>
              <a:rPr lang="en-US" sz="1600" dirty="0">
                <a:solidFill>
                  <a:schemeClr val="bg1">
                    <a:lumMod val="75000"/>
                  </a:schemeClr>
                </a:solidFill>
              </a:rPr>
              <a:t>(Preprocessing)</a:t>
            </a:r>
          </a:p>
        </p:txBody>
      </p:sp>
      <p:sp>
        <p:nvSpPr>
          <p:cNvPr id="12" name="TextBox 11">
            <a:extLst>
              <a:ext uri="{FF2B5EF4-FFF2-40B4-BE49-F238E27FC236}">
                <a16:creationId xmlns:a16="http://schemas.microsoft.com/office/drawing/2014/main" id="{9632CCC9-1B70-3921-4590-AD250F24863B}"/>
              </a:ext>
            </a:extLst>
          </p:cNvPr>
          <p:cNvSpPr txBox="1"/>
          <p:nvPr/>
        </p:nvSpPr>
        <p:spPr>
          <a:xfrm>
            <a:off x="8902151" y="3781862"/>
            <a:ext cx="848309" cy="338554"/>
          </a:xfrm>
          <a:prstGeom prst="rect">
            <a:avLst/>
          </a:prstGeom>
          <a:noFill/>
        </p:spPr>
        <p:txBody>
          <a:bodyPr wrap="none" rtlCol="0">
            <a:spAutoFit/>
          </a:bodyPr>
          <a:lstStyle/>
          <a:p>
            <a:r>
              <a:rPr lang="en-US" sz="1600" dirty="0">
                <a:solidFill>
                  <a:schemeClr val="bg1">
                    <a:lumMod val="75000"/>
                  </a:schemeClr>
                </a:solidFill>
              </a:rPr>
              <a:t>(Curing)</a:t>
            </a:r>
          </a:p>
        </p:txBody>
      </p:sp>
      <p:sp>
        <p:nvSpPr>
          <p:cNvPr id="13" name="TextBox 12">
            <a:extLst>
              <a:ext uri="{FF2B5EF4-FFF2-40B4-BE49-F238E27FC236}">
                <a16:creationId xmlns:a16="http://schemas.microsoft.com/office/drawing/2014/main" id="{0251079C-1C50-B762-1ACE-C95CAA7A75CD}"/>
              </a:ext>
            </a:extLst>
          </p:cNvPr>
          <p:cNvSpPr txBox="1"/>
          <p:nvPr/>
        </p:nvSpPr>
        <p:spPr>
          <a:xfrm>
            <a:off x="8902150" y="4166174"/>
            <a:ext cx="966931" cy="338554"/>
          </a:xfrm>
          <a:prstGeom prst="rect">
            <a:avLst/>
          </a:prstGeom>
          <a:noFill/>
        </p:spPr>
        <p:txBody>
          <a:bodyPr wrap="none" rtlCol="0">
            <a:spAutoFit/>
          </a:bodyPr>
          <a:lstStyle/>
          <a:p>
            <a:r>
              <a:rPr lang="en-US" sz="1600" dirty="0">
                <a:solidFill>
                  <a:schemeClr val="bg1">
                    <a:lumMod val="75000"/>
                  </a:schemeClr>
                </a:solidFill>
              </a:rPr>
              <a:t>(Shaping)</a:t>
            </a:r>
          </a:p>
        </p:txBody>
      </p:sp>
      <p:sp>
        <p:nvSpPr>
          <p:cNvPr id="14" name="TextBox 13">
            <a:extLst>
              <a:ext uri="{FF2B5EF4-FFF2-40B4-BE49-F238E27FC236}">
                <a16:creationId xmlns:a16="http://schemas.microsoft.com/office/drawing/2014/main" id="{2EB3995B-C3CA-6E2F-B5DD-0BEE7506C987}"/>
              </a:ext>
            </a:extLst>
          </p:cNvPr>
          <p:cNvSpPr txBox="1"/>
          <p:nvPr/>
        </p:nvSpPr>
        <p:spPr>
          <a:xfrm>
            <a:off x="8903981" y="4550486"/>
            <a:ext cx="1101584" cy="338554"/>
          </a:xfrm>
          <a:prstGeom prst="rect">
            <a:avLst/>
          </a:prstGeom>
          <a:noFill/>
        </p:spPr>
        <p:txBody>
          <a:bodyPr wrap="none" rtlCol="0">
            <a:spAutoFit/>
          </a:bodyPr>
          <a:lstStyle/>
          <a:p>
            <a:r>
              <a:rPr lang="en-US" sz="1600" dirty="0">
                <a:solidFill>
                  <a:schemeClr val="bg1">
                    <a:lumMod val="75000"/>
                  </a:schemeClr>
                </a:solidFill>
              </a:rPr>
              <a:t>(Assembly)</a:t>
            </a:r>
          </a:p>
        </p:txBody>
      </p:sp>
      <p:sp>
        <p:nvSpPr>
          <p:cNvPr id="15" name="TextBox 14">
            <a:extLst>
              <a:ext uri="{FF2B5EF4-FFF2-40B4-BE49-F238E27FC236}">
                <a16:creationId xmlns:a16="http://schemas.microsoft.com/office/drawing/2014/main" id="{35171720-8031-F33E-F300-7ADD50420542}"/>
              </a:ext>
            </a:extLst>
          </p:cNvPr>
          <p:cNvSpPr txBox="1"/>
          <p:nvPr/>
        </p:nvSpPr>
        <p:spPr>
          <a:xfrm>
            <a:off x="8902150" y="2796643"/>
            <a:ext cx="1875385" cy="338554"/>
          </a:xfrm>
          <a:prstGeom prst="rect">
            <a:avLst/>
          </a:prstGeom>
          <a:noFill/>
        </p:spPr>
        <p:txBody>
          <a:bodyPr wrap="none" rtlCol="0">
            <a:spAutoFit/>
          </a:bodyPr>
          <a:lstStyle/>
          <a:p>
            <a:r>
              <a:rPr lang="en-US" sz="1600" dirty="0">
                <a:solidFill>
                  <a:schemeClr val="bg1">
                    <a:lumMod val="75000"/>
                  </a:schemeClr>
                </a:solidFill>
              </a:rPr>
              <a:t>(Profit Contribution)</a:t>
            </a:r>
          </a:p>
        </p:txBody>
      </p:sp>
    </p:spTree>
    <p:extLst>
      <p:ext uri="{BB962C8B-B14F-4D97-AF65-F5344CB8AC3E}">
        <p14:creationId xmlns:p14="http://schemas.microsoft.com/office/powerpoint/2010/main" val="2779878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4F1C-BF63-1D59-54E9-F31D76A9D300}"/>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Graphical Solution</a:t>
            </a:r>
          </a:p>
        </p:txBody>
      </p:sp>
      <p:pic>
        <p:nvPicPr>
          <p:cNvPr id="9" name="Content Placeholder 8">
            <a:extLst>
              <a:ext uri="{FF2B5EF4-FFF2-40B4-BE49-F238E27FC236}">
                <a16:creationId xmlns:a16="http://schemas.microsoft.com/office/drawing/2014/main" id="{0CDB04F7-8E5B-1BCB-1F06-E6BAC934E3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078" y="2883314"/>
            <a:ext cx="10941844" cy="3406841"/>
          </a:xfrm>
        </p:spPr>
      </p:pic>
      <p:sp>
        <p:nvSpPr>
          <p:cNvPr id="10" name="Content Placeholder 2">
            <a:extLst>
              <a:ext uri="{FF2B5EF4-FFF2-40B4-BE49-F238E27FC236}">
                <a16:creationId xmlns:a16="http://schemas.microsoft.com/office/drawing/2014/main" id="{B1F9503D-746B-674B-B2AB-1886B2E396CB}"/>
              </a:ext>
            </a:extLst>
          </p:cNvPr>
          <p:cNvSpPr txBox="1">
            <a:spLocks/>
          </p:cNvSpPr>
          <p:nvPr/>
        </p:nvSpPr>
        <p:spPr>
          <a:xfrm>
            <a:off x="838199" y="1825625"/>
            <a:ext cx="10867845" cy="7623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With only 2 decision variables the problem can be solved using a graphical approach</a:t>
            </a:r>
          </a:p>
        </p:txBody>
      </p:sp>
      <p:sp>
        <p:nvSpPr>
          <p:cNvPr id="11" name="TextBox 10">
            <a:extLst>
              <a:ext uri="{FF2B5EF4-FFF2-40B4-BE49-F238E27FC236}">
                <a16:creationId xmlns:a16="http://schemas.microsoft.com/office/drawing/2014/main" id="{9A01B5B1-4815-2283-FBCA-A7736BBD630B}"/>
              </a:ext>
            </a:extLst>
          </p:cNvPr>
          <p:cNvSpPr txBox="1"/>
          <p:nvPr/>
        </p:nvSpPr>
        <p:spPr>
          <a:xfrm>
            <a:off x="983412" y="5693433"/>
            <a:ext cx="483080" cy="276999"/>
          </a:xfrm>
          <a:prstGeom prst="rect">
            <a:avLst/>
          </a:prstGeom>
          <a:noFill/>
        </p:spPr>
        <p:txBody>
          <a:bodyPr wrap="square" lIns="0" tIns="0" rIns="0" bIns="0" rtlCol="0">
            <a:spAutoFit/>
          </a:bodyPr>
          <a:lstStyle/>
          <a:p>
            <a:r>
              <a:rPr lang="en-US" dirty="0"/>
              <a:t>(0, 0)</a:t>
            </a:r>
          </a:p>
        </p:txBody>
      </p:sp>
      <p:sp>
        <p:nvSpPr>
          <p:cNvPr id="12" name="TextBox 11">
            <a:extLst>
              <a:ext uri="{FF2B5EF4-FFF2-40B4-BE49-F238E27FC236}">
                <a16:creationId xmlns:a16="http://schemas.microsoft.com/office/drawing/2014/main" id="{E2D344FC-3C11-4B3D-E5E1-063974C63ED5}"/>
              </a:ext>
            </a:extLst>
          </p:cNvPr>
          <p:cNvSpPr txBox="1"/>
          <p:nvPr/>
        </p:nvSpPr>
        <p:spPr>
          <a:xfrm>
            <a:off x="7277820" y="5768195"/>
            <a:ext cx="865516" cy="276999"/>
          </a:xfrm>
          <a:prstGeom prst="rect">
            <a:avLst/>
          </a:prstGeom>
          <a:noFill/>
        </p:spPr>
        <p:txBody>
          <a:bodyPr wrap="square" lIns="0" tIns="0" rIns="0" bIns="0" rtlCol="0">
            <a:spAutoFit/>
          </a:bodyPr>
          <a:lstStyle/>
          <a:p>
            <a:r>
              <a:rPr lang="en-US" dirty="0"/>
              <a:t>(8100, 0)</a:t>
            </a:r>
          </a:p>
        </p:txBody>
      </p:sp>
      <p:sp>
        <p:nvSpPr>
          <p:cNvPr id="13" name="TextBox 12">
            <a:extLst>
              <a:ext uri="{FF2B5EF4-FFF2-40B4-BE49-F238E27FC236}">
                <a16:creationId xmlns:a16="http://schemas.microsoft.com/office/drawing/2014/main" id="{95FA67B2-4780-1BAF-B210-6CAAA3BF5906}"/>
              </a:ext>
            </a:extLst>
          </p:cNvPr>
          <p:cNvSpPr txBox="1"/>
          <p:nvPr/>
        </p:nvSpPr>
        <p:spPr>
          <a:xfrm>
            <a:off x="2884098" y="3563936"/>
            <a:ext cx="1662023" cy="276999"/>
          </a:xfrm>
          <a:prstGeom prst="rect">
            <a:avLst/>
          </a:prstGeom>
          <a:noFill/>
        </p:spPr>
        <p:txBody>
          <a:bodyPr wrap="square" lIns="0" tIns="0" rIns="0" bIns="0" rtlCol="0">
            <a:spAutoFit/>
          </a:bodyPr>
          <a:lstStyle/>
          <a:p>
            <a:r>
              <a:rPr lang="en-US" dirty="0"/>
              <a:t>(1721.7, 5102.6)</a:t>
            </a:r>
          </a:p>
        </p:txBody>
      </p:sp>
      <p:sp>
        <p:nvSpPr>
          <p:cNvPr id="14" name="TextBox 13">
            <a:extLst>
              <a:ext uri="{FF2B5EF4-FFF2-40B4-BE49-F238E27FC236}">
                <a16:creationId xmlns:a16="http://schemas.microsoft.com/office/drawing/2014/main" id="{790B5E4E-A077-4730-86FA-4D8FF03E6DC1}"/>
              </a:ext>
            </a:extLst>
          </p:cNvPr>
          <p:cNvSpPr txBox="1"/>
          <p:nvPr/>
        </p:nvSpPr>
        <p:spPr>
          <a:xfrm>
            <a:off x="427010" y="3563241"/>
            <a:ext cx="1026544" cy="276999"/>
          </a:xfrm>
          <a:prstGeom prst="rect">
            <a:avLst/>
          </a:prstGeom>
          <a:noFill/>
        </p:spPr>
        <p:txBody>
          <a:bodyPr wrap="square" lIns="0" tIns="0" rIns="0" bIns="0" rtlCol="0">
            <a:spAutoFit/>
          </a:bodyPr>
          <a:lstStyle/>
          <a:p>
            <a:r>
              <a:rPr lang="en-US" dirty="0"/>
              <a:t>(0, 5348.6)</a:t>
            </a:r>
          </a:p>
        </p:txBody>
      </p:sp>
    </p:spTree>
    <p:extLst>
      <p:ext uri="{BB962C8B-B14F-4D97-AF65-F5344CB8AC3E}">
        <p14:creationId xmlns:p14="http://schemas.microsoft.com/office/powerpoint/2010/main" val="3318185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7BB0-60A2-6443-303E-569C09105AB5}"/>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Example Problem in Initial Tabular Form</a:t>
            </a:r>
          </a:p>
        </p:txBody>
      </p:sp>
      <p:sp>
        <p:nvSpPr>
          <p:cNvPr id="3" name="Content Placeholder 2">
            <a:extLst>
              <a:ext uri="{FF2B5EF4-FFF2-40B4-BE49-F238E27FC236}">
                <a16:creationId xmlns:a16="http://schemas.microsoft.com/office/drawing/2014/main" id="{72509E20-BFDB-771F-63AA-F585793FB00D}"/>
              </a:ext>
            </a:extLst>
          </p:cNvPr>
          <p:cNvSpPr>
            <a:spLocks noGrp="1"/>
          </p:cNvSpPr>
          <p:nvPr>
            <p:ph idx="1"/>
          </p:nvPr>
        </p:nvSpPr>
        <p:spPr/>
        <p:txBody>
          <a:bodyPr/>
          <a:lstStyle/>
          <a:p>
            <a:r>
              <a:rPr lang="en-US" dirty="0"/>
              <a:t>Consider the objective function to be written as:</a:t>
            </a:r>
          </a:p>
          <a:p>
            <a:endParaRPr lang="en-US" dirty="0"/>
          </a:p>
          <a:p>
            <a:r>
              <a:rPr lang="en-US" dirty="0"/>
              <a:t>The table can be written as shown below  for the initial basic solution: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883CB85-8425-6A45-F79C-BF1FAB01E533}"/>
                  </a:ext>
                </a:extLst>
              </p:cNvPr>
              <p:cNvSpPr txBox="1"/>
              <p:nvPr/>
            </p:nvSpPr>
            <p:spPr>
              <a:xfrm>
                <a:off x="4826093" y="2450865"/>
                <a:ext cx="24863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−0.38</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−0.76</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rPr>
                        <m:t>=0</m:t>
                      </m:r>
                    </m:oMath>
                  </m:oMathPara>
                </a14:m>
                <a:endParaRPr lang="en-US" dirty="0"/>
              </a:p>
            </p:txBody>
          </p:sp>
        </mc:Choice>
        <mc:Fallback xmlns="">
          <p:sp>
            <p:nvSpPr>
              <p:cNvPr id="5" name="TextBox 4">
                <a:extLst>
                  <a:ext uri="{FF2B5EF4-FFF2-40B4-BE49-F238E27FC236}">
                    <a16:creationId xmlns:a16="http://schemas.microsoft.com/office/drawing/2014/main" id="{D883CB85-8425-6A45-F79C-BF1FAB01E533}"/>
                  </a:ext>
                </a:extLst>
              </p:cNvPr>
              <p:cNvSpPr txBox="1">
                <a:spLocks noRot="1" noChangeAspect="1" noMove="1" noResize="1" noEditPoints="1" noAdjustHandles="1" noChangeArrowheads="1" noChangeShapeType="1" noTextEdit="1"/>
              </p:cNvSpPr>
              <p:nvPr/>
            </p:nvSpPr>
            <p:spPr>
              <a:xfrm>
                <a:off x="4826093" y="2450865"/>
                <a:ext cx="2486386" cy="276999"/>
              </a:xfrm>
              <a:prstGeom prst="rect">
                <a:avLst/>
              </a:prstGeom>
              <a:blipFill>
                <a:blip r:embed="rId2"/>
                <a:stretch>
                  <a:fillRect l="-980" r="-1716" b="-17778"/>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C13448F6-1FF8-FF03-4EA3-0A5EBD2AA210}"/>
              </a:ext>
            </a:extLst>
          </p:cNvPr>
          <p:cNvGraphicFramePr>
            <a:graphicFrameLocks noGrp="1"/>
          </p:cNvGraphicFramePr>
          <p:nvPr>
            <p:extLst>
              <p:ext uri="{D42A27DB-BD31-4B8C-83A1-F6EECF244321}">
                <p14:modId xmlns:p14="http://schemas.microsoft.com/office/powerpoint/2010/main" val="2091846163"/>
              </p:ext>
            </p:extLst>
          </p:nvPr>
        </p:nvGraphicFramePr>
        <p:xfrm>
          <a:off x="2594140" y="4517906"/>
          <a:ext cx="5740400" cy="1371600"/>
        </p:xfrm>
        <a:graphic>
          <a:graphicData uri="http://schemas.openxmlformats.org/drawingml/2006/table">
            <a:tbl>
              <a:tblPr>
                <a:tableStyleId>{5C22544A-7EE6-4342-B048-85BDC9FD1C3A}</a:tableStyleId>
              </a:tblPr>
              <a:tblGrid>
                <a:gridCol w="609263">
                  <a:extLst>
                    <a:ext uri="{9D8B030D-6E8A-4147-A177-3AD203B41FA5}">
                      <a16:colId xmlns:a16="http://schemas.microsoft.com/office/drawing/2014/main" val="2426826178"/>
                    </a:ext>
                  </a:extLst>
                </a:gridCol>
                <a:gridCol w="609263">
                  <a:extLst>
                    <a:ext uri="{9D8B030D-6E8A-4147-A177-3AD203B41FA5}">
                      <a16:colId xmlns:a16="http://schemas.microsoft.com/office/drawing/2014/main" val="491110102"/>
                    </a:ext>
                  </a:extLst>
                </a:gridCol>
                <a:gridCol w="609263">
                  <a:extLst>
                    <a:ext uri="{9D8B030D-6E8A-4147-A177-3AD203B41FA5}">
                      <a16:colId xmlns:a16="http://schemas.microsoft.com/office/drawing/2014/main" val="3986039917"/>
                    </a:ext>
                  </a:extLst>
                </a:gridCol>
                <a:gridCol w="609263">
                  <a:extLst>
                    <a:ext uri="{9D8B030D-6E8A-4147-A177-3AD203B41FA5}">
                      <a16:colId xmlns:a16="http://schemas.microsoft.com/office/drawing/2014/main" val="2870514414"/>
                    </a:ext>
                  </a:extLst>
                </a:gridCol>
                <a:gridCol w="609263">
                  <a:extLst>
                    <a:ext uri="{9D8B030D-6E8A-4147-A177-3AD203B41FA5}">
                      <a16:colId xmlns:a16="http://schemas.microsoft.com/office/drawing/2014/main" val="2434393607"/>
                    </a:ext>
                  </a:extLst>
                </a:gridCol>
                <a:gridCol w="609263">
                  <a:extLst>
                    <a:ext uri="{9D8B030D-6E8A-4147-A177-3AD203B41FA5}">
                      <a16:colId xmlns:a16="http://schemas.microsoft.com/office/drawing/2014/main" val="3670802557"/>
                    </a:ext>
                  </a:extLst>
                </a:gridCol>
                <a:gridCol w="609263">
                  <a:extLst>
                    <a:ext uri="{9D8B030D-6E8A-4147-A177-3AD203B41FA5}">
                      <a16:colId xmlns:a16="http://schemas.microsoft.com/office/drawing/2014/main" val="3821794825"/>
                    </a:ext>
                  </a:extLst>
                </a:gridCol>
                <a:gridCol w="609263">
                  <a:extLst>
                    <a:ext uri="{9D8B030D-6E8A-4147-A177-3AD203B41FA5}">
                      <a16:colId xmlns:a16="http://schemas.microsoft.com/office/drawing/2014/main" val="3265825113"/>
                    </a:ext>
                  </a:extLst>
                </a:gridCol>
                <a:gridCol w="866296">
                  <a:extLst>
                    <a:ext uri="{9D8B030D-6E8A-4147-A177-3AD203B41FA5}">
                      <a16:colId xmlns:a16="http://schemas.microsoft.com/office/drawing/2014/main" val="990454978"/>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2654359"/>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-0.39</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-0.76</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8255485"/>
                  </a:ext>
                </a:extLst>
              </a:tr>
              <a:tr h="228600">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43,200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68073934"/>
                  </a:ext>
                </a:extLst>
              </a:tr>
              <a:tr h="228600">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29,700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3876952"/>
                  </a:ext>
                </a:extLst>
              </a:tr>
              <a:tr h="228600">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8.75</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46,800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7234052"/>
                  </a:ext>
                </a:extLst>
              </a:tr>
              <a:tr h="228600">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64,800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58835513"/>
                  </a:ext>
                </a:extLst>
              </a:tr>
            </a:tbl>
          </a:graphicData>
        </a:graphic>
      </p:graphicFrame>
      <p:grpSp>
        <p:nvGrpSpPr>
          <p:cNvPr id="25" name="Group 24">
            <a:extLst>
              <a:ext uri="{FF2B5EF4-FFF2-40B4-BE49-F238E27FC236}">
                <a16:creationId xmlns:a16="http://schemas.microsoft.com/office/drawing/2014/main" id="{CFD06B32-8733-FD85-A4EB-288954B90E5A}"/>
              </a:ext>
            </a:extLst>
          </p:cNvPr>
          <p:cNvGrpSpPr/>
          <p:nvPr/>
        </p:nvGrpSpPr>
        <p:grpSpPr>
          <a:xfrm>
            <a:off x="1501042" y="3685962"/>
            <a:ext cx="8826685" cy="2806913"/>
            <a:chOff x="2132702" y="3608502"/>
            <a:chExt cx="8826685" cy="2806913"/>
          </a:xfrm>
        </p:grpSpPr>
        <p:sp>
          <p:nvSpPr>
            <p:cNvPr id="7" name="Left Brace 6">
              <a:extLst>
                <a:ext uri="{FF2B5EF4-FFF2-40B4-BE49-F238E27FC236}">
                  <a16:creationId xmlns:a16="http://schemas.microsoft.com/office/drawing/2014/main" id="{AB675BEF-7C8F-0354-8505-6A7A08AE2640}"/>
                </a:ext>
              </a:extLst>
            </p:cNvPr>
            <p:cNvSpPr/>
            <p:nvPr/>
          </p:nvSpPr>
          <p:spPr>
            <a:xfrm rot="5400000">
              <a:off x="6175070" y="2637789"/>
              <a:ext cx="195788" cy="326356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5E7B8DB4-7010-BF63-00D7-EC97BE4CF0F8}"/>
                </a:ext>
              </a:extLst>
            </p:cNvPr>
            <p:cNvSpPr txBox="1"/>
            <p:nvPr/>
          </p:nvSpPr>
          <p:spPr>
            <a:xfrm>
              <a:off x="5233448" y="3863900"/>
              <a:ext cx="2079031" cy="307777"/>
            </a:xfrm>
            <a:prstGeom prst="rect">
              <a:avLst/>
            </a:prstGeom>
            <a:noFill/>
          </p:spPr>
          <p:txBody>
            <a:bodyPr wrap="none" rtlCol="0">
              <a:spAutoFit/>
            </a:bodyPr>
            <a:lstStyle/>
            <a:p>
              <a:r>
                <a:rPr lang="en-US" sz="1400" dirty="0"/>
                <a:t>Decision &amp; Slack Variables</a:t>
              </a:r>
            </a:p>
          </p:txBody>
        </p:sp>
        <p:cxnSp>
          <p:nvCxnSpPr>
            <p:cNvPr id="10" name="Straight Arrow Connector 9">
              <a:extLst>
                <a:ext uri="{FF2B5EF4-FFF2-40B4-BE49-F238E27FC236}">
                  <a16:creationId xmlns:a16="http://schemas.microsoft.com/office/drawing/2014/main" id="{28C2E07E-E291-AC4E-7605-238001079005}"/>
                </a:ext>
              </a:extLst>
            </p:cNvPr>
            <p:cNvCxnSpPr>
              <a:cxnSpLocks/>
            </p:cNvCxnSpPr>
            <p:nvPr/>
          </p:nvCxnSpPr>
          <p:spPr>
            <a:xfrm>
              <a:off x="4156911" y="3916279"/>
              <a:ext cx="0" cy="4511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5EB9D83-9B5C-70ED-3C8E-07D4F4ECBFCC}"/>
                </a:ext>
              </a:extLst>
            </p:cNvPr>
            <p:cNvSpPr txBox="1"/>
            <p:nvPr/>
          </p:nvSpPr>
          <p:spPr>
            <a:xfrm>
              <a:off x="3378557" y="3608502"/>
              <a:ext cx="1556708" cy="307777"/>
            </a:xfrm>
            <a:prstGeom prst="rect">
              <a:avLst/>
            </a:prstGeom>
            <a:noFill/>
          </p:spPr>
          <p:txBody>
            <a:bodyPr wrap="none" rtlCol="0">
              <a:spAutoFit/>
            </a:bodyPr>
            <a:lstStyle/>
            <a:p>
              <a:r>
                <a:rPr lang="en-US" sz="1400" dirty="0"/>
                <a:t>Objective Function</a:t>
              </a:r>
            </a:p>
          </p:txBody>
        </p:sp>
        <p:sp>
          <p:nvSpPr>
            <p:cNvPr id="14" name="Left Brace 13">
              <a:extLst>
                <a:ext uri="{FF2B5EF4-FFF2-40B4-BE49-F238E27FC236}">
                  <a16:creationId xmlns:a16="http://schemas.microsoft.com/office/drawing/2014/main" id="{A48105FD-76F5-7262-F893-49EC003B5F8E}"/>
                </a:ext>
              </a:extLst>
            </p:cNvPr>
            <p:cNvSpPr/>
            <p:nvPr/>
          </p:nvSpPr>
          <p:spPr>
            <a:xfrm>
              <a:off x="2983832" y="4932947"/>
              <a:ext cx="170583" cy="879099"/>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D586E83B-41CF-78B2-0511-CCEB1EE2A0E5}"/>
                </a:ext>
              </a:extLst>
            </p:cNvPr>
            <p:cNvSpPr txBox="1"/>
            <p:nvPr/>
          </p:nvSpPr>
          <p:spPr>
            <a:xfrm>
              <a:off x="2132702" y="5126246"/>
              <a:ext cx="851130" cy="523220"/>
            </a:xfrm>
            <a:prstGeom prst="rect">
              <a:avLst/>
            </a:prstGeom>
            <a:noFill/>
          </p:spPr>
          <p:txBody>
            <a:bodyPr wrap="none" rtlCol="0">
              <a:spAutoFit/>
            </a:bodyPr>
            <a:lstStyle/>
            <a:p>
              <a:pPr algn="ctr"/>
              <a:r>
                <a:rPr lang="en-US" sz="1400" dirty="0"/>
                <a:t>Basic</a:t>
              </a:r>
            </a:p>
            <a:p>
              <a:pPr algn="ctr"/>
              <a:r>
                <a:rPr lang="en-US" sz="1400" dirty="0"/>
                <a:t>Variables</a:t>
              </a:r>
            </a:p>
          </p:txBody>
        </p:sp>
        <p:cxnSp>
          <p:nvCxnSpPr>
            <p:cNvPr id="16" name="Straight Arrow Connector 15">
              <a:extLst>
                <a:ext uri="{FF2B5EF4-FFF2-40B4-BE49-F238E27FC236}">
                  <a16:creationId xmlns:a16="http://schemas.microsoft.com/office/drawing/2014/main" id="{7D81C40F-04F0-A469-2A6F-333584FE3F08}"/>
                </a:ext>
              </a:extLst>
            </p:cNvPr>
            <p:cNvCxnSpPr>
              <a:cxnSpLocks/>
            </p:cNvCxnSpPr>
            <p:nvPr/>
          </p:nvCxnSpPr>
          <p:spPr>
            <a:xfrm flipH="1">
              <a:off x="9055769" y="4776542"/>
              <a:ext cx="34691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489689D-5AD4-349F-56F0-E660E7F3ADB0}"/>
                </a:ext>
              </a:extLst>
            </p:cNvPr>
            <p:cNvSpPr txBox="1"/>
            <p:nvPr/>
          </p:nvSpPr>
          <p:spPr>
            <a:xfrm>
              <a:off x="9402679" y="4625170"/>
              <a:ext cx="1556708" cy="307777"/>
            </a:xfrm>
            <a:prstGeom prst="rect">
              <a:avLst/>
            </a:prstGeom>
            <a:noFill/>
          </p:spPr>
          <p:txBody>
            <a:bodyPr wrap="none" rtlCol="0">
              <a:spAutoFit/>
            </a:bodyPr>
            <a:lstStyle/>
            <a:p>
              <a:r>
                <a:rPr lang="en-US" sz="1400" dirty="0"/>
                <a:t>Objective Function</a:t>
              </a:r>
            </a:p>
          </p:txBody>
        </p:sp>
        <p:sp>
          <p:nvSpPr>
            <p:cNvPr id="20" name="Left Brace 19">
              <a:extLst>
                <a:ext uri="{FF2B5EF4-FFF2-40B4-BE49-F238E27FC236}">
                  <a16:creationId xmlns:a16="http://schemas.microsoft.com/office/drawing/2014/main" id="{F72D4531-E6E9-E2AE-1758-AA840715DF26}"/>
                </a:ext>
              </a:extLst>
            </p:cNvPr>
            <p:cNvSpPr/>
            <p:nvPr/>
          </p:nvSpPr>
          <p:spPr>
            <a:xfrm flipH="1">
              <a:off x="9029987" y="4911480"/>
              <a:ext cx="170583" cy="879099"/>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99031FB9-757D-37FE-6DED-50D7682EFF19}"/>
                </a:ext>
              </a:extLst>
            </p:cNvPr>
            <p:cNvSpPr txBox="1"/>
            <p:nvPr/>
          </p:nvSpPr>
          <p:spPr>
            <a:xfrm>
              <a:off x="9229224" y="5197140"/>
              <a:ext cx="992195" cy="307777"/>
            </a:xfrm>
            <a:prstGeom prst="rect">
              <a:avLst/>
            </a:prstGeom>
            <a:noFill/>
          </p:spPr>
          <p:txBody>
            <a:bodyPr wrap="none" rtlCol="0">
              <a:spAutoFit/>
            </a:bodyPr>
            <a:lstStyle/>
            <a:p>
              <a:r>
                <a:rPr lang="en-US" sz="1400" dirty="0"/>
                <a:t>RHS Values</a:t>
              </a:r>
            </a:p>
          </p:txBody>
        </p:sp>
        <p:sp>
          <p:nvSpPr>
            <p:cNvPr id="23" name="Left Brace 22">
              <a:extLst>
                <a:ext uri="{FF2B5EF4-FFF2-40B4-BE49-F238E27FC236}">
                  <a16:creationId xmlns:a16="http://schemas.microsoft.com/office/drawing/2014/main" id="{AD39DC20-9259-D905-F6FD-57F8E795C6CB}"/>
                </a:ext>
              </a:extLst>
            </p:cNvPr>
            <p:cNvSpPr/>
            <p:nvPr/>
          </p:nvSpPr>
          <p:spPr>
            <a:xfrm rot="5400000" flipH="1" flipV="1">
              <a:off x="5839608" y="4027257"/>
              <a:ext cx="195788" cy="393449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085C0AD6-1AE1-1532-1347-355C5AC2B533}"/>
                </a:ext>
              </a:extLst>
            </p:cNvPr>
            <p:cNvSpPr txBox="1"/>
            <p:nvPr/>
          </p:nvSpPr>
          <p:spPr>
            <a:xfrm>
              <a:off x="5415660" y="6107638"/>
              <a:ext cx="1043684" cy="307777"/>
            </a:xfrm>
            <a:prstGeom prst="rect">
              <a:avLst/>
            </a:prstGeom>
            <a:noFill/>
          </p:spPr>
          <p:txBody>
            <a:bodyPr wrap="none" rtlCol="0">
              <a:spAutoFit/>
            </a:bodyPr>
            <a:lstStyle/>
            <a:p>
              <a:r>
                <a:rPr lang="en-US" sz="1400" dirty="0"/>
                <a:t>Coefficients</a:t>
              </a:r>
            </a:p>
          </p:txBody>
        </p:sp>
      </p:grpSp>
    </p:spTree>
    <p:extLst>
      <p:ext uri="{BB962C8B-B14F-4D97-AF65-F5344CB8AC3E}">
        <p14:creationId xmlns:p14="http://schemas.microsoft.com/office/powerpoint/2010/main" val="1930024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5A1F8-C381-8871-C508-66D40E05C48E}"/>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Optimality &amp; Feasibility Conditions</a:t>
            </a:r>
          </a:p>
        </p:txBody>
      </p:sp>
      <p:sp>
        <p:nvSpPr>
          <p:cNvPr id="3" name="Content Placeholder 2">
            <a:extLst>
              <a:ext uri="{FF2B5EF4-FFF2-40B4-BE49-F238E27FC236}">
                <a16:creationId xmlns:a16="http://schemas.microsoft.com/office/drawing/2014/main" id="{4E118E8A-B71D-1B5F-E50A-21B4BA3CE0B0}"/>
              </a:ext>
            </a:extLst>
          </p:cNvPr>
          <p:cNvSpPr>
            <a:spLocks noGrp="1"/>
          </p:cNvSpPr>
          <p:nvPr>
            <p:ph idx="1"/>
          </p:nvPr>
        </p:nvSpPr>
        <p:spPr/>
        <p:txBody>
          <a:bodyPr/>
          <a:lstStyle/>
          <a:p>
            <a:r>
              <a:rPr lang="en-US" dirty="0"/>
              <a:t>Optimality Condition</a:t>
            </a:r>
          </a:p>
          <a:p>
            <a:pPr lvl="1"/>
            <a:r>
              <a:rPr lang="en-US" sz="2000" dirty="0"/>
              <a:t>“The entering variable in maximization (</a:t>
            </a:r>
            <a:r>
              <a:rPr lang="en-US" sz="2000" dirty="0">
                <a:solidFill>
                  <a:schemeClr val="accent1"/>
                </a:solidFill>
              </a:rPr>
              <a:t>minimization</a:t>
            </a:r>
            <a:r>
              <a:rPr lang="en-US" sz="2000" dirty="0"/>
              <a:t>) is the nonbasic variable with the most negative (</a:t>
            </a:r>
            <a:r>
              <a:rPr lang="en-US" sz="2000" dirty="0">
                <a:solidFill>
                  <a:schemeClr val="accent1"/>
                </a:solidFill>
              </a:rPr>
              <a:t>positive</a:t>
            </a:r>
            <a:r>
              <a:rPr lang="en-US" sz="2000" dirty="0"/>
              <a:t>) coefficient in the objective z-equation.  A tie may be broken arbitrarily.  The optimum is reached when all the nonbasic coefficients in the z-equation are nonnegative (</a:t>
            </a:r>
            <a:r>
              <a:rPr lang="en-US" sz="2000" dirty="0">
                <a:solidFill>
                  <a:schemeClr val="accent1"/>
                </a:solidFill>
              </a:rPr>
              <a:t>nonpositive</a:t>
            </a:r>
            <a:r>
              <a:rPr lang="en-US" sz="2000" dirty="0"/>
              <a:t>).”</a:t>
            </a:r>
          </a:p>
          <a:p>
            <a:r>
              <a:rPr lang="en-US" sz="2400" dirty="0"/>
              <a:t>Feasibility Condition</a:t>
            </a:r>
          </a:p>
          <a:p>
            <a:pPr lvl="1"/>
            <a:r>
              <a:rPr lang="en-US" sz="2000" dirty="0"/>
              <a:t>“For both maximization and minimization problems, the leaving variable is the current basic variable having the smallest intercept (minimum ratio with strictly positive denominator) in the direction of the entering variable.  A tie is broken arbitrarily.”</a:t>
            </a:r>
          </a:p>
        </p:txBody>
      </p:sp>
    </p:spTree>
    <p:extLst>
      <p:ext uri="{BB962C8B-B14F-4D97-AF65-F5344CB8AC3E}">
        <p14:creationId xmlns:p14="http://schemas.microsoft.com/office/powerpoint/2010/main" val="15980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71CF-2B3F-7A3E-2AEA-D2462696C8FA}"/>
              </a:ext>
            </a:extLst>
          </p:cNvPr>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Initial Basic Solution – Enter &amp; Leaving Selections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A70441-2377-AC4F-B42C-D0A85CB017F6}"/>
                  </a:ext>
                </a:extLst>
              </p:cNvPr>
              <p:cNvSpPr>
                <a:spLocks noGrp="1"/>
              </p:cNvSpPr>
              <p:nvPr>
                <p:ph idx="1"/>
              </p:nvPr>
            </p:nvSpPr>
            <p:spPr>
              <a:xfrm>
                <a:off x="838200" y="1825625"/>
                <a:ext cx="10515600" cy="2229017"/>
              </a:xfrm>
            </p:spPr>
            <p:txBody>
              <a:bodyPr>
                <a:normAutofit/>
              </a:bodyPr>
              <a:lstStyle/>
              <a:p>
                <a:r>
                  <a:rPr lang="en-US" sz="2000" dirty="0"/>
                  <a:t>Selection of entering and leaving variables by the </a:t>
                </a:r>
                <a:r>
                  <a:rPr lang="en-US" sz="2000" i="1" dirty="0"/>
                  <a:t>Optimality</a:t>
                </a:r>
                <a:r>
                  <a:rPr lang="en-US" sz="2000" dirty="0"/>
                  <a:t> and </a:t>
                </a:r>
                <a:r>
                  <a:rPr lang="en-US" sz="2000" i="1" dirty="0"/>
                  <a:t>Feasibility Conditions, respectively.</a:t>
                </a:r>
              </a:p>
              <a:p>
                <a:r>
                  <a:rPr lang="en-US" sz="2000" i="1" dirty="0"/>
                  <a:t>Example:</a:t>
                </a:r>
              </a:p>
              <a:p>
                <a:pPr lvl="1"/>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𝑑</m:t>
                        </m:r>
                      </m:sub>
                    </m:sSub>
                  </m:oMath>
                </a14:m>
                <a:r>
                  <a:rPr lang="en-US" sz="1600" i="1" dirty="0"/>
                  <a:t> </a:t>
                </a:r>
                <a:r>
                  <a:rPr lang="en-US" sz="1600" dirty="0"/>
                  <a:t>has the most negative </a:t>
                </a:r>
                <a:r>
                  <a:rPr lang="en-US" sz="1600" dirty="0" err="1"/>
                  <a:t>coeff</a:t>
                </a:r>
                <a:r>
                  <a:rPr lang="en-US" sz="1600" dirty="0"/>
                  <a:t>. in the objective function row -&gt; entering variable</a:t>
                </a:r>
              </a:p>
              <a:p>
                <a:pPr lvl="1"/>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𝑠</m:t>
                        </m:r>
                      </m:e>
                      <m:sub>
                        <m:r>
                          <a:rPr lang="en-US" sz="1600" b="0" i="1" smtClean="0">
                            <a:latin typeface="Cambria Math" panose="02040503050406030204" pitchFamily="18" charset="0"/>
                          </a:rPr>
                          <m:t>3</m:t>
                        </m:r>
                      </m:sub>
                    </m:sSub>
                  </m:oMath>
                </a14:m>
                <a:r>
                  <a:rPr lang="en-US" sz="1600" i="1" dirty="0"/>
                  <a:t> </a:t>
                </a:r>
                <a:r>
                  <a:rPr lang="en-US" sz="1600" dirty="0"/>
                  <a:t>has the smallest intercept, with positive denominator -&gt; leaving variable</a:t>
                </a:r>
                <a:endParaRPr lang="en-US" sz="1600" i="1" dirty="0"/>
              </a:p>
            </p:txBody>
          </p:sp>
        </mc:Choice>
        <mc:Fallback xmlns="">
          <p:sp>
            <p:nvSpPr>
              <p:cNvPr id="3" name="Content Placeholder 2">
                <a:extLst>
                  <a:ext uri="{FF2B5EF4-FFF2-40B4-BE49-F238E27FC236}">
                    <a16:creationId xmlns:a16="http://schemas.microsoft.com/office/drawing/2014/main" id="{AFA70441-2377-AC4F-B42C-D0A85CB017F6}"/>
                  </a:ext>
                </a:extLst>
              </p:cNvPr>
              <p:cNvSpPr>
                <a:spLocks noGrp="1" noRot="1" noChangeAspect="1" noMove="1" noResize="1" noEditPoints="1" noAdjustHandles="1" noChangeArrowheads="1" noChangeShapeType="1" noTextEdit="1"/>
              </p:cNvSpPr>
              <p:nvPr>
                <p:ph idx="1"/>
              </p:nvPr>
            </p:nvSpPr>
            <p:spPr>
              <a:xfrm>
                <a:off x="838200" y="1825625"/>
                <a:ext cx="10515600" cy="2229017"/>
              </a:xfrm>
              <a:blipFill>
                <a:blip r:embed="rId2"/>
                <a:stretch>
                  <a:fillRect l="-522" t="-27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E3986646-FDBB-AF79-C2FA-B779DA0B03A7}"/>
                  </a:ext>
                </a:extLst>
              </p:cNvPr>
              <p:cNvGraphicFramePr>
                <a:graphicFrameLocks noGrp="1"/>
              </p:cNvGraphicFramePr>
              <p:nvPr>
                <p:extLst>
                  <p:ext uri="{D42A27DB-BD31-4B8C-83A1-F6EECF244321}">
                    <p14:modId xmlns:p14="http://schemas.microsoft.com/office/powerpoint/2010/main" val="4074326914"/>
                  </p:ext>
                </p:extLst>
              </p:nvPr>
            </p:nvGraphicFramePr>
            <p:xfrm>
              <a:off x="2810711" y="4457747"/>
              <a:ext cx="6315220" cy="1408622"/>
            </p:xfrm>
            <a:graphic>
              <a:graphicData uri="http://schemas.openxmlformats.org/drawingml/2006/table">
                <a:tbl>
                  <a:tblPr>
                    <a:tableStyleId>{5C22544A-7EE6-4342-B048-85BDC9FD1C3A}</a:tableStyleId>
                  </a:tblPr>
                  <a:tblGrid>
                    <a:gridCol w="544106">
                      <a:extLst>
                        <a:ext uri="{9D8B030D-6E8A-4147-A177-3AD203B41FA5}">
                          <a16:colId xmlns:a16="http://schemas.microsoft.com/office/drawing/2014/main" val="2426826178"/>
                        </a:ext>
                      </a:extLst>
                    </a:gridCol>
                    <a:gridCol w="544106">
                      <a:extLst>
                        <a:ext uri="{9D8B030D-6E8A-4147-A177-3AD203B41FA5}">
                          <a16:colId xmlns:a16="http://schemas.microsoft.com/office/drawing/2014/main" val="491110102"/>
                        </a:ext>
                      </a:extLst>
                    </a:gridCol>
                    <a:gridCol w="544106">
                      <a:extLst>
                        <a:ext uri="{9D8B030D-6E8A-4147-A177-3AD203B41FA5}">
                          <a16:colId xmlns:a16="http://schemas.microsoft.com/office/drawing/2014/main" val="3986039917"/>
                        </a:ext>
                      </a:extLst>
                    </a:gridCol>
                    <a:gridCol w="544106">
                      <a:extLst>
                        <a:ext uri="{9D8B030D-6E8A-4147-A177-3AD203B41FA5}">
                          <a16:colId xmlns:a16="http://schemas.microsoft.com/office/drawing/2014/main" val="2870514414"/>
                        </a:ext>
                      </a:extLst>
                    </a:gridCol>
                    <a:gridCol w="544106">
                      <a:extLst>
                        <a:ext uri="{9D8B030D-6E8A-4147-A177-3AD203B41FA5}">
                          <a16:colId xmlns:a16="http://schemas.microsoft.com/office/drawing/2014/main" val="2434393607"/>
                        </a:ext>
                      </a:extLst>
                    </a:gridCol>
                    <a:gridCol w="544106">
                      <a:extLst>
                        <a:ext uri="{9D8B030D-6E8A-4147-A177-3AD203B41FA5}">
                          <a16:colId xmlns:a16="http://schemas.microsoft.com/office/drawing/2014/main" val="3670802557"/>
                        </a:ext>
                      </a:extLst>
                    </a:gridCol>
                    <a:gridCol w="544106">
                      <a:extLst>
                        <a:ext uri="{9D8B030D-6E8A-4147-A177-3AD203B41FA5}">
                          <a16:colId xmlns:a16="http://schemas.microsoft.com/office/drawing/2014/main" val="3821794825"/>
                        </a:ext>
                      </a:extLst>
                    </a:gridCol>
                    <a:gridCol w="544106">
                      <a:extLst>
                        <a:ext uri="{9D8B030D-6E8A-4147-A177-3AD203B41FA5}">
                          <a16:colId xmlns:a16="http://schemas.microsoft.com/office/drawing/2014/main" val="3265825113"/>
                        </a:ext>
                      </a:extLst>
                    </a:gridCol>
                    <a:gridCol w="773652">
                      <a:extLst>
                        <a:ext uri="{9D8B030D-6E8A-4147-A177-3AD203B41FA5}">
                          <a16:colId xmlns:a16="http://schemas.microsoft.com/office/drawing/2014/main" val="990454978"/>
                        </a:ext>
                      </a:extLst>
                    </a:gridCol>
                    <a:gridCol w="1188720">
                      <a:extLst>
                        <a:ext uri="{9D8B030D-6E8A-4147-A177-3AD203B41FA5}">
                          <a16:colId xmlns:a16="http://schemas.microsoft.com/office/drawing/2014/main" val="3197968595"/>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b"/>
                          <a:r>
                            <a:rPr lang="en-US" sz="1100" b="1" i="0" u="none" strike="noStrike" dirty="0">
                              <a:solidFill>
                                <a:srgbClr val="000000"/>
                              </a:solidFill>
                              <a:effectLst/>
                              <a:latin typeface="Calibri" panose="020F0502020204030204" pitchFamily="34" charset="0"/>
                            </a:rPr>
                            <a:t>x</a:t>
                          </a:r>
                          <a:r>
                            <a:rPr lang="en-US" sz="1100" b="1" i="0" u="none" strike="noStrike" baseline="-25000" dirty="0">
                              <a:solidFill>
                                <a:srgbClr val="000000"/>
                              </a:solidFill>
                              <a:effectLst/>
                              <a:latin typeface="Calibri" panose="020F0502020204030204" pitchFamily="34" charset="0"/>
                            </a:rPr>
                            <a:t>d</a:t>
                          </a:r>
                        </a:p>
                        <a:p>
                          <a:pPr algn="ctr" fontAlgn="b"/>
                          <a:r>
                            <a:rPr lang="en-US" sz="1100" b="1" i="0" u="none" strike="noStrike" dirty="0">
                              <a:solidFill>
                                <a:srgbClr val="000000"/>
                              </a:solidFill>
                              <a:effectLst/>
                              <a:latin typeface="Calibri" panose="020F0502020204030204" pitchFamily="34" charset="0"/>
                            </a:rPr>
                            <a:t>Intercept (ratio)</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2654359"/>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-0.39</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-0.76</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fontAlgn="b"/>
                          <a:r>
                            <a:rPr lang="en-US" sz="1100" b="1" i="0" u="none" strike="noStrike" dirty="0">
                              <a:solidFill>
                                <a:srgbClr val="000000"/>
                              </a:solidFill>
                              <a:effectLst/>
                              <a:latin typeface="Calibri" panose="020F0502020204030204" pitchFamily="34" charset="0"/>
                            </a:rPr>
                            <a:t>intercept (ratio)</a:t>
                          </a: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255485"/>
                      </a:ext>
                    </a:extLst>
                  </a:tr>
                  <a:tr h="228600">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43,200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14:m>
                            <m:oMath xmlns:m="http://schemas.openxmlformats.org/officeDocument/2006/math">
                              <m:f>
                                <m:fPr>
                                  <m:ctrlPr>
                                    <a:rPr lang="en-US" sz="1100" b="0" i="1" u="none" strike="noStrike" smtClean="0">
                                      <a:solidFill>
                                        <a:srgbClr val="000000"/>
                                      </a:solidFill>
                                      <a:effectLst/>
                                      <a:latin typeface="Cambria Math" panose="02040503050406030204" pitchFamily="18" charset="0"/>
                                    </a:rPr>
                                  </m:ctrlPr>
                                </m:fPr>
                                <m:num>
                                  <m:r>
                                    <a:rPr lang="en-US" sz="1100" b="0" i="1" u="none" strike="noStrike" smtClean="0">
                                      <a:solidFill>
                                        <a:srgbClr val="000000"/>
                                      </a:solidFill>
                                      <a:effectLst/>
                                      <a:latin typeface="Cambria Math" panose="02040503050406030204" pitchFamily="18" charset="0"/>
                                    </a:rPr>
                                    <m:t>43,200</m:t>
                                  </m:r>
                                </m:num>
                                <m:den>
                                  <m:r>
                                    <a:rPr lang="en-US" sz="1100" b="0" i="1" u="none" strike="noStrike" smtClean="0">
                                      <a:solidFill>
                                        <a:srgbClr val="000000"/>
                                      </a:solidFill>
                                      <a:effectLst/>
                                      <a:latin typeface="Cambria Math" panose="02040503050406030204" pitchFamily="18" charset="0"/>
                                    </a:rPr>
                                    <m:t>2</m:t>
                                  </m:r>
                                </m:den>
                              </m:f>
                            </m:oMath>
                          </a14:m>
                          <a:r>
                            <a:rPr lang="en-US" sz="1100" b="0" i="0" u="none" strike="noStrike" dirty="0">
                              <a:solidFill>
                                <a:srgbClr val="000000"/>
                              </a:solidFill>
                              <a:effectLst/>
                              <a:latin typeface="Calibri" panose="020F0502020204030204" pitchFamily="34" charset="0"/>
                            </a:rPr>
                            <a:t> =</a:t>
                          </a:r>
                          <a:r>
                            <a:rPr lang="en-US" sz="1100" b="0" i="0" u="none" strike="noStrike" baseline="0" dirty="0">
                              <a:solidFill>
                                <a:srgbClr val="000000"/>
                              </a:solidFill>
                              <a:effectLst/>
                              <a:latin typeface="Calibri" panose="020F0502020204030204" pitchFamily="34" charset="0"/>
                            </a:rPr>
                            <a:t> 21,600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68073934"/>
                      </a:ext>
                    </a:extLst>
                  </a:tr>
                  <a:tr h="228600">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3.5</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3.5</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 29,700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 xmlns:m="http://schemas.openxmlformats.org/officeDocument/2006/math">
                              <m:f>
                                <m:fPr>
                                  <m:ctrlPr>
                                    <a:rPr lang="en-US" sz="1100" b="0" i="1" u="none" strike="noStrike" smtClean="0">
                                      <a:solidFill>
                                        <a:srgbClr val="000000"/>
                                      </a:solidFill>
                                      <a:effectLst/>
                                      <a:latin typeface="Cambria Math" panose="02040503050406030204" pitchFamily="18" charset="0"/>
                                    </a:rPr>
                                  </m:ctrlPr>
                                </m:fPr>
                                <m:num>
                                  <m:r>
                                    <a:rPr lang="en-US" sz="1100" b="0" i="1" u="none" strike="noStrike" smtClean="0">
                                      <a:solidFill>
                                        <a:srgbClr val="000000"/>
                                      </a:solidFill>
                                      <a:effectLst/>
                                      <a:latin typeface="Cambria Math" panose="02040503050406030204" pitchFamily="18" charset="0"/>
                                    </a:rPr>
                                    <m:t>29,700</m:t>
                                  </m:r>
                                </m:num>
                                <m:den>
                                  <m:r>
                                    <a:rPr lang="en-US" sz="1100" b="0" i="1" u="none" strike="noStrike" smtClean="0">
                                      <a:solidFill>
                                        <a:srgbClr val="000000"/>
                                      </a:solidFill>
                                      <a:effectLst/>
                                      <a:latin typeface="Cambria Math" panose="02040503050406030204" pitchFamily="18" charset="0"/>
                                    </a:rPr>
                                    <m:t>3.5</m:t>
                                  </m:r>
                                </m:den>
                              </m:f>
                            </m:oMath>
                          </a14:m>
                          <a:r>
                            <a:rPr lang="en-US" sz="1100" b="0" i="0" u="none" strike="noStrike" dirty="0">
                              <a:solidFill>
                                <a:srgbClr val="000000"/>
                              </a:solidFill>
                              <a:effectLst/>
                              <a:latin typeface="Calibri" panose="020F0502020204030204" pitchFamily="34" charset="0"/>
                            </a:rPr>
                            <a:t> =</a:t>
                          </a:r>
                          <a:r>
                            <a:rPr lang="en-US" sz="1100" b="0" i="0" u="none" strike="noStrike" baseline="0" dirty="0">
                              <a:solidFill>
                                <a:srgbClr val="000000"/>
                              </a:solidFill>
                              <a:effectLst/>
                              <a:latin typeface="Calibri" panose="020F0502020204030204" pitchFamily="34" charset="0"/>
                            </a:rPr>
                            <a:t> 8,485.7</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3876952"/>
                      </a:ext>
                    </a:extLst>
                  </a:tr>
                  <a:tr h="228600">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1.25</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8.75</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46,800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 xmlns:m="http://schemas.openxmlformats.org/officeDocument/2006/math">
                              <m:f>
                                <m:fPr>
                                  <m:ctrlPr>
                                    <a:rPr lang="en-US" sz="1100" b="0" i="1" u="none" strike="noStrike" smtClean="0">
                                      <a:solidFill>
                                        <a:srgbClr val="000000"/>
                                      </a:solidFill>
                                      <a:effectLst/>
                                      <a:latin typeface="Cambria Math" panose="02040503050406030204" pitchFamily="18" charset="0"/>
                                    </a:rPr>
                                  </m:ctrlPr>
                                </m:fPr>
                                <m:num>
                                  <m:r>
                                    <a:rPr lang="en-US" sz="1100" b="0" i="1" u="none" strike="noStrike" smtClean="0">
                                      <a:solidFill>
                                        <a:srgbClr val="000000"/>
                                      </a:solidFill>
                                      <a:effectLst/>
                                      <a:latin typeface="Cambria Math" panose="02040503050406030204" pitchFamily="18" charset="0"/>
                                    </a:rPr>
                                    <m:t>46,800</m:t>
                                  </m:r>
                                </m:num>
                                <m:den>
                                  <m:r>
                                    <a:rPr lang="en-US" sz="1100" b="0" i="1" u="none" strike="noStrike" smtClean="0">
                                      <a:solidFill>
                                        <a:srgbClr val="000000"/>
                                      </a:solidFill>
                                      <a:effectLst/>
                                      <a:latin typeface="Cambria Math" panose="02040503050406030204" pitchFamily="18" charset="0"/>
                                    </a:rPr>
                                    <m:t>8.75</m:t>
                                  </m:r>
                                </m:den>
                              </m:f>
                            </m:oMath>
                          </a14:m>
                          <a:r>
                            <a:rPr lang="en-US" sz="1100" b="0" i="0" u="none" strike="noStrike" dirty="0">
                              <a:solidFill>
                                <a:srgbClr val="000000"/>
                              </a:solidFill>
                              <a:effectLst/>
                              <a:latin typeface="Calibri" panose="020F0502020204030204" pitchFamily="34" charset="0"/>
                            </a:rPr>
                            <a:t> =</a:t>
                          </a:r>
                          <a:r>
                            <a:rPr lang="en-US" sz="1100" b="0" i="0" u="none" strike="noStrike" baseline="0" dirty="0">
                              <a:solidFill>
                                <a:srgbClr val="000000"/>
                              </a:solidFill>
                              <a:effectLst/>
                              <a:latin typeface="Calibri" panose="020F0502020204030204" pitchFamily="34" charset="0"/>
                            </a:rPr>
                            <a:t> 5.348.6</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7234052"/>
                      </a:ext>
                    </a:extLst>
                  </a:tr>
                  <a:tr h="228600">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64,800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 xmlns:m="http://schemas.openxmlformats.org/officeDocument/2006/math">
                              <m:f>
                                <m:fPr>
                                  <m:ctrlPr>
                                    <a:rPr lang="en-US" sz="1100" b="0" i="1" u="none" strike="noStrike" smtClean="0">
                                      <a:solidFill>
                                        <a:srgbClr val="000000"/>
                                      </a:solidFill>
                                      <a:effectLst/>
                                      <a:latin typeface="Cambria Math" panose="02040503050406030204" pitchFamily="18" charset="0"/>
                                    </a:rPr>
                                  </m:ctrlPr>
                                </m:fPr>
                                <m:num>
                                  <m:r>
                                    <a:rPr lang="en-US" sz="1100" b="0" i="1" u="none" strike="noStrike" smtClean="0">
                                      <a:solidFill>
                                        <a:srgbClr val="000000"/>
                                      </a:solidFill>
                                      <a:effectLst/>
                                      <a:latin typeface="Cambria Math" panose="02040503050406030204" pitchFamily="18" charset="0"/>
                                    </a:rPr>
                                    <m:t>64,800</m:t>
                                  </m:r>
                                </m:num>
                                <m:den>
                                  <m:r>
                                    <a:rPr lang="en-US" sz="1100" b="0" i="1" u="none" strike="noStrike" smtClean="0">
                                      <a:solidFill>
                                        <a:srgbClr val="000000"/>
                                      </a:solidFill>
                                      <a:effectLst/>
                                      <a:latin typeface="Cambria Math" panose="02040503050406030204" pitchFamily="18" charset="0"/>
                                    </a:rPr>
                                    <m:t>10</m:t>
                                  </m:r>
                                </m:den>
                              </m:f>
                            </m:oMath>
                          </a14:m>
                          <a:r>
                            <a:rPr lang="en-US" sz="1100" b="0" i="0" u="none" strike="noStrike" dirty="0">
                              <a:solidFill>
                                <a:srgbClr val="000000"/>
                              </a:solidFill>
                              <a:effectLst/>
                              <a:latin typeface="Calibri" panose="020F0502020204030204" pitchFamily="34" charset="0"/>
                            </a:rPr>
                            <a:t> =</a:t>
                          </a:r>
                          <a:r>
                            <a:rPr lang="en-US" sz="1100" b="0" i="0" u="none" strike="noStrike" baseline="0" dirty="0">
                              <a:solidFill>
                                <a:srgbClr val="000000"/>
                              </a:solidFill>
                              <a:effectLst/>
                              <a:latin typeface="Calibri" panose="020F0502020204030204" pitchFamily="34" charset="0"/>
                            </a:rPr>
                            <a:t> 6,480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58835513"/>
                      </a:ext>
                    </a:extLst>
                  </a:tr>
                </a:tbl>
              </a:graphicData>
            </a:graphic>
          </p:graphicFrame>
        </mc:Choice>
        <mc:Fallback xmlns="">
          <p:graphicFrame>
            <p:nvGraphicFramePr>
              <p:cNvPr id="4" name="Table 3">
                <a:extLst>
                  <a:ext uri="{FF2B5EF4-FFF2-40B4-BE49-F238E27FC236}">
                    <a16:creationId xmlns:a16="http://schemas.microsoft.com/office/drawing/2014/main" id="{E3986646-FDBB-AF79-C2FA-B779DA0B03A7}"/>
                  </a:ext>
                </a:extLst>
              </p:cNvPr>
              <p:cNvGraphicFramePr>
                <a:graphicFrameLocks noGrp="1"/>
              </p:cNvGraphicFramePr>
              <p:nvPr>
                <p:extLst>
                  <p:ext uri="{D42A27DB-BD31-4B8C-83A1-F6EECF244321}">
                    <p14:modId xmlns:p14="http://schemas.microsoft.com/office/powerpoint/2010/main" val="4074326914"/>
                  </p:ext>
                </p:extLst>
              </p:nvPr>
            </p:nvGraphicFramePr>
            <p:xfrm>
              <a:off x="2810711" y="4457747"/>
              <a:ext cx="6315220" cy="1408622"/>
            </p:xfrm>
            <a:graphic>
              <a:graphicData uri="http://schemas.openxmlformats.org/drawingml/2006/table">
                <a:tbl>
                  <a:tblPr>
                    <a:tableStyleId>{5C22544A-7EE6-4342-B048-85BDC9FD1C3A}</a:tableStyleId>
                  </a:tblPr>
                  <a:tblGrid>
                    <a:gridCol w="544106">
                      <a:extLst>
                        <a:ext uri="{9D8B030D-6E8A-4147-A177-3AD203B41FA5}">
                          <a16:colId xmlns:a16="http://schemas.microsoft.com/office/drawing/2014/main" val="2426826178"/>
                        </a:ext>
                      </a:extLst>
                    </a:gridCol>
                    <a:gridCol w="544106">
                      <a:extLst>
                        <a:ext uri="{9D8B030D-6E8A-4147-A177-3AD203B41FA5}">
                          <a16:colId xmlns:a16="http://schemas.microsoft.com/office/drawing/2014/main" val="491110102"/>
                        </a:ext>
                      </a:extLst>
                    </a:gridCol>
                    <a:gridCol w="544106">
                      <a:extLst>
                        <a:ext uri="{9D8B030D-6E8A-4147-A177-3AD203B41FA5}">
                          <a16:colId xmlns:a16="http://schemas.microsoft.com/office/drawing/2014/main" val="3986039917"/>
                        </a:ext>
                      </a:extLst>
                    </a:gridCol>
                    <a:gridCol w="544106">
                      <a:extLst>
                        <a:ext uri="{9D8B030D-6E8A-4147-A177-3AD203B41FA5}">
                          <a16:colId xmlns:a16="http://schemas.microsoft.com/office/drawing/2014/main" val="2870514414"/>
                        </a:ext>
                      </a:extLst>
                    </a:gridCol>
                    <a:gridCol w="544106">
                      <a:extLst>
                        <a:ext uri="{9D8B030D-6E8A-4147-A177-3AD203B41FA5}">
                          <a16:colId xmlns:a16="http://schemas.microsoft.com/office/drawing/2014/main" val="2434393607"/>
                        </a:ext>
                      </a:extLst>
                    </a:gridCol>
                    <a:gridCol w="544106">
                      <a:extLst>
                        <a:ext uri="{9D8B030D-6E8A-4147-A177-3AD203B41FA5}">
                          <a16:colId xmlns:a16="http://schemas.microsoft.com/office/drawing/2014/main" val="3670802557"/>
                        </a:ext>
                      </a:extLst>
                    </a:gridCol>
                    <a:gridCol w="544106">
                      <a:extLst>
                        <a:ext uri="{9D8B030D-6E8A-4147-A177-3AD203B41FA5}">
                          <a16:colId xmlns:a16="http://schemas.microsoft.com/office/drawing/2014/main" val="3821794825"/>
                        </a:ext>
                      </a:extLst>
                    </a:gridCol>
                    <a:gridCol w="544106">
                      <a:extLst>
                        <a:ext uri="{9D8B030D-6E8A-4147-A177-3AD203B41FA5}">
                          <a16:colId xmlns:a16="http://schemas.microsoft.com/office/drawing/2014/main" val="3265825113"/>
                        </a:ext>
                      </a:extLst>
                    </a:gridCol>
                    <a:gridCol w="773652">
                      <a:extLst>
                        <a:ext uri="{9D8B030D-6E8A-4147-A177-3AD203B41FA5}">
                          <a16:colId xmlns:a16="http://schemas.microsoft.com/office/drawing/2014/main" val="990454978"/>
                        </a:ext>
                      </a:extLst>
                    </a:gridCol>
                    <a:gridCol w="1188720">
                      <a:extLst>
                        <a:ext uri="{9D8B030D-6E8A-4147-A177-3AD203B41FA5}">
                          <a16:colId xmlns:a16="http://schemas.microsoft.com/office/drawing/2014/main" val="3197968595"/>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b"/>
                          <a:r>
                            <a:rPr lang="en-US" sz="1100" b="1" i="0" u="none" strike="noStrike" dirty="0">
                              <a:solidFill>
                                <a:srgbClr val="000000"/>
                              </a:solidFill>
                              <a:effectLst/>
                              <a:latin typeface="Calibri" panose="020F0502020204030204" pitchFamily="34" charset="0"/>
                            </a:rPr>
                            <a:t>x</a:t>
                          </a:r>
                          <a:r>
                            <a:rPr lang="en-US" sz="1100" b="1" i="0" u="none" strike="noStrike" baseline="-25000" dirty="0">
                              <a:solidFill>
                                <a:srgbClr val="000000"/>
                              </a:solidFill>
                              <a:effectLst/>
                              <a:latin typeface="Calibri" panose="020F0502020204030204" pitchFamily="34" charset="0"/>
                            </a:rPr>
                            <a:t>d</a:t>
                          </a:r>
                        </a:p>
                        <a:p>
                          <a:pPr algn="ctr" fontAlgn="b"/>
                          <a:r>
                            <a:rPr lang="en-US" sz="1100" b="1" i="0" u="none" strike="noStrike" dirty="0">
                              <a:solidFill>
                                <a:srgbClr val="000000"/>
                              </a:solidFill>
                              <a:effectLst/>
                              <a:latin typeface="Calibri" panose="020F0502020204030204" pitchFamily="34" charset="0"/>
                            </a:rPr>
                            <a:t>Intercept (ratio)</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2654359"/>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-0.39</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-0.76</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fontAlgn="b"/>
                          <a:r>
                            <a:rPr lang="en-US" sz="1100" b="1" i="0" u="none" strike="noStrike" dirty="0">
                              <a:solidFill>
                                <a:srgbClr val="000000"/>
                              </a:solidFill>
                              <a:effectLst/>
                              <a:latin typeface="Calibri" panose="020F0502020204030204" pitchFamily="34" charset="0"/>
                            </a:rPr>
                            <a:t>intercept (ratio)</a:t>
                          </a: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255485"/>
                      </a:ext>
                    </a:extLst>
                  </a:tr>
                  <a:tr h="237046">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43,200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3"/>
                          <a:stretch>
                            <a:fillRect l="-432308" t="-200000" r="-1026" b="-330769"/>
                          </a:stretch>
                        </a:blipFill>
                      </a:tcPr>
                    </a:tc>
                    <a:extLst>
                      <a:ext uri="{0D108BD9-81ED-4DB2-BD59-A6C34878D82A}">
                        <a16:rowId xmlns:a16="http://schemas.microsoft.com/office/drawing/2014/main" val="3068073934"/>
                      </a:ext>
                    </a:extLst>
                  </a:tr>
                  <a:tr h="238125">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3.5</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3.5</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 29,700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blipFill>
                          <a:blip r:embed="rId3"/>
                          <a:stretch>
                            <a:fillRect l="-432308" t="-292500" r="-1026" b="-222500"/>
                          </a:stretch>
                        </a:blipFill>
                      </a:tcPr>
                    </a:tc>
                    <a:extLst>
                      <a:ext uri="{0D108BD9-81ED-4DB2-BD59-A6C34878D82A}">
                        <a16:rowId xmlns:a16="http://schemas.microsoft.com/office/drawing/2014/main" val="3753876952"/>
                      </a:ext>
                    </a:extLst>
                  </a:tr>
                  <a:tr h="238189">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1.25</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8.75</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46,800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blipFill>
                          <a:blip r:embed="rId3"/>
                          <a:stretch>
                            <a:fillRect l="-432308" t="-402564" r="-1026" b="-128205"/>
                          </a:stretch>
                        </a:blipFill>
                      </a:tcPr>
                    </a:tc>
                    <a:extLst>
                      <a:ext uri="{0D108BD9-81ED-4DB2-BD59-A6C34878D82A}">
                        <a16:rowId xmlns:a16="http://schemas.microsoft.com/office/drawing/2014/main" val="2957234052"/>
                      </a:ext>
                    </a:extLst>
                  </a:tr>
                  <a:tr h="238062">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64,800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3"/>
                          <a:stretch>
                            <a:fillRect l="-432308" t="-502564" r="-1026" b="-28205"/>
                          </a:stretch>
                        </a:blipFill>
                      </a:tcPr>
                    </a:tc>
                    <a:extLst>
                      <a:ext uri="{0D108BD9-81ED-4DB2-BD59-A6C34878D82A}">
                        <a16:rowId xmlns:a16="http://schemas.microsoft.com/office/drawing/2014/main" val="1858835513"/>
                      </a:ext>
                    </a:extLst>
                  </a:tr>
                </a:tbl>
              </a:graphicData>
            </a:graphic>
          </p:graphicFrame>
        </mc:Fallback>
      </mc:AlternateContent>
      <p:cxnSp>
        <p:nvCxnSpPr>
          <p:cNvPr id="5" name="Straight Arrow Connector 4">
            <a:extLst>
              <a:ext uri="{FF2B5EF4-FFF2-40B4-BE49-F238E27FC236}">
                <a16:creationId xmlns:a16="http://schemas.microsoft.com/office/drawing/2014/main" id="{FC6807D3-7FE5-47F2-0D6C-D72A3348D080}"/>
              </a:ext>
            </a:extLst>
          </p:cNvPr>
          <p:cNvCxnSpPr>
            <a:cxnSpLocks/>
          </p:cNvCxnSpPr>
          <p:nvPr/>
        </p:nvCxnSpPr>
        <p:spPr>
          <a:xfrm>
            <a:off x="4722393" y="3921550"/>
            <a:ext cx="0" cy="4511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89D4A24-C980-6C15-E94A-1833E7DA0CDA}"/>
              </a:ext>
            </a:extLst>
          </p:cNvPr>
          <p:cNvSpPr txBox="1"/>
          <p:nvPr/>
        </p:nvSpPr>
        <p:spPr>
          <a:xfrm>
            <a:off x="4021111" y="3613773"/>
            <a:ext cx="1402563" cy="307777"/>
          </a:xfrm>
          <a:prstGeom prst="rect">
            <a:avLst/>
          </a:prstGeom>
          <a:noFill/>
        </p:spPr>
        <p:txBody>
          <a:bodyPr wrap="none" rtlCol="0">
            <a:spAutoFit/>
          </a:bodyPr>
          <a:lstStyle/>
          <a:p>
            <a:r>
              <a:rPr lang="en-US" sz="1400" dirty="0"/>
              <a:t>Entering Column</a:t>
            </a:r>
          </a:p>
        </p:txBody>
      </p:sp>
      <p:sp>
        <p:nvSpPr>
          <p:cNvPr id="7" name="TextBox 6">
            <a:extLst>
              <a:ext uri="{FF2B5EF4-FFF2-40B4-BE49-F238E27FC236}">
                <a16:creationId xmlns:a16="http://schemas.microsoft.com/office/drawing/2014/main" id="{15041CE8-4241-1EB7-4419-710D8769BE60}"/>
              </a:ext>
            </a:extLst>
          </p:cNvPr>
          <p:cNvSpPr txBox="1"/>
          <p:nvPr/>
        </p:nvSpPr>
        <p:spPr>
          <a:xfrm>
            <a:off x="1057744" y="5372388"/>
            <a:ext cx="1246303" cy="307777"/>
          </a:xfrm>
          <a:prstGeom prst="rect">
            <a:avLst/>
          </a:prstGeom>
          <a:noFill/>
        </p:spPr>
        <p:txBody>
          <a:bodyPr wrap="none" rtlCol="0">
            <a:spAutoFit/>
          </a:bodyPr>
          <a:lstStyle/>
          <a:p>
            <a:r>
              <a:rPr lang="en-US" sz="1400" dirty="0"/>
              <a:t>Pivot Equation</a:t>
            </a:r>
          </a:p>
        </p:txBody>
      </p:sp>
      <p:cxnSp>
        <p:nvCxnSpPr>
          <p:cNvPr id="8" name="Straight Arrow Connector 7">
            <a:extLst>
              <a:ext uri="{FF2B5EF4-FFF2-40B4-BE49-F238E27FC236}">
                <a16:creationId xmlns:a16="http://schemas.microsoft.com/office/drawing/2014/main" id="{3D1DC0A3-F058-918E-76AF-613E080FE751}"/>
              </a:ext>
            </a:extLst>
          </p:cNvPr>
          <p:cNvCxnSpPr>
            <a:cxnSpLocks/>
          </p:cNvCxnSpPr>
          <p:nvPr/>
        </p:nvCxnSpPr>
        <p:spPr>
          <a:xfrm>
            <a:off x="2304047" y="5526277"/>
            <a:ext cx="39904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41D29A2-1722-3056-4CF3-1B9F291E1412}"/>
              </a:ext>
            </a:extLst>
          </p:cNvPr>
          <p:cNvCxnSpPr>
            <a:cxnSpLocks/>
          </p:cNvCxnSpPr>
          <p:nvPr/>
        </p:nvCxnSpPr>
        <p:spPr>
          <a:xfrm flipH="1" flipV="1">
            <a:off x="4896853" y="5556997"/>
            <a:ext cx="571500" cy="4828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704E19F-F6AC-EC9A-8326-FB1A4E76F278}"/>
              </a:ext>
            </a:extLst>
          </p:cNvPr>
          <p:cNvSpPr txBox="1"/>
          <p:nvPr/>
        </p:nvSpPr>
        <p:spPr>
          <a:xfrm>
            <a:off x="5477346" y="5891406"/>
            <a:ext cx="1200842" cy="307777"/>
          </a:xfrm>
          <a:prstGeom prst="rect">
            <a:avLst/>
          </a:prstGeom>
          <a:noFill/>
        </p:spPr>
        <p:txBody>
          <a:bodyPr wrap="none" rtlCol="0">
            <a:spAutoFit/>
          </a:bodyPr>
          <a:lstStyle/>
          <a:p>
            <a:r>
              <a:rPr lang="en-US" sz="1400" dirty="0"/>
              <a:t>Pivot Element</a:t>
            </a:r>
          </a:p>
        </p:txBody>
      </p:sp>
    </p:spTree>
    <p:extLst>
      <p:ext uri="{BB962C8B-B14F-4D97-AF65-F5344CB8AC3E}">
        <p14:creationId xmlns:p14="http://schemas.microsoft.com/office/powerpoint/2010/main" val="2916500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0C73-9322-D9CA-35C8-E62706330325}"/>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Gauss-Jordan Elimination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45FB91-5526-D886-C144-018E7BA528C6}"/>
                  </a:ext>
                </a:extLst>
              </p:cNvPr>
              <p:cNvSpPr>
                <a:spLocks noGrp="1"/>
              </p:cNvSpPr>
              <p:nvPr>
                <p:ph idx="1"/>
              </p:nvPr>
            </p:nvSpPr>
            <p:spPr/>
            <p:txBody>
              <a:bodyPr>
                <a:normAutofit/>
              </a:bodyPr>
              <a:lstStyle/>
              <a:p>
                <a:r>
                  <a:rPr lang="en-US" sz="2400" dirty="0"/>
                  <a:t>Pivot Equation</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𝑛𝑒𝑤</m:t>
                      </m:r>
                      <m:r>
                        <a:rPr lang="en-US" sz="1800" b="0" i="1" smtClean="0">
                          <a:latin typeface="Cambria Math" panose="02040503050406030204" pitchFamily="18" charset="0"/>
                        </a:rPr>
                        <m:t> </m:t>
                      </m:r>
                      <m:r>
                        <a:rPr lang="en-US" sz="1800" b="0" i="1" smtClean="0">
                          <a:latin typeface="Cambria Math" panose="02040503050406030204" pitchFamily="18" charset="0"/>
                        </a:rPr>
                        <m:t>𝑝𝑖𝑣𝑜𝑡</m:t>
                      </m:r>
                      <m:r>
                        <a:rPr lang="en-US" sz="1800" b="0" i="1" smtClean="0">
                          <a:latin typeface="Cambria Math" panose="02040503050406030204" pitchFamily="18" charset="0"/>
                        </a:rPr>
                        <m:t> </m:t>
                      </m:r>
                      <m:r>
                        <a:rPr lang="en-US" sz="1800" b="0" i="1" smtClean="0">
                          <a:latin typeface="Cambria Math" panose="02040503050406030204" pitchFamily="18" charset="0"/>
                        </a:rPr>
                        <m:t>𝑒𝑞𝑢𝑎𝑡𝑖𝑜𝑛</m:t>
                      </m:r>
                      <m:r>
                        <a:rPr lang="en-US" sz="1800" b="0" i="1" smtClean="0">
                          <a:latin typeface="Cambria Math" panose="02040503050406030204" pitchFamily="18" charset="0"/>
                        </a:rPr>
                        <m:t>=</m:t>
                      </m:r>
                      <m:r>
                        <a:rPr lang="en-US" sz="1800" b="0" i="1" smtClean="0">
                          <a:latin typeface="Cambria Math" panose="02040503050406030204" pitchFamily="18" charset="0"/>
                        </a:rPr>
                        <m:t>𝑜𝑙𝑑</m:t>
                      </m:r>
                      <m:r>
                        <a:rPr lang="en-US" sz="1800" b="0" i="1" smtClean="0">
                          <a:latin typeface="Cambria Math" panose="02040503050406030204" pitchFamily="18" charset="0"/>
                        </a:rPr>
                        <m:t> </m:t>
                      </m:r>
                      <m:r>
                        <a:rPr lang="en-US" sz="1800" b="0" i="1" smtClean="0">
                          <a:latin typeface="Cambria Math" panose="02040503050406030204" pitchFamily="18" charset="0"/>
                        </a:rPr>
                        <m:t>𝑝𝑖𝑣𝑜𝑡</m:t>
                      </m:r>
                      <m:r>
                        <a:rPr lang="en-US" sz="1800" b="0" i="1" smtClean="0">
                          <a:latin typeface="Cambria Math" panose="02040503050406030204" pitchFamily="18" charset="0"/>
                        </a:rPr>
                        <m:t> </m:t>
                      </m:r>
                      <m:r>
                        <a:rPr lang="en-US" sz="1800" b="0" i="1" smtClean="0">
                          <a:latin typeface="Cambria Math" panose="02040503050406030204" pitchFamily="18" charset="0"/>
                        </a:rPr>
                        <m:t>𝑒𝑞𝑢𝑎𝑡𝑖𝑜𝑛</m:t>
                      </m:r>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𝑝𝑖𝑣𝑜𝑡</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𝑒𝑙𝑒𝑚𝑒𝑛𝑡</m:t>
                      </m:r>
                    </m:oMath>
                  </m:oMathPara>
                </a14:m>
                <a:endParaRPr lang="en-US" sz="2000" dirty="0"/>
              </a:p>
              <a:p>
                <a:r>
                  <a:rPr lang="en-US" sz="2400" dirty="0"/>
                  <a:t>All Other Equations</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𝑛𝑒𝑤</m:t>
                      </m:r>
                      <m:r>
                        <a:rPr lang="en-US" sz="1800" b="0" i="1" smtClean="0">
                          <a:latin typeface="Cambria Math" panose="02040503050406030204" pitchFamily="18" charset="0"/>
                        </a:rPr>
                        <m:t> </m:t>
                      </m:r>
                      <m:r>
                        <a:rPr lang="en-US" sz="1800" b="0" i="1" smtClean="0">
                          <a:latin typeface="Cambria Math" panose="02040503050406030204" pitchFamily="18" charset="0"/>
                        </a:rPr>
                        <m:t>𝑒𝑞𝑛</m:t>
                      </m:r>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𝑜𝑙𝑑</m:t>
                          </m:r>
                          <m:r>
                            <a:rPr lang="en-US" sz="1800" b="0" i="1" smtClean="0">
                              <a:latin typeface="Cambria Math" panose="02040503050406030204" pitchFamily="18" charset="0"/>
                            </a:rPr>
                            <m:t> </m:t>
                          </m:r>
                          <m:r>
                            <a:rPr lang="en-US" sz="1800" b="0" i="1" smtClean="0">
                              <a:latin typeface="Cambria Math" panose="02040503050406030204" pitchFamily="18" charset="0"/>
                            </a:rPr>
                            <m:t>𝑒𝑞𝑛</m:t>
                          </m:r>
                        </m:e>
                      </m:d>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𝑖𝑡𝑠</m:t>
                          </m:r>
                          <m:r>
                            <a:rPr lang="en-US" sz="1800" b="0" i="1" smtClean="0">
                              <a:latin typeface="Cambria Math" panose="02040503050406030204" pitchFamily="18" charset="0"/>
                            </a:rPr>
                            <m:t> </m:t>
                          </m:r>
                          <m:r>
                            <a:rPr lang="en-US" sz="1800" b="1" i="1" smtClean="0">
                              <a:latin typeface="Cambria Math" panose="02040503050406030204" pitchFamily="18" charset="0"/>
                            </a:rPr>
                            <m:t>𝒆𝒏𝒕𝒆𝒓𝒊𝒏𝒈</m:t>
                          </m:r>
                          <m:r>
                            <a:rPr lang="en-US" sz="1800" b="1" i="1" smtClean="0">
                              <a:latin typeface="Cambria Math" panose="02040503050406030204" pitchFamily="18" charset="0"/>
                            </a:rPr>
                            <m:t> </m:t>
                          </m:r>
                          <m:r>
                            <a:rPr lang="en-US" sz="1800" b="1" i="1" smtClean="0">
                              <a:latin typeface="Cambria Math" panose="02040503050406030204" pitchFamily="18" charset="0"/>
                            </a:rPr>
                            <m:t>𝒄𝒐𝒍𝒖𝒎𝒏</m:t>
                          </m:r>
                          <m:r>
                            <a:rPr lang="en-US" sz="1800" b="0" i="1" smtClean="0">
                              <a:latin typeface="Cambria Math" panose="02040503050406030204" pitchFamily="18" charset="0"/>
                            </a:rPr>
                            <m:t> </m:t>
                          </m:r>
                          <m:r>
                            <a:rPr lang="en-US" sz="1800" b="0" i="1" smtClean="0">
                              <a:latin typeface="Cambria Math" panose="02040503050406030204" pitchFamily="18" charset="0"/>
                            </a:rPr>
                            <m:t>𝑐𝑜𝑒𝑓𝑓</m:t>
                          </m:r>
                        </m:e>
                      </m:d>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𝑛𝑒𝑤</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𝑝𝑖𝑣𝑜𝑡</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𝑒𝑞𝑛</m:t>
                      </m:r>
                      <m:r>
                        <a:rPr lang="en-US" sz="1800" b="0" i="1" smtClean="0">
                          <a:latin typeface="Cambria Math" panose="02040503050406030204" pitchFamily="18" charset="0"/>
                          <a:ea typeface="Cambria Math" panose="02040503050406030204" pitchFamily="18" charset="0"/>
                        </a:rPr>
                        <m:t>)</m:t>
                      </m:r>
                    </m:oMath>
                  </m:oMathPara>
                </a14:m>
                <a:endParaRPr lang="en-US" sz="1800" dirty="0"/>
              </a:p>
            </p:txBody>
          </p:sp>
        </mc:Choice>
        <mc:Fallback xmlns="">
          <p:sp>
            <p:nvSpPr>
              <p:cNvPr id="3" name="Content Placeholder 2">
                <a:extLst>
                  <a:ext uri="{FF2B5EF4-FFF2-40B4-BE49-F238E27FC236}">
                    <a16:creationId xmlns:a16="http://schemas.microsoft.com/office/drawing/2014/main" id="{3C45FB91-5526-D886-C144-018E7BA528C6}"/>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US">
                    <a:noFill/>
                  </a:rPr>
                  <a:t> </a:t>
                </a:r>
              </a:p>
            </p:txBody>
          </p:sp>
        </mc:Fallback>
      </mc:AlternateContent>
    </p:spTree>
    <p:extLst>
      <p:ext uri="{BB962C8B-B14F-4D97-AF65-F5344CB8AC3E}">
        <p14:creationId xmlns:p14="http://schemas.microsoft.com/office/powerpoint/2010/main" val="1551975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53CB9-0B46-FD5B-15ED-41EA42D7F44D}"/>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Computing New Pivot Equation</a:t>
            </a:r>
          </a:p>
        </p:txBody>
      </p:sp>
      <p:sp>
        <p:nvSpPr>
          <p:cNvPr id="3" name="Content Placeholder 2">
            <a:extLst>
              <a:ext uri="{FF2B5EF4-FFF2-40B4-BE49-F238E27FC236}">
                <a16:creationId xmlns:a16="http://schemas.microsoft.com/office/drawing/2014/main" id="{D3111568-6BF0-9E2C-E145-DCD0F56C3FD6}"/>
              </a:ext>
            </a:extLst>
          </p:cNvPr>
          <p:cNvSpPr>
            <a:spLocks noGrp="1"/>
          </p:cNvSpPr>
          <p:nvPr>
            <p:ph idx="1"/>
          </p:nvPr>
        </p:nvSpPr>
        <p:spPr>
          <a:xfrm>
            <a:off x="838200" y="1825625"/>
            <a:ext cx="10515600" cy="1254459"/>
          </a:xfrm>
        </p:spPr>
        <p:txBody>
          <a:bodyPr/>
          <a:lstStyle/>
          <a:p>
            <a:r>
              <a:rPr lang="en-US" dirty="0"/>
              <a:t>Using previously defined pivot element: 8.75</a:t>
            </a:r>
          </a:p>
        </p:txBody>
      </p:sp>
      <p:graphicFrame>
        <p:nvGraphicFramePr>
          <p:cNvPr id="4" name="Table 3">
            <a:extLst>
              <a:ext uri="{FF2B5EF4-FFF2-40B4-BE49-F238E27FC236}">
                <a16:creationId xmlns:a16="http://schemas.microsoft.com/office/drawing/2014/main" id="{33CABA41-B48C-34E1-C316-AD6952318422}"/>
              </a:ext>
            </a:extLst>
          </p:cNvPr>
          <p:cNvGraphicFramePr>
            <a:graphicFrameLocks noGrp="1"/>
          </p:cNvGraphicFramePr>
          <p:nvPr>
            <p:extLst>
              <p:ext uri="{D42A27DB-BD31-4B8C-83A1-F6EECF244321}">
                <p14:modId xmlns:p14="http://schemas.microsoft.com/office/powerpoint/2010/main" val="2766631043"/>
              </p:ext>
            </p:extLst>
          </p:nvPr>
        </p:nvGraphicFramePr>
        <p:xfrm>
          <a:off x="2921000" y="3215021"/>
          <a:ext cx="5740400" cy="1371600"/>
        </p:xfrm>
        <a:graphic>
          <a:graphicData uri="http://schemas.openxmlformats.org/drawingml/2006/table">
            <a:tbl>
              <a:tblPr>
                <a:tableStyleId>{5C22544A-7EE6-4342-B048-85BDC9FD1C3A}</a:tableStyleId>
              </a:tblPr>
              <a:tblGrid>
                <a:gridCol w="609263">
                  <a:extLst>
                    <a:ext uri="{9D8B030D-6E8A-4147-A177-3AD203B41FA5}">
                      <a16:colId xmlns:a16="http://schemas.microsoft.com/office/drawing/2014/main" val="2426826178"/>
                    </a:ext>
                  </a:extLst>
                </a:gridCol>
                <a:gridCol w="609263">
                  <a:extLst>
                    <a:ext uri="{9D8B030D-6E8A-4147-A177-3AD203B41FA5}">
                      <a16:colId xmlns:a16="http://schemas.microsoft.com/office/drawing/2014/main" val="491110102"/>
                    </a:ext>
                  </a:extLst>
                </a:gridCol>
                <a:gridCol w="609263">
                  <a:extLst>
                    <a:ext uri="{9D8B030D-6E8A-4147-A177-3AD203B41FA5}">
                      <a16:colId xmlns:a16="http://schemas.microsoft.com/office/drawing/2014/main" val="3986039917"/>
                    </a:ext>
                  </a:extLst>
                </a:gridCol>
                <a:gridCol w="609263">
                  <a:extLst>
                    <a:ext uri="{9D8B030D-6E8A-4147-A177-3AD203B41FA5}">
                      <a16:colId xmlns:a16="http://schemas.microsoft.com/office/drawing/2014/main" val="2870514414"/>
                    </a:ext>
                  </a:extLst>
                </a:gridCol>
                <a:gridCol w="609263">
                  <a:extLst>
                    <a:ext uri="{9D8B030D-6E8A-4147-A177-3AD203B41FA5}">
                      <a16:colId xmlns:a16="http://schemas.microsoft.com/office/drawing/2014/main" val="2434393607"/>
                    </a:ext>
                  </a:extLst>
                </a:gridCol>
                <a:gridCol w="609263">
                  <a:extLst>
                    <a:ext uri="{9D8B030D-6E8A-4147-A177-3AD203B41FA5}">
                      <a16:colId xmlns:a16="http://schemas.microsoft.com/office/drawing/2014/main" val="3670802557"/>
                    </a:ext>
                  </a:extLst>
                </a:gridCol>
                <a:gridCol w="609263">
                  <a:extLst>
                    <a:ext uri="{9D8B030D-6E8A-4147-A177-3AD203B41FA5}">
                      <a16:colId xmlns:a16="http://schemas.microsoft.com/office/drawing/2014/main" val="3821794825"/>
                    </a:ext>
                  </a:extLst>
                </a:gridCol>
                <a:gridCol w="609263">
                  <a:extLst>
                    <a:ext uri="{9D8B030D-6E8A-4147-A177-3AD203B41FA5}">
                      <a16:colId xmlns:a16="http://schemas.microsoft.com/office/drawing/2014/main" val="3265825113"/>
                    </a:ext>
                  </a:extLst>
                </a:gridCol>
                <a:gridCol w="866296">
                  <a:extLst>
                    <a:ext uri="{9D8B030D-6E8A-4147-A177-3AD203B41FA5}">
                      <a16:colId xmlns:a16="http://schemas.microsoft.com/office/drawing/2014/main" val="990454978"/>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2654359"/>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8255485"/>
                  </a:ext>
                </a:extLst>
              </a:tr>
              <a:tr h="228600">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68073934"/>
                  </a:ext>
                </a:extLst>
              </a:tr>
              <a:tr h="228600">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3876952"/>
                  </a:ext>
                </a:extLst>
              </a:tr>
              <a:tr h="228600">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0.143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0.114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5,348.6</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7234052"/>
                  </a:ext>
                </a:extLst>
              </a:tr>
              <a:tr h="228600">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58835513"/>
                  </a:ext>
                </a:extLst>
              </a:tr>
            </a:tbl>
          </a:graphicData>
        </a:graphic>
      </p:graphicFrame>
      <p:grpSp>
        <p:nvGrpSpPr>
          <p:cNvPr id="45" name="Group 44">
            <a:extLst>
              <a:ext uri="{FF2B5EF4-FFF2-40B4-BE49-F238E27FC236}">
                <a16:creationId xmlns:a16="http://schemas.microsoft.com/office/drawing/2014/main" id="{F5686ED9-8AB4-FB9A-26A9-E1E8840C246A}"/>
              </a:ext>
            </a:extLst>
          </p:cNvPr>
          <p:cNvGrpSpPr/>
          <p:nvPr/>
        </p:nvGrpSpPr>
        <p:grpSpPr>
          <a:xfrm>
            <a:off x="3268283" y="4329460"/>
            <a:ext cx="5763422" cy="1385167"/>
            <a:chOff x="3573083" y="4063379"/>
            <a:chExt cx="5763422" cy="1385167"/>
          </a:xfrm>
        </p:grpSpPr>
        <p:grpSp>
          <p:nvGrpSpPr>
            <p:cNvPr id="7" name="Group 6">
              <a:extLst>
                <a:ext uri="{FF2B5EF4-FFF2-40B4-BE49-F238E27FC236}">
                  <a16:creationId xmlns:a16="http://schemas.microsoft.com/office/drawing/2014/main" id="{70005029-9C63-91BF-1A8B-DB2DDEF0BF4F}"/>
                </a:ext>
              </a:extLst>
            </p:cNvPr>
            <p:cNvGrpSpPr/>
            <p:nvPr/>
          </p:nvGrpSpPr>
          <p:grpSpPr>
            <a:xfrm>
              <a:off x="3573083" y="4420257"/>
              <a:ext cx="762668" cy="451184"/>
              <a:chOff x="3225800" y="4698332"/>
              <a:chExt cx="762668" cy="451184"/>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402714C-2BF7-030E-AB1E-267743B3B171}"/>
                      </a:ext>
                    </a:extLst>
                  </p:cNvPr>
                  <p:cNvSpPr txBox="1"/>
                  <p:nvPr/>
                </p:nvSpPr>
                <p:spPr>
                  <a:xfrm>
                    <a:off x="3303076" y="4750479"/>
                    <a:ext cx="608115" cy="3468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panose="02040503050406030204" pitchFamily="18" charset="0"/>
                                </a:rPr>
                                <m:t>0</m:t>
                              </m:r>
                            </m:num>
                            <m:den>
                              <m:r>
                                <a:rPr lang="en-US" sz="1200" b="0" i="1" smtClean="0">
                                  <a:latin typeface="Cambria Math" panose="02040503050406030204" pitchFamily="18" charset="0"/>
                                </a:rPr>
                                <m:t>8.75</m:t>
                              </m:r>
                            </m:den>
                          </m:f>
                          <m:r>
                            <a:rPr lang="en-US" sz="1200" b="0" i="1" smtClean="0">
                              <a:latin typeface="Cambria Math" panose="02040503050406030204" pitchFamily="18" charset="0"/>
                            </a:rPr>
                            <m:t>=0</m:t>
                          </m:r>
                        </m:oMath>
                      </m:oMathPara>
                    </a14:m>
                    <a:endParaRPr lang="en-US" sz="1200" dirty="0"/>
                  </a:p>
                </p:txBody>
              </p:sp>
            </mc:Choice>
            <mc:Fallback xmlns="">
              <p:sp>
                <p:nvSpPr>
                  <p:cNvPr id="5" name="TextBox 4">
                    <a:extLst>
                      <a:ext uri="{FF2B5EF4-FFF2-40B4-BE49-F238E27FC236}">
                        <a16:creationId xmlns:a16="http://schemas.microsoft.com/office/drawing/2014/main" id="{7402714C-2BF7-030E-AB1E-267743B3B171}"/>
                      </a:ext>
                    </a:extLst>
                  </p:cNvPr>
                  <p:cNvSpPr txBox="1">
                    <a:spLocks noRot="1" noChangeAspect="1" noMove="1" noResize="1" noEditPoints="1" noAdjustHandles="1" noChangeArrowheads="1" noChangeShapeType="1" noTextEdit="1"/>
                  </p:cNvSpPr>
                  <p:nvPr/>
                </p:nvSpPr>
                <p:spPr>
                  <a:xfrm>
                    <a:off x="3303076" y="4750479"/>
                    <a:ext cx="608115" cy="346890"/>
                  </a:xfrm>
                  <a:prstGeom prst="rect">
                    <a:avLst/>
                  </a:prstGeom>
                  <a:blipFill>
                    <a:blip r:embed="rId2"/>
                    <a:stretch>
                      <a:fillRect l="-6000" t="-1754" r="-6000" b="-15789"/>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A39C64BC-6022-D5F6-B269-CFB2FC3F2D99}"/>
                  </a:ext>
                </a:extLst>
              </p:cNvPr>
              <p:cNvSpPr/>
              <p:nvPr/>
            </p:nvSpPr>
            <p:spPr>
              <a:xfrm>
                <a:off x="3225800" y="4698332"/>
                <a:ext cx="762668"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E4EE95A6-465A-6247-DCD9-90E9B079331B}"/>
                </a:ext>
              </a:extLst>
            </p:cNvPr>
            <p:cNvGrpSpPr/>
            <p:nvPr/>
          </p:nvGrpSpPr>
          <p:grpSpPr>
            <a:xfrm>
              <a:off x="4258474" y="4997362"/>
              <a:ext cx="1015666" cy="451184"/>
              <a:chOff x="3225799" y="4698332"/>
              <a:chExt cx="1015666" cy="451184"/>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41DCB0B-51F5-2A5A-A6B1-DB9595F9D84F}"/>
                      </a:ext>
                    </a:extLst>
                  </p:cNvPr>
                  <p:cNvSpPr txBox="1"/>
                  <p:nvPr/>
                </p:nvSpPr>
                <p:spPr>
                  <a:xfrm>
                    <a:off x="3303076" y="4750479"/>
                    <a:ext cx="895053" cy="3506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panose="02040503050406030204" pitchFamily="18" charset="0"/>
                                </a:rPr>
                                <m:t>1.25</m:t>
                              </m:r>
                            </m:num>
                            <m:den>
                              <m:r>
                                <a:rPr lang="en-US" sz="1200" b="0" i="1" smtClean="0">
                                  <a:latin typeface="Cambria Math" panose="02040503050406030204" pitchFamily="18" charset="0"/>
                                </a:rPr>
                                <m:t>8.75</m:t>
                              </m:r>
                            </m:den>
                          </m:f>
                          <m:r>
                            <a:rPr lang="en-US" sz="1200" b="0" i="1" smtClean="0">
                              <a:latin typeface="Cambria Math" panose="02040503050406030204" pitchFamily="18" charset="0"/>
                            </a:rPr>
                            <m:t>=0.143</m:t>
                          </m:r>
                        </m:oMath>
                      </m:oMathPara>
                    </a14:m>
                    <a:endParaRPr lang="en-US" sz="1200" dirty="0"/>
                  </a:p>
                </p:txBody>
              </p:sp>
            </mc:Choice>
            <mc:Fallback xmlns="">
              <p:sp>
                <p:nvSpPr>
                  <p:cNvPr id="9" name="TextBox 8">
                    <a:extLst>
                      <a:ext uri="{FF2B5EF4-FFF2-40B4-BE49-F238E27FC236}">
                        <a16:creationId xmlns:a16="http://schemas.microsoft.com/office/drawing/2014/main" id="{941DCB0B-51F5-2A5A-A6B1-DB9595F9D84F}"/>
                      </a:ext>
                    </a:extLst>
                  </p:cNvPr>
                  <p:cNvSpPr txBox="1">
                    <a:spLocks noRot="1" noChangeAspect="1" noMove="1" noResize="1" noEditPoints="1" noAdjustHandles="1" noChangeArrowheads="1" noChangeShapeType="1" noTextEdit="1"/>
                  </p:cNvSpPr>
                  <p:nvPr/>
                </p:nvSpPr>
                <p:spPr>
                  <a:xfrm>
                    <a:off x="3303076" y="4750479"/>
                    <a:ext cx="895053" cy="350673"/>
                  </a:xfrm>
                  <a:prstGeom prst="rect">
                    <a:avLst/>
                  </a:prstGeom>
                  <a:blipFill>
                    <a:blip r:embed="rId3"/>
                    <a:stretch>
                      <a:fillRect l="-4082" t="-3448" r="-4082" b="-13793"/>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FA17250F-15F8-4F90-6654-ED34F7D3D0C6}"/>
                  </a:ext>
                </a:extLst>
              </p:cNvPr>
              <p:cNvSpPr/>
              <p:nvPr/>
            </p:nvSpPr>
            <p:spPr>
              <a:xfrm>
                <a:off x="3225799" y="4698332"/>
                <a:ext cx="1015666"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D20D31C2-7CF8-7216-09A2-03B5DE6249C8}"/>
                </a:ext>
              </a:extLst>
            </p:cNvPr>
            <p:cNvGrpSpPr/>
            <p:nvPr/>
          </p:nvGrpSpPr>
          <p:grpSpPr>
            <a:xfrm>
              <a:off x="4978440" y="4420257"/>
              <a:ext cx="736599" cy="451184"/>
              <a:chOff x="3225799" y="4698332"/>
              <a:chExt cx="736599" cy="451184"/>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9913DC3-D3D3-C707-5B76-2C292AB50614}"/>
                      </a:ext>
                    </a:extLst>
                  </p:cNvPr>
                  <p:cNvSpPr txBox="1"/>
                  <p:nvPr/>
                </p:nvSpPr>
                <p:spPr>
                  <a:xfrm>
                    <a:off x="3303076" y="4750479"/>
                    <a:ext cx="608115" cy="3506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panose="02040503050406030204" pitchFamily="18" charset="0"/>
                                </a:rPr>
                                <m:t>8.75</m:t>
                              </m:r>
                            </m:num>
                            <m:den>
                              <m:r>
                                <a:rPr lang="en-US" sz="1200" b="0" i="1" smtClean="0">
                                  <a:latin typeface="Cambria Math" panose="02040503050406030204" pitchFamily="18" charset="0"/>
                                </a:rPr>
                                <m:t>8.75</m:t>
                              </m:r>
                            </m:den>
                          </m:f>
                          <m:r>
                            <a:rPr lang="en-US" sz="1200" b="0" i="1" smtClean="0">
                              <a:latin typeface="Cambria Math" panose="02040503050406030204" pitchFamily="18" charset="0"/>
                            </a:rPr>
                            <m:t>=1</m:t>
                          </m:r>
                        </m:oMath>
                      </m:oMathPara>
                    </a14:m>
                    <a:endParaRPr lang="en-US" sz="1200" dirty="0"/>
                  </a:p>
                </p:txBody>
              </p:sp>
            </mc:Choice>
            <mc:Fallback xmlns="">
              <p:sp>
                <p:nvSpPr>
                  <p:cNvPr id="12" name="TextBox 11">
                    <a:extLst>
                      <a:ext uri="{FF2B5EF4-FFF2-40B4-BE49-F238E27FC236}">
                        <a16:creationId xmlns:a16="http://schemas.microsoft.com/office/drawing/2014/main" id="{69913DC3-D3D3-C707-5B76-2C292AB50614}"/>
                      </a:ext>
                    </a:extLst>
                  </p:cNvPr>
                  <p:cNvSpPr txBox="1">
                    <a:spLocks noRot="1" noChangeAspect="1" noMove="1" noResize="1" noEditPoints="1" noAdjustHandles="1" noChangeArrowheads="1" noChangeShapeType="1" noTextEdit="1"/>
                  </p:cNvSpPr>
                  <p:nvPr/>
                </p:nvSpPr>
                <p:spPr>
                  <a:xfrm>
                    <a:off x="3303076" y="4750479"/>
                    <a:ext cx="608115" cy="350673"/>
                  </a:xfrm>
                  <a:prstGeom prst="rect">
                    <a:avLst/>
                  </a:prstGeom>
                  <a:blipFill>
                    <a:blip r:embed="rId4"/>
                    <a:stretch>
                      <a:fillRect l="-6000" t="-3448" r="-6000" b="-15517"/>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FB4AADA3-CA01-1739-5760-62FF09F11068}"/>
                  </a:ext>
                </a:extLst>
              </p:cNvPr>
              <p:cNvSpPr/>
              <p:nvPr/>
            </p:nvSpPr>
            <p:spPr>
              <a:xfrm>
                <a:off x="3225799" y="4698332"/>
                <a:ext cx="736599"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91594CC9-770E-2874-D4FA-53B6C015E9EF}"/>
                </a:ext>
              </a:extLst>
            </p:cNvPr>
            <p:cNvGrpSpPr/>
            <p:nvPr/>
          </p:nvGrpSpPr>
          <p:grpSpPr>
            <a:xfrm>
              <a:off x="5625470" y="4978329"/>
              <a:ext cx="762668" cy="451184"/>
              <a:chOff x="3225800" y="4698332"/>
              <a:chExt cx="762668" cy="451184"/>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CA5E799-332F-1905-4572-DC05E3982CB4}"/>
                      </a:ext>
                    </a:extLst>
                  </p:cNvPr>
                  <p:cNvSpPr txBox="1"/>
                  <p:nvPr/>
                </p:nvSpPr>
                <p:spPr>
                  <a:xfrm>
                    <a:off x="3303076" y="4750479"/>
                    <a:ext cx="608115" cy="3468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panose="02040503050406030204" pitchFamily="18" charset="0"/>
                                </a:rPr>
                                <m:t>0</m:t>
                              </m:r>
                            </m:num>
                            <m:den>
                              <m:r>
                                <a:rPr lang="en-US" sz="1200" b="0" i="1" smtClean="0">
                                  <a:latin typeface="Cambria Math" panose="02040503050406030204" pitchFamily="18" charset="0"/>
                                </a:rPr>
                                <m:t>8.75</m:t>
                              </m:r>
                            </m:den>
                          </m:f>
                          <m:r>
                            <a:rPr lang="en-US" sz="1200" b="0" i="1" smtClean="0">
                              <a:latin typeface="Cambria Math" panose="02040503050406030204" pitchFamily="18" charset="0"/>
                            </a:rPr>
                            <m:t>=0</m:t>
                          </m:r>
                        </m:oMath>
                      </m:oMathPara>
                    </a14:m>
                    <a:endParaRPr lang="en-US" sz="1200" dirty="0"/>
                  </a:p>
                </p:txBody>
              </p:sp>
            </mc:Choice>
            <mc:Fallback xmlns="">
              <p:sp>
                <p:nvSpPr>
                  <p:cNvPr id="18" name="TextBox 17">
                    <a:extLst>
                      <a:ext uri="{FF2B5EF4-FFF2-40B4-BE49-F238E27FC236}">
                        <a16:creationId xmlns:a16="http://schemas.microsoft.com/office/drawing/2014/main" id="{4CA5E799-332F-1905-4572-DC05E3982CB4}"/>
                      </a:ext>
                    </a:extLst>
                  </p:cNvPr>
                  <p:cNvSpPr txBox="1">
                    <a:spLocks noRot="1" noChangeAspect="1" noMove="1" noResize="1" noEditPoints="1" noAdjustHandles="1" noChangeArrowheads="1" noChangeShapeType="1" noTextEdit="1"/>
                  </p:cNvSpPr>
                  <p:nvPr/>
                </p:nvSpPr>
                <p:spPr>
                  <a:xfrm>
                    <a:off x="3303076" y="4750479"/>
                    <a:ext cx="608115" cy="346890"/>
                  </a:xfrm>
                  <a:prstGeom prst="rect">
                    <a:avLst/>
                  </a:prstGeom>
                  <a:blipFill>
                    <a:blip r:embed="rId5"/>
                    <a:stretch>
                      <a:fillRect l="-6000" t="-3509" r="-6000" b="-14035"/>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C1284C6C-6BB2-7420-0335-67D0F852C717}"/>
                  </a:ext>
                </a:extLst>
              </p:cNvPr>
              <p:cNvSpPr/>
              <p:nvPr/>
            </p:nvSpPr>
            <p:spPr>
              <a:xfrm>
                <a:off x="3225800" y="4698332"/>
                <a:ext cx="762668"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AAE975A6-98DF-E21D-19D4-E0818F42BA51}"/>
                </a:ext>
              </a:extLst>
            </p:cNvPr>
            <p:cNvGrpSpPr/>
            <p:nvPr/>
          </p:nvGrpSpPr>
          <p:grpSpPr>
            <a:xfrm>
              <a:off x="6197413" y="4420257"/>
              <a:ext cx="762668" cy="451184"/>
              <a:chOff x="3225800" y="4698332"/>
              <a:chExt cx="762668" cy="451184"/>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2B41B12-40AC-2C94-50AA-BA322CDF8B1C}"/>
                      </a:ext>
                    </a:extLst>
                  </p:cNvPr>
                  <p:cNvSpPr txBox="1"/>
                  <p:nvPr/>
                </p:nvSpPr>
                <p:spPr>
                  <a:xfrm>
                    <a:off x="3303076" y="4750479"/>
                    <a:ext cx="608115" cy="3468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panose="02040503050406030204" pitchFamily="18" charset="0"/>
                                </a:rPr>
                                <m:t>0</m:t>
                              </m:r>
                            </m:num>
                            <m:den>
                              <m:r>
                                <a:rPr lang="en-US" sz="1200" b="0" i="1" smtClean="0">
                                  <a:latin typeface="Cambria Math" panose="02040503050406030204" pitchFamily="18" charset="0"/>
                                </a:rPr>
                                <m:t>8.75</m:t>
                              </m:r>
                            </m:den>
                          </m:f>
                          <m:r>
                            <a:rPr lang="en-US" sz="1200" b="0" i="1" smtClean="0">
                              <a:latin typeface="Cambria Math" panose="02040503050406030204" pitchFamily="18" charset="0"/>
                            </a:rPr>
                            <m:t>=0</m:t>
                          </m:r>
                        </m:oMath>
                      </m:oMathPara>
                    </a14:m>
                    <a:endParaRPr lang="en-US" sz="1200" dirty="0"/>
                  </a:p>
                </p:txBody>
              </p:sp>
            </mc:Choice>
            <mc:Fallback xmlns="">
              <p:sp>
                <p:nvSpPr>
                  <p:cNvPr id="21" name="TextBox 20">
                    <a:extLst>
                      <a:ext uri="{FF2B5EF4-FFF2-40B4-BE49-F238E27FC236}">
                        <a16:creationId xmlns:a16="http://schemas.microsoft.com/office/drawing/2014/main" id="{62B41B12-40AC-2C94-50AA-BA322CDF8B1C}"/>
                      </a:ext>
                    </a:extLst>
                  </p:cNvPr>
                  <p:cNvSpPr txBox="1">
                    <a:spLocks noRot="1" noChangeAspect="1" noMove="1" noResize="1" noEditPoints="1" noAdjustHandles="1" noChangeArrowheads="1" noChangeShapeType="1" noTextEdit="1"/>
                  </p:cNvSpPr>
                  <p:nvPr/>
                </p:nvSpPr>
                <p:spPr>
                  <a:xfrm>
                    <a:off x="3303076" y="4750479"/>
                    <a:ext cx="608115" cy="346890"/>
                  </a:xfrm>
                  <a:prstGeom prst="rect">
                    <a:avLst/>
                  </a:prstGeom>
                  <a:blipFill>
                    <a:blip r:embed="rId2"/>
                    <a:stretch>
                      <a:fillRect l="-6000" t="-1754" r="-6000" b="-15789"/>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77E03169-444D-93D3-C96C-997CDA175AC6}"/>
                  </a:ext>
                </a:extLst>
              </p:cNvPr>
              <p:cNvSpPr/>
              <p:nvPr/>
            </p:nvSpPr>
            <p:spPr>
              <a:xfrm>
                <a:off x="3225800" y="4698332"/>
                <a:ext cx="762668"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21C48FD4-AB94-699D-BA5F-790DB2909D84}"/>
                </a:ext>
              </a:extLst>
            </p:cNvPr>
            <p:cNvGrpSpPr/>
            <p:nvPr/>
          </p:nvGrpSpPr>
          <p:grpSpPr>
            <a:xfrm>
              <a:off x="6739468" y="4980563"/>
              <a:ext cx="1015666" cy="451184"/>
              <a:chOff x="3225799" y="4698332"/>
              <a:chExt cx="1015666" cy="451184"/>
            </a:xfrm>
          </p:grpSpPr>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9EDAA99-EFE4-2413-F74C-8235C7C30B42}"/>
                      </a:ext>
                    </a:extLst>
                  </p:cNvPr>
                  <p:cNvSpPr txBox="1"/>
                  <p:nvPr/>
                </p:nvSpPr>
                <p:spPr>
                  <a:xfrm>
                    <a:off x="3303076" y="4750479"/>
                    <a:ext cx="895053" cy="3468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panose="02040503050406030204" pitchFamily="18" charset="0"/>
                                </a:rPr>
                                <m:t>1</m:t>
                              </m:r>
                            </m:num>
                            <m:den>
                              <m:r>
                                <a:rPr lang="en-US" sz="1200" b="0" i="1" smtClean="0">
                                  <a:latin typeface="Cambria Math" panose="02040503050406030204" pitchFamily="18" charset="0"/>
                                </a:rPr>
                                <m:t>8.75</m:t>
                              </m:r>
                            </m:den>
                          </m:f>
                          <m:r>
                            <a:rPr lang="en-US" sz="1200" b="0" i="1" smtClean="0">
                              <a:latin typeface="Cambria Math" panose="02040503050406030204" pitchFamily="18" charset="0"/>
                            </a:rPr>
                            <m:t>=0.114</m:t>
                          </m:r>
                        </m:oMath>
                      </m:oMathPara>
                    </a14:m>
                    <a:endParaRPr lang="en-US" sz="1200" dirty="0"/>
                  </a:p>
                </p:txBody>
              </p:sp>
            </mc:Choice>
            <mc:Fallback xmlns="">
              <p:sp>
                <p:nvSpPr>
                  <p:cNvPr id="24" name="TextBox 23">
                    <a:extLst>
                      <a:ext uri="{FF2B5EF4-FFF2-40B4-BE49-F238E27FC236}">
                        <a16:creationId xmlns:a16="http://schemas.microsoft.com/office/drawing/2014/main" id="{89EDAA99-EFE4-2413-F74C-8235C7C30B42}"/>
                      </a:ext>
                    </a:extLst>
                  </p:cNvPr>
                  <p:cNvSpPr txBox="1">
                    <a:spLocks noRot="1" noChangeAspect="1" noMove="1" noResize="1" noEditPoints="1" noAdjustHandles="1" noChangeArrowheads="1" noChangeShapeType="1" noTextEdit="1"/>
                  </p:cNvSpPr>
                  <p:nvPr/>
                </p:nvSpPr>
                <p:spPr>
                  <a:xfrm>
                    <a:off x="3303076" y="4750479"/>
                    <a:ext cx="895053" cy="346890"/>
                  </a:xfrm>
                  <a:prstGeom prst="rect">
                    <a:avLst/>
                  </a:prstGeom>
                  <a:blipFill>
                    <a:blip r:embed="rId6"/>
                    <a:stretch>
                      <a:fillRect l="-4082" t="-3509" r="-4082" b="-15789"/>
                    </a:stretch>
                  </a:blipFill>
                </p:spPr>
                <p:txBody>
                  <a:bodyPr/>
                  <a:lstStyle/>
                  <a:p>
                    <a:r>
                      <a:rPr lang="en-US">
                        <a:noFill/>
                      </a:rPr>
                      <a:t> </a:t>
                    </a:r>
                  </a:p>
                </p:txBody>
              </p:sp>
            </mc:Fallback>
          </mc:AlternateContent>
          <p:sp>
            <p:nvSpPr>
              <p:cNvPr id="25" name="Rectangle 24">
                <a:extLst>
                  <a:ext uri="{FF2B5EF4-FFF2-40B4-BE49-F238E27FC236}">
                    <a16:creationId xmlns:a16="http://schemas.microsoft.com/office/drawing/2014/main" id="{E0D32700-032D-CE35-3C16-A0F775610C78}"/>
                  </a:ext>
                </a:extLst>
              </p:cNvPr>
              <p:cNvSpPr/>
              <p:nvPr/>
            </p:nvSpPr>
            <p:spPr>
              <a:xfrm>
                <a:off x="3225799" y="4698332"/>
                <a:ext cx="1015666"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2AB671C5-9EB4-8062-7CDB-B3EB6B561E05}"/>
                </a:ext>
              </a:extLst>
            </p:cNvPr>
            <p:cNvGrpSpPr/>
            <p:nvPr/>
          </p:nvGrpSpPr>
          <p:grpSpPr>
            <a:xfrm>
              <a:off x="7434180" y="4420257"/>
              <a:ext cx="762668" cy="451184"/>
              <a:chOff x="3225800" y="4698332"/>
              <a:chExt cx="762668" cy="451184"/>
            </a:xfrm>
          </p:grpSpPr>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16F8EB9-AC7D-6747-6F73-D124AA35A914}"/>
                      </a:ext>
                    </a:extLst>
                  </p:cNvPr>
                  <p:cNvSpPr txBox="1"/>
                  <p:nvPr/>
                </p:nvSpPr>
                <p:spPr>
                  <a:xfrm>
                    <a:off x="3303076" y="4750479"/>
                    <a:ext cx="608115" cy="3468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panose="02040503050406030204" pitchFamily="18" charset="0"/>
                                </a:rPr>
                                <m:t>0</m:t>
                              </m:r>
                            </m:num>
                            <m:den>
                              <m:r>
                                <a:rPr lang="en-US" sz="1200" b="0" i="1" smtClean="0">
                                  <a:latin typeface="Cambria Math" panose="02040503050406030204" pitchFamily="18" charset="0"/>
                                </a:rPr>
                                <m:t>8.75</m:t>
                              </m:r>
                            </m:den>
                          </m:f>
                          <m:r>
                            <a:rPr lang="en-US" sz="1200" b="0" i="1" smtClean="0">
                              <a:latin typeface="Cambria Math" panose="02040503050406030204" pitchFamily="18" charset="0"/>
                            </a:rPr>
                            <m:t>=0</m:t>
                          </m:r>
                        </m:oMath>
                      </m:oMathPara>
                    </a14:m>
                    <a:endParaRPr lang="en-US" sz="1200" dirty="0"/>
                  </a:p>
                </p:txBody>
              </p:sp>
            </mc:Choice>
            <mc:Fallback xmlns="">
              <p:sp>
                <p:nvSpPr>
                  <p:cNvPr id="30" name="TextBox 29">
                    <a:extLst>
                      <a:ext uri="{FF2B5EF4-FFF2-40B4-BE49-F238E27FC236}">
                        <a16:creationId xmlns:a16="http://schemas.microsoft.com/office/drawing/2014/main" id="{316F8EB9-AC7D-6747-6F73-D124AA35A914}"/>
                      </a:ext>
                    </a:extLst>
                  </p:cNvPr>
                  <p:cNvSpPr txBox="1">
                    <a:spLocks noRot="1" noChangeAspect="1" noMove="1" noResize="1" noEditPoints="1" noAdjustHandles="1" noChangeArrowheads="1" noChangeShapeType="1" noTextEdit="1"/>
                  </p:cNvSpPr>
                  <p:nvPr/>
                </p:nvSpPr>
                <p:spPr>
                  <a:xfrm>
                    <a:off x="3303076" y="4750479"/>
                    <a:ext cx="608115" cy="346890"/>
                  </a:xfrm>
                  <a:prstGeom prst="rect">
                    <a:avLst/>
                  </a:prstGeom>
                  <a:blipFill>
                    <a:blip r:embed="rId2"/>
                    <a:stretch>
                      <a:fillRect l="-6000" t="-1754" r="-6000" b="-15789"/>
                    </a:stretch>
                  </a:blipFill>
                </p:spPr>
                <p:txBody>
                  <a:bodyPr/>
                  <a:lstStyle/>
                  <a:p>
                    <a:r>
                      <a:rPr lang="en-US">
                        <a:noFill/>
                      </a:rPr>
                      <a:t> </a:t>
                    </a:r>
                  </a:p>
                </p:txBody>
              </p:sp>
            </mc:Fallback>
          </mc:AlternateContent>
          <p:sp>
            <p:nvSpPr>
              <p:cNvPr id="31" name="Rectangle 30">
                <a:extLst>
                  <a:ext uri="{FF2B5EF4-FFF2-40B4-BE49-F238E27FC236}">
                    <a16:creationId xmlns:a16="http://schemas.microsoft.com/office/drawing/2014/main" id="{7B60257F-18BC-6601-55F4-04340688146F}"/>
                  </a:ext>
                </a:extLst>
              </p:cNvPr>
              <p:cNvSpPr/>
              <p:nvPr/>
            </p:nvSpPr>
            <p:spPr>
              <a:xfrm>
                <a:off x="3225800" y="4698332"/>
                <a:ext cx="762668"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4C259A89-7D73-DD2F-0170-C5154569D6BC}"/>
                </a:ext>
              </a:extLst>
            </p:cNvPr>
            <p:cNvGrpSpPr/>
            <p:nvPr/>
          </p:nvGrpSpPr>
          <p:grpSpPr>
            <a:xfrm>
              <a:off x="8026213" y="4978329"/>
              <a:ext cx="1310292" cy="451184"/>
              <a:chOff x="3225799" y="4698332"/>
              <a:chExt cx="1310292" cy="451184"/>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A239BAC-C32E-D8A5-FEA6-BE7CC3A91DEB}"/>
                      </a:ext>
                    </a:extLst>
                  </p:cNvPr>
                  <p:cNvSpPr txBox="1"/>
                  <p:nvPr/>
                </p:nvSpPr>
                <p:spPr>
                  <a:xfrm>
                    <a:off x="3303076" y="4750479"/>
                    <a:ext cx="1181990" cy="3468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panose="02040503050406030204" pitchFamily="18" charset="0"/>
                                </a:rPr>
                                <m:t>46,800</m:t>
                              </m:r>
                            </m:num>
                            <m:den>
                              <m:r>
                                <a:rPr lang="en-US" sz="1200" b="0" i="1" smtClean="0">
                                  <a:latin typeface="Cambria Math" panose="02040503050406030204" pitchFamily="18" charset="0"/>
                                </a:rPr>
                                <m:t>8.75</m:t>
                              </m:r>
                            </m:den>
                          </m:f>
                          <m:r>
                            <a:rPr lang="en-US" sz="1200" b="0" i="1" smtClean="0">
                              <a:latin typeface="Cambria Math" panose="02040503050406030204" pitchFamily="18" charset="0"/>
                            </a:rPr>
                            <m:t>=5,348.6</m:t>
                          </m:r>
                        </m:oMath>
                      </m:oMathPara>
                    </a14:m>
                    <a:endParaRPr lang="en-US" sz="1200" dirty="0"/>
                  </a:p>
                </p:txBody>
              </p:sp>
            </mc:Choice>
            <mc:Fallback xmlns="">
              <p:sp>
                <p:nvSpPr>
                  <p:cNvPr id="33" name="TextBox 32">
                    <a:extLst>
                      <a:ext uri="{FF2B5EF4-FFF2-40B4-BE49-F238E27FC236}">
                        <a16:creationId xmlns:a16="http://schemas.microsoft.com/office/drawing/2014/main" id="{8A239BAC-C32E-D8A5-FEA6-BE7CC3A91DEB}"/>
                      </a:ext>
                    </a:extLst>
                  </p:cNvPr>
                  <p:cNvSpPr txBox="1">
                    <a:spLocks noRot="1" noChangeAspect="1" noMove="1" noResize="1" noEditPoints="1" noAdjustHandles="1" noChangeArrowheads="1" noChangeShapeType="1" noTextEdit="1"/>
                  </p:cNvSpPr>
                  <p:nvPr/>
                </p:nvSpPr>
                <p:spPr>
                  <a:xfrm>
                    <a:off x="3303076" y="4750479"/>
                    <a:ext cx="1181990" cy="346890"/>
                  </a:xfrm>
                  <a:prstGeom prst="rect">
                    <a:avLst/>
                  </a:prstGeom>
                  <a:blipFill>
                    <a:blip r:embed="rId7"/>
                    <a:stretch>
                      <a:fillRect l="-2577" t="-3509" r="-3093" b="-14035"/>
                    </a:stretch>
                  </a:blipFill>
                </p:spPr>
                <p:txBody>
                  <a:bodyPr/>
                  <a:lstStyle/>
                  <a:p>
                    <a:r>
                      <a:rPr lang="en-US">
                        <a:noFill/>
                      </a:rPr>
                      <a:t> </a:t>
                    </a:r>
                  </a:p>
                </p:txBody>
              </p:sp>
            </mc:Fallback>
          </mc:AlternateContent>
          <p:sp>
            <p:nvSpPr>
              <p:cNvPr id="34" name="Rectangle 33">
                <a:extLst>
                  <a:ext uri="{FF2B5EF4-FFF2-40B4-BE49-F238E27FC236}">
                    <a16:creationId xmlns:a16="http://schemas.microsoft.com/office/drawing/2014/main" id="{666AA146-A508-86E3-DDE5-246ADFFFB8F0}"/>
                  </a:ext>
                </a:extLst>
              </p:cNvPr>
              <p:cNvSpPr/>
              <p:nvPr/>
            </p:nvSpPr>
            <p:spPr>
              <a:xfrm>
                <a:off x="3225799" y="4698332"/>
                <a:ext cx="1310292"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5" name="Straight Arrow Connector 34">
              <a:extLst>
                <a:ext uri="{FF2B5EF4-FFF2-40B4-BE49-F238E27FC236}">
                  <a16:creationId xmlns:a16="http://schemas.microsoft.com/office/drawing/2014/main" id="{DD210B00-9F34-5A25-E849-5AEFB8191560}"/>
                </a:ext>
              </a:extLst>
            </p:cNvPr>
            <p:cNvCxnSpPr>
              <a:cxnSpLocks/>
            </p:cNvCxnSpPr>
            <p:nvPr/>
          </p:nvCxnSpPr>
          <p:spPr>
            <a:xfrm flipV="1">
              <a:off x="4132846" y="4081377"/>
              <a:ext cx="0" cy="2800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F4551EE-4369-D460-7383-3BE52243CEAB}"/>
                </a:ext>
              </a:extLst>
            </p:cNvPr>
            <p:cNvCxnSpPr>
              <a:cxnSpLocks/>
            </p:cNvCxnSpPr>
            <p:nvPr/>
          </p:nvCxnSpPr>
          <p:spPr>
            <a:xfrm flipV="1">
              <a:off x="5362072" y="4069345"/>
              <a:ext cx="0" cy="2800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A30C6D4-13A5-5788-5354-05169055517C}"/>
                </a:ext>
              </a:extLst>
            </p:cNvPr>
            <p:cNvCxnSpPr>
              <a:cxnSpLocks/>
            </p:cNvCxnSpPr>
            <p:nvPr/>
          </p:nvCxnSpPr>
          <p:spPr>
            <a:xfrm flipV="1">
              <a:off x="6577262" y="4081377"/>
              <a:ext cx="0" cy="2800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7162EEE-A031-6234-2FB7-19562015EBCF}"/>
                </a:ext>
              </a:extLst>
            </p:cNvPr>
            <p:cNvCxnSpPr>
              <a:cxnSpLocks/>
            </p:cNvCxnSpPr>
            <p:nvPr/>
          </p:nvCxnSpPr>
          <p:spPr>
            <a:xfrm flipV="1">
              <a:off x="7793233" y="4063379"/>
              <a:ext cx="0" cy="2800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7319F7B-674C-F57B-3352-9ED2F34FE79B}"/>
                </a:ext>
              </a:extLst>
            </p:cNvPr>
            <p:cNvCxnSpPr>
              <a:cxnSpLocks/>
            </p:cNvCxnSpPr>
            <p:nvPr/>
          </p:nvCxnSpPr>
          <p:spPr>
            <a:xfrm flipV="1">
              <a:off x="4742446" y="4081377"/>
              <a:ext cx="0" cy="845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6E2FCFA-5CAA-4390-CD68-6C571F89435A}"/>
                </a:ext>
              </a:extLst>
            </p:cNvPr>
            <p:cNvCxnSpPr>
              <a:cxnSpLocks/>
            </p:cNvCxnSpPr>
            <p:nvPr/>
          </p:nvCxnSpPr>
          <p:spPr>
            <a:xfrm flipV="1">
              <a:off x="5967664" y="4077365"/>
              <a:ext cx="0" cy="845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B03C670-04BA-D49B-C6A8-D61764395C6F}"/>
                </a:ext>
              </a:extLst>
            </p:cNvPr>
            <p:cNvCxnSpPr>
              <a:cxnSpLocks/>
            </p:cNvCxnSpPr>
            <p:nvPr/>
          </p:nvCxnSpPr>
          <p:spPr>
            <a:xfrm flipV="1">
              <a:off x="7202909" y="4079369"/>
              <a:ext cx="0" cy="845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74E451F-78C2-5F6E-A939-EC8E0A4EDB34}"/>
                </a:ext>
              </a:extLst>
            </p:cNvPr>
            <p:cNvCxnSpPr>
              <a:cxnSpLocks/>
            </p:cNvCxnSpPr>
            <p:nvPr/>
          </p:nvCxnSpPr>
          <p:spPr>
            <a:xfrm flipV="1">
              <a:off x="8528391" y="4081370"/>
              <a:ext cx="0" cy="845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40608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1253</Words>
  <Application>Microsoft Office PowerPoint</Application>
  <PresentationFormat>Widescreen</PresentationFormat>
  <Paragraphs>585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Primal Simplex Method</vt:lpstr>
      <vt:lpstr>Primal Simplex Method Steps</vt:lpstr>
      <vt:lpstr>Example Problem</vt:lpstr>
      <vt:lpstr>Graphical Solution</vt:lpstr>
      <vt:lpstr>Example Problem in Initial Tabular Form</vt:lpstr>
      <vt:lpstr>Optimality &amp; Feasibility Conditions</vt:lpstr>
      <vt:lpstr>Initial Basic Solution – Enter &amp; Leaving Selections</vt:lpstr>
      <vt:lpstr>Gauss-Jordan Elimination Method</vt:lpstr>
      <vt:lpstr>Computing New Pivot Equation</vt:lpstr>
      <vt:lpstr>Computing New s4 Equation </vt:lpstr>
      <vt:lpstr>Complete 2nd Basic Solution</vt:lpstr>
      <vt:lpstr>3rd Basic Solution</vt:lpstr>
      <vt:lpstr>3rd Basic Solution - Interpretation</vt:lpstr>
      <vt:lpstr>Connection to Graphical Method</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Primal Simplex Method</dc:title>
  <dc:creator>Frankie Skaggs</dc:creator>
  <cp:lastModifiedBy>Frankie Skaggs</cp:lastModifiedBy>
  <cp:revision>82</cp:revision>
  <dcterms:created xsi:type="dcterms:W3CDTF">2023-07-13T10:17:13Z</dcterms:created>
  <dcterms:modified xsi:type="dcterms:W3CDTF">2023-07-20T11:42:42Z</dcterms:modified>
</cp:coreProperties>
</file>