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65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952" autoAdjust="0"/>
  </p:normalViewPr>
  <p:slideViewPr>
    <p:cSldViewPr snapToGrid="0">
      <p:cViewPr varScale="1">
        <p:scale>
          <a:sx n="104" d="100"/>
          <a:sy n="10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-25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A90B5-6B18-4A46-B9C8-5AE0D28F40B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23FEE-61FC-4FE1-8638-DFCBCF341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8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-Hello, my name is Brock Franz and I’m a data analyst from Gilbert, AZ</a:t>
            </a:r>
          </a:p>
          <a:p>
            <a:r>
              <a:rPr lang="en-US" dirty="0"/>
              <a:t>-A little background on me, I spent 25 years in retail management in various positions but felt I could do more from behind the scenes, so I enrolled in a data bootcamp with </a:t>
            </a:r>
            <a:r>
              <a:rPr lang="en-US" dirty="0" err="1"/>
              <a:t>Thinkful</a:t>
            </a:r>
            <a:r>
              <a:rPr lang="en-US" dirty="0"/>
              <a:t> where I was educated and certified In analyzing data with numerous programs</a:t>
            </a:r>
          </a:p>
          <a:p>
            <a:r>
              <a:rPr lang="en-US" dirty="0"/>
              <a:t>-I have been hired to analyze the financial information from 2018 and make recommendations to lower operational costs and increase revenue and profits for 2019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-First let’s take a look at the recap of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23FEE-61FC-4FE1-8638-DFCBCF3412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81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This is probably common knowledge to all of you but in case it isn’t, let’s set the baseline from which we’re starting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2018, Lariat had 4,000 vehicles in the fleet that serviced the 50 locations nationwide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 325,000 consumers rented a car from Lariat last year</a:t>
            </a:r>
          </a:p>
          <a:p>
            <a:pPr marL="171450" indent="-171450">
              <a:buFontTx/>
              <a:buChar char="-"/>
            </a:pPr>
            <a:r>
              <a:rPr lang="en-US" dirty="0"/>
              <a:t>That led to 45 ½ million dollars in annual revenue with just north of 17 million in bottom line profits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23FEE-61FC-4FE1-8638-DFCBCF3412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4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-The objective of my research and this presentation is obviously to </a:t>
            </a:r>
          </a:p>
          <a:p>
            <a:r>
              <a:rPr lang="en-US" dirty="0"/>
              <a:t>maximize revenue while minimizing costs,</a:t>
            </a:r>
          </a:p>
          <a:p>
            <a:r>
              <a:rPr lang="en-US" dirty="0"/>
              <a:t>Increase the overall profitability of the fleet,</a:t>
            </a:r>
          </a:p>
          <a:p>
            <a:endParaRPr lang="en-US" dirty="0"/>
          </a:p>
          <a:p>
            <a:r>
              <a:rPr lang="en-US" dirty="0"/>
              <a:t>And in all reality, help you MAKE MORE MONEY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23FEE-61FC-4FE1-8638-DFCBCF3412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25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-The first strategy that I am proposing involves the total revenue contributed by each individual vehicle on an annual basis.</a:t>
            </a:r>
          </a:p>
          <a:p>
            <a:r>
              <a:rPr lang="en-US" dirty="0"/>
              <a:t>-I propose the liquidation of the bottom 10% of revenue generating vehicles </a:t>
            </a:r>
          </a:p>
          <a:p>
            <a:r>
              <a:rPr lang="en-US" dirty="0"/>
              <a:t>-The bottom 10% of these cars only generate $7,000 of annual revenue vs the almost $17,000 provided by the top 5% of the fleet</a:t>
            </a:r>
          </a:p>
          <a:p>
            <a:r>
              <a:rPr lang="en-US" dirty="0"/>
              <a:t>-The bottom 10% consists of 400 cars that will provide nearly $10 million dollars to invest in roughly 266 newer, more desirable, more profitable vehicles</a:t>
            </a:r>
          </a:p>
          <a:p>
            <a:r>
              <a:rPr lang="en-US" dirty="0"/>
              <a:t>-By replacing these under performers with top performers, revenues will increase by over $1.5 million along with profits increasing by a similar number under current operating costs</a:t>
            </a:r>
          </a:p>
          <a:p>
            <a:endParaRPr lang="en-US" dirty="0"/>
          </a:p>
          <a:p>
            <a:r>
              <a:rPr lang="en-US" dirty="0"/>
              <a:t>-newer cars, streamlined fleet, over $18.7 million in annual profit?</a:t>
            </a:r>
          </a:p>
          <a:p>
            <a:endParaRPr lang="en-US" dirty="0"/>
          </a:p>
          <a:p>
            <a:r>
              <a:rPr lang="en-US" dirty="0"/>
              <a:t>Sounds great don’t you think?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23FEE-61FC-4FE1-8638-DFCBCF3412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78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-The second strategy is a similar one but based on different statistics</a:t>
            </a:r>
          </a:p>
          <a:p>
            <a:r>
              <a:rPr lang="en-US" dirty="0"/>
              <a:t>-Here, I have identified the total annual number of days each vehicle has been rented. This is an easy figure to tell you how much your customers like each of your cars.</a:t>
            </a:r>
          </a:p>
          <a:p>
            <a:r>
              <a:rPr lang="en-US" dirty="0"/>
              <a:t>-The top 5% of vehicles were rented 116 days out of the year on average while the bottom 10%, less than half at a measly 54 days</a:t>
            </a:r>
          </a:p>
          <a:p>
            <a:r>
              <a:rPr lang="en-US" dirty="0"/>
              <a:t>-Again in similar fashion, if the bottom 10% were liquidated and the proceeds used to buy the cars that your customers are TELLING YOU THEY WANT, 267 desirable and much more rentable cars will join the fleet,</a:t>
            </a:r>
          </a:p>
          <a:p>
            <a:r>
              <a:rPr lang="en-US" dirty="0"/>
              <a:t>-This would increase revenues and profits by almost $1.3 million dollars for the year and delight your patrons by giving them the cars they want to drive!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23FEE-61FC-4FE1-8638-DFCBCF3412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44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can see I have presented 2 similarly structured plans with 2 different results, </a:t>
            </a:r>
          </a:p>
          <a:p>
            <a:endParaRPr lang="en-US" dirty="0"/>
          </a:p>
          <a:p>
            <a:r>
              <a:rPr lang="en-US" dirty="0"/>
              <a:t>Both being very advantageous to your business,</a:t>
            </a:r>
          </a:p>
          <a:p>
            <a:endParaRPr lang="en-US" dirty="0"/>
          </a:p>
          <a:p>
            <a:r>
              <a:rPr lang="en-US" dirty="0"/>
              <a:t>Any questions??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23FEE-61FC-4FE1-8638-DFCBCF3412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69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-I want to thank you for your time today, I really do appreciate the opportunity to assist in helping Lariat grow</a:t>
            </a:r>
          </a:p>
          <a:p>
            <a:endParaRPr lang="en-US" dirty="0"/>
          </a:p>
          <a:p>
            <a:r>
              <a:rPr lang="en-US" dirty="0"/>
              <a:t>-If you have any other questions, comments, or further insights, my information is at the bottom of this slide and I will be emailing this deck to you this afternoon</a:t>
            </a:r>
          </a:p>
          <a:p>
            <a:endParaRPr lang="en-US" dirty="0"/>
          </a:p>
          <a:p>
            <a:r>
              <a:rPr lang="en-US" dirty="0"/>
              <a:t>Thank you again,</a:t>
            </a:r>
          </a:p>
          <a:p>
            <a:r>
              <a:rPr lang="en-US" dirty="0"/>
              <a:t>Have a wonderful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23FEE-61FC-4FE1-8638-DFCBCF3412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8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4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6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6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11/10/2021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0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943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6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461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532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11/10/2021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reepngimg.com/png/15750-money-png-pictur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rockfranz66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FA056-81B1-4B59-8A6D-A1898EA1C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246" y="-1683242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Lariat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E90DC-D7B2-4611-A188-498294549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1480" y="5927451"/>
            <a:ext cx="5916145" cy="1344868"/>
          </a:xfrm>
        </p:spPr>
        <p:txBody>
          <a:bodyPr anchor="t">
            <a:normAutofit/>
          </a:bodyPr>
          <a:lstStyle/>
          <a:p>
            <a:pPr algn="r"/>
            <a:r>
              <a:rPr lang="en-US" sz="2400" dirty="0"/>
              <a:t>Brock Franz</a:t>
            </a:r>
          </a:p>
        </p:txBody>
      </p:sp>
      <p:pic>
        <p:nvPicPr>
          <p:cNvPr id="4" name="Picture 3" descr="Toy cars lined up in a row on floor">
            <a:extLst>
              <a:ext uri="{FF2B5EF4-FFF2-40B4-BE49-F238E27FC236}">
                <a16:creationId xmlns:a16="http://schemas.microsoft.com/office/drawing/2014/main" id="{80C1A68C-D097-4516-82FC-F87D45A20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11" r="25929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pic>
        <p:nvPicPr>
          <p:cNvPr id="1026" name="Picture 2" descr="Lariat logo">
            <a:extLst>
              <a:ext uri="{FF2B5EF4-FFF2-40B4-BE49-F238E27FC236}">
                <a16:creationId xmlns:a16="http://schemas.microsoft.com/office/drawing/2014/main" id="{8B65B2D1-F0AA-42FF-B740-80BC5DC5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59" y="222809"/>
            <a:ext cx="4009445" cy="181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93C1A-E30D-4EF6-B31E-80A75793CFCC}"/>
              </a:ext>
            </a:extLst>
          </p:cNvPr>
          <p:cNvSpPr txBox="1"/>
          <p:nvPr/>
        </p:nvSpPr>
        <p:spPr>
          <a:xfrm>
            <a:off x="5504691" y="682436"/>
            <a:ext cx="581807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Financial Analysis</a:t>
            </a:r>
          </a:p>
          <a:p>
            <a:pPr algn="ctr">
              <a:lnSpc>
                <a:spcPct val="200000"/>
              </a:lnSpc>
            </a:pPr>
            <a:r>
              <a:rPr lang="en-US" sz="4800" b="1" dirty="0">
                <a:solidFill>
                  <a:schemeClr val="bg1"/>
                </a:solidFill>
              </a:rPr>
              <a:t>2019 Projection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83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D157E8-1E5D-4D3B-8671-0058B617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2950" cy="209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cap="all" spc="12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2018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6661C-FEF2-47CE-BEF4-A921A99E634B}"/>
              </a:ext>
            </a:extLst>
          </p:cNvPr>
          <p:cNvSpPr txBox="1"/>
          <p:nvPr/>
        </p:nvSpPr>
        <p:spPr>
          <a:xfrm>
            <a:off x="952050" y="2184954"/>
            <a:ext cx="4500737" cy="3594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4,000 vehicles in fleet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 locations nationwide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325,608 customer transactions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$45,452,780 in total revenue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$17,208,474 in profit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endParaRPr lang="en-US" spc="50" dirty="0"/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4DA46DC1-1160-45D2-86AB-96BF66DD67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2" r="35569" b="-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04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le of paper money&#10;&#10;Description automatically generated with low confidence">
            <a:extLst>
              <a:ext uri="{FF2B5EF4-FFF2-40B4-BE49-F238E27FC236}">
                <a16:creationId xmlns:a16="http://schemas.microsoft.com/office/drawing/2014/main" id="{271C729F-99BC-4E41-BA4F-1C55B1F3CA5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282" r="2282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FAAA1-FB01-4B70-ACDD-AF2BFC98F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Maximize total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Increase bottom line profits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Minimize overall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Make More Money!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180E20-5764-4860-9B06-90F31D59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2019 Objective</a:t>
            </a:r>
          </a:p>
        </p:txBody>
      </p:sp>
    </p:spTree>
    <p:extLst>
      <p:ext uri="{BB962C8B-B14F-4D97-AF65-F5344CB8AC3E}">
        <p14:creationId xmlns:p14="http://schemas.microsoft.com/office/powerpoint/2010/main" val="137114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FB6166-73CB-47EC-895F-98782234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4474" cy="144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Strategy one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82E81-5B48-4C1C-BB14-8D6A27445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408" y="1530220"/>
            <a:ext cx="4500737" cy="5024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Top 5% of the fleet generates $16,809 annual revenue vs the bottom 10% at $7,239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Liquidate bottom 10% of fleet based on yearly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Invest estimated almost $10 million into newer vehicles modeled after the top 5% revenue generators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Purchase 266 new vehicles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2019 projected revenue of almost $47 million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Increased profit YOY of $1,542,143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E20666-5192-4594-BB13-D6CDB0146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" t="10940" r="836" b="1562"/>
          <a:stretch/>
        </p:blipFill>
        <p:spPr>
          <a:xfrm>
            <a:off x="6162007" y="1784481"/>
            <a:ext cx="5960936" cy="3900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F2BD24-3236-4AAC-B92C-89D50D8EEEBC}"/>
              </a:ext>
            </a:extLst>
          </p:cNvPr>
          <p:cNvSpPr txBox="1"/>
          <p:nvPr/>
        </p:nvSpPr>
        <p:spPr>
          <a:xfrm>
            <a:off x="6615404" y="6088038"/>
            <a:ext cx="5481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Depreciation values from Edmunds.com</a:t>
            </a:r>
          </a:p>
          <a:p>
            <a:pPr algn="ctr"/>
            <a:r>
              <a:rPr lang="en-US" dirty="0"/>
              <a:t>Average new vehicle by year values from Statista.com</a:t>
            </a:r>
          </a:p>
        </p:txBody>
      </p:sp>
      <p:sp>
        <p:nvSpPr>
          <p:cNvPr id="10" name="Star: 24 Points 9">
            <a:extLst>
              <a:ext uri="{FF2B5EF4-FFF2-40B4-BE49-F238E27FC236}">
                <a16:creationId xmlns:a16="http://schemas.microsoft.com/office/drawing/2014/main" id="{32CF4E65-E190-4A6F-B2BC-70EACA655FFC}"/>
              </a:ext>
            </a:extLst>
          </p:cNvPr>
          <p:cNvSpPr/>
          <p:nvPr/>
        </p:nvSpPr>
        <p:spPr>
          <a:xfrm>
            <a:off x="7542275" y="348855"/>
            <a:ext cx="2012272" cy="1916134"/>
          </a:xfrm>
          <a:prstGeom prst="star24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+3.39%</a:t>
            </a:r>
          </a:p>
        </p:txBody>
      </p:sp>
    </p:spTree>
    <p:extLst>
      <p:ext uri="{BB962C8B-B14F-4D97-AF65-F5344CB8AC3E}">
        <p14:creationId xmlns:p14="http://schemas.microsoft.com/office/powerpoint/2010/main" val="207971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DAD291-9AFA-4E65-8DBB-D324DBA7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568"/>
            <a:ext cx="10268712" cy="1700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Strategy two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D3F3F7-27C4-4BF9-A20A-CEE55946B2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49" r="5167" b="1"/>
          <a:stretch/>
        </p:blipFill>
        <p:spPr>
          <a:xfrm>
            <a:off x="7821168" y="2264988"/>
            <a:ext cx="4370832" cy="3952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8CBF52-B76E-42D7-9B40-602F3485D66F}"/>
              </a:ext>
            </a:extLst>
          </p:cNvPr>
          <p:cNvSpPr txBox="1"/>
          <p:nvPr/>
        </p:nvSpPr>
        <p:spPr>
          <a:xfrm>
            <a:off x="8140461" y="392659"/>
            <a:ext cx="3732245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Top 5% of vehicles rented average 116 days per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Bottom 10% only average 54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Liquidate bottom 10% and invest in the top 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Purchase 267 new vehicles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New projected revenue of $46,718,857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Increased profit YOY of $1,266,077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126E49-4AF6-408A-88E3-984B7BBCF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82" y="2388557"/>
            <a:ext cx="6084335" cy="38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76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Video 3">
            <a:extLst>
              <a:ext uri="{FF2B5EF4-FFF2-40B4-BE49-F238E27FC236}">
                <a16:creationId xmlns:a16="http://schemas.microsoft.com/office/drawing/2014/main" id="{55783813-7D82-4CA9-9D80-57B0BDF23CA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r="-1" b="2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BA8FD-B6A0-429E-8E48-6604EBB8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958" y="4619383"/>
            <a:ext cx="10268712" cy="84622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4846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6" name="Rectangle 7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74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w the Car You Drive Impacts Your Image">
            <a:extLst>
              <a:ext uri="{FF2B5EF4-FFF2-40B4-BE49-F238E27FC236}">
                <a16:creationId xmlns:a16="http://schemas.microsoft.com/office/drawing/2014/main" id="{735FCAA0-0CA4-4E92-8988-D7E5C297A5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7" r="23367"/>
          <a:stretch/>
        </p:blipFill>
        <p:spPr bwMode="auto">
          <a:xfrm>
            <a:off x="20" y="736600"/>
            <a:ext cx="4657328" cy="538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D0E87C-BD96-420C-A074-7FEB57AF5477}"/>
              </a:ext>
            </a:extLst>
          </p:cNvPr>
          <p:cNvSpPr txBox="1"/>
          <p:nvPr/>
        </p:nvSpPr>
        <p:spPr>
          <a:xfrm>
            <a:off x="5591381" y="1202981"/>
            <a:ext cx="5285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Either route taken leads to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Investing in the top performing vehicles is a win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5C28E-DD0E-4E71-BE60-3DE4A18C50AA}"/>
              </a:ext>
            </a:extLst>
          </p:cNvPr>
          <p:cNvSpPr txBox="1"/>
          <p:nvPr/>
        </p:nvSpPr>
        <p:spPr>
          <a:xfrm>
            <a:off x="4791172" y="3415498"/>
            <a:ext cx="74454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sz="2400" dirty="0">
                <a:solidFill>
                  <a:schemeClr val="bg1"/>
                </a:solidFill>
              </a:rPr>
              <a:t>Don’t be afraid to give up the good to go for the great.”</a:t>
            </a:r>
          </a:p>
          <a:p>
            <a:r>
              <a:rPr lang="en-US" dirty="0">
                <a:solidFill>
                  <a:schemeClr val="bg1"/>
                </a:solidFill>
              </a:rPr>
              <a:t>			             -John D. Rockefeller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56F81-F803-47EE-B381-6B3036C6E526}"/>
              </a:ext>
            </a:extLst>
          </p:cNvPr>
          <p:cNvSpPr txBox="1"/>
          <p:nvPr/>
        </p:nvSpPr>
        <p:spPr>
          <a:xfrm>
            <a:off x="4946746" y="4550707"/>
            <a:ext cx="32875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Brock Franz</a:t>
            </a: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Brockfranz66@gmail.com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(480)729-0821</a:t>
            </a:r>
          </a:p>
        </p:txBody>
      </p:sp>
    </p:spTree>
    <p:extLst>
      <p:ext uri="{BB962C8B-B14F-4D97-AF65-F5344CB8AC3E}">
        <p14:creationId xmlns:p14="http://schemas.microsoft.com/office/powerpoint/2010/main" val="371368694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311C1F"/>
      </a:dk2>
      <a:lt2>
        <a:srgbClr val="F2F0F3"/>
      </a:lt2>
      <a:accent1>
        <a:srgbClr val="6AB228"/>
      </a:accent1>
      <a:accent2>
        <a:srgbClr val="99A81B"/>
      </a:accent2>
      <a:accent3>
        <a:srgbClr val="C9992E"/>
      </a:accent3>
      <a:accent4>
        <a:srgbClr val="CC4F21"/>
      </a:accent4>
      <a:accent5>
        <a:srgbClr val="DD324B"/>
      </a:accent5>
      <a:accent6>
        <a:srgbClr val="CC2180"/>
      </a:accent6>
      <a:hlink>
        <a:srgbClr val="BF4441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316</TotalTime>
  <Words>828</Words>
  <Application>Microsoft Office PowerPoint</Application>
  <PresentationFormat>Widescreen</PresentationFormat>
  <Paragraphs>89</Paragraphs>
  <Slides>7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Lariat</vt:lpstr>
      <vt:lpstr>2018 Results</vt:lpstr>
      <vt:lpstr>2019 Objective</vt:lpstr>
      <vt:lpstr>Strategy one </vt:lpstr>
      <vt:lpstr>Strategy two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</dc:title>
  <dc:creator>Brock Franz</dc:creator>
  <cp:lastModifiedBy>Brock Franz</cp:lastModifiedBy>
  <cp:revision>28</cp:revision>
  <dcterms:created xsi:type="dcterms:W3CDTF">2021-11-08T19:16:02Z</dcterms:created>
  <dcterms:modified xsi:type="dcterms:W3CDTF">2021-11-11T02:53:39Z</dcterms:modified>
</cp:coreProperties>
</file>