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9FF"/>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785" y="190"/>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5/27/2021</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5/27/2021</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184271"/>
            <a:ext cx="3498850" cy="9045575"/>
          </a:xfrm>
          <a:ln/>
        </p:spPr>
        <p:txBody>
          <a:bodyPr/>
          <a:lstStyle/>
          <a:p>
            <a:r>
              <a:rPr lang="en-US" sz="1800" dirty="0">
                <a:latin typeface="Bodoni MT" charset="0"/>
                <a:cs typeface="Helvetica Neue" charset="0"/>
              </a:rPr>
              <a:t>AIMS (KPIs)</a:t>
            </a:r>
          </a:p>
          <a:p>
            <a:pPr marL="285750" indent="-285750">
              <a:buFont typeface="Arial" panose="020B0604020202020204" pitchFamily="34" charset="0"/>
              <a:buChar char="•"/>
            </a:pPr>
            <a:r>
              <a:rPr lang="en-US" sz="1200" dirty="0">
                <a:latin typeface="Helvetica Neue" charset="0"/>
                <a:cs typeface="Helvetica Neue" charset="0"/>
              </a:rPr>
              <a:t>Reliable Bluetooth Network (Stable Communication)</a:t>
            </a:r>
          </a:p>
          <a:p>
            <a:pPr marL="285750" indent="-285750">
              <a:buFont typeface="Arial" panose="020B0604020202020204" pitchFamily="34" charset="0"/>
              <a:buChar char="•"/>
            </a:pPr>
            <a:r>
              <a:rPr lang="en-US" sz="1200" dirty="0">
                <a:latin typeface="Helvetica Neue" charset="0"/>
                <a:cs typeface="Helvetica Neue" charset="0"/>
              </a:rPr>
              <a:t>Reliable Sensor Data Retrieval (Stable 4hz reading)</a:t>
            </a:r>
          </a:p>
          <a:p>
            <a:pPr marL="285750" indent="-285750">
              <a:buFont typeface="Arial" panose="020B0604020202020204" pitchFamily="34" charset="0"/>
              <a:buChar char="•"/>
            </a:pPr>
            <a:r>
              <a:rPr lang="en-US" sz="1200" dirty="0">
                <a:latin typeface="Helvetica Neue" charset="0"/>
                <a:cs typeface="Helvetica Neue" charset="0"/>
              </a:rPr>
              <a:t>Model can be easily adapted to various room sizes (&lt; +20% training room size)</a:t>
            </a:r>
          </a:p>
          <a:p>
            <a:pPr marL="285750" indent="-285750">
              <a:buFont typeface="Arial" panose="020B0604020202020204" pitchFamily="34" charset="0"/>
              <a:buChar char="•"/>
            </a:pPr>
            <a:r>
              <a:rPr lang="en-US" sz="1200" dirty="0">
                <a:latin typeface="Helvetica Neue" charset="0"/>
                <a:cs typeface="Helvetica Neue" charset="0"/>
              </a:rPr>
              <a:t>Model can correctly determine room occupancy count (up to 20% error)</a:t>
            </a:r>
          </a:p>
          <a:p>
            <a:pPr marL="285750" indent="-285750">
              <a:buFont typeface="Arial" panose="020B0604020202020204" pitchFamily="34" charset="0"/>
              <a:buChar char="•"/>
            </a:pPr>
            <a:r>
              <a:rPr lang="en-US" sz="1200" dirty="0">
                <a:latin typeface="Helvetica Neue" charset="0"/>
                <a:cs typeface="Helvetica Neue" charset="0"/>
              </a:rPr>
              <a:t>System can alert room occupants of possible breach of room capacity (blink red LED on sensor nodes and display red LED at door)</a:t>
            </a:r>
          </a:p>
          <a:p>
            <a:endParaRPr lang="en-US" sz="900" dirty="0">
              <a:latin typeface="Helvetica Neue" charset="0"/>
              <a:cs typeface="Helvetica Neue" charset="0"/>
            </a:endParaRPr>
          </a:p>
          <a:p>
            <a:r>
              <a:rPr lang="en-US" sz="1800" dirty="0">
                <a:latin typeface="Bodoni MT" charset="0"/>
                <a:cs typeface="Helvetica Neue" charset="0"/>
              </a:rPr>
              <a:t>SYSTEM OVERVIEW</a:t>
            </a:r>
          </a:p>
          <a:p>
            <a:pPr marL="171450" indent="-171450">
              <a:buFont typeface="Arial" panose="020B0604020202020204" pitchFamily="34" charset="0"/>
              <a:buChar char="•"/>
            </a:pPr>
            <a:r>
              <a:rPr lang="en-US" sz="1200" dirty="0">
                <a:latin typeface="Helvetica Neue" charset="0"/>
                <a:cs typeface="Helvetica Neue" charset="0"/>
              </a:rPr>
              <a:t>System uses two Thingy52 devices as sensor nodes which reads CO2, TVOC, Temperature and Humidity levels.</a:t>
            </a:r>
          </a:p>
          <a:p>
            <a:pPr marL="171450" indent="-171450">
              <a:buFont typeface="Arial" panose="020B0604020202020204" pitchFamily="34" charset="0"/>
              <a:buChar char="•"/>
            </a:pPr>
            <a:r>
              <a:rPr lang="en-US" sz="1200" dirty="0">
                <a:latin typeface="Helvetica Neue" charset="0"/>
                <a:cs typeface="Helvetica Neue" charset="0"/>
              </a:rPr>
              <a:t>Sensor data is broadcasted to a nRF52840 Dongle over BLE.</a:t>
            </a:r>
          </a:p>
          <a:p>
            <a:pPr marL="171450" indent="-171450">
              <a:buFont typeface="Arial" panose="020B0604020202020204" pitchFamily="34" charset="0"/>
              <a:buChar char="•"/>
            </a:pPr>
            <a:r>
              <a:rPr lang="en-US" sz="1200" dirty="0">
                <a:latin typeface="Helvetica Neue" charset="0"/>
                <a:cs typeface="Helvetica Neue" charset="0"/>
              </a:rPr>
              <a:t>Data is serialized and transmitted to the host PC over UART which is read by the python script.</a:t>
            </a:r>
          </a:p>
          <a:p>
            <a:pPr marL="171450" indent="-171450">
              <a:buFont typeface="Arial" panose="020B0604020202020204" pitchFamily="34" charset="0"/>
              <a:buChar char="•"/>
            </a:pPr>
            <a:r>
              <a:rPr lang="en-US" sz="1200" dirty="0">
                <a:latin typeface="Helvetica Neue" charset="0"/>
                <a:cs typeface="Helvetica Neue" charset="0"/>
              </a:rPr>
              <a:t>Python script uses ML model to determine room occupancy and pushes data to a web dashboard (Tag-io) using a RESTful API.</a:t>
            </a:r>
          </a:p>
          <a:p>
            <a:pPr marL="171450" indent="-171450">
              <a:buFont typeface="Arial" panose="020B0604020202020204" pitchFamily="34" charset="0"/>
              <a:buChar char="•"/>
            </a:pPr>
            <a:r>
              <a:rPr lang="en-US" sz="1200" dirty="0">
                <a:latin typeface="Helvetica Neue" charset="0"/>
                <a:cs typeface="Helvetica Neue" charset="0"/>
              </a:rPr>
              <a:t>Host PC commands Dongle to notify sensor nodes and Particle Argon if maximum room occupancy is reached.</a:t>
            </a:r>
            <a:endParaRPr lang="en-US" dirty="0">
              <a:latin typeface="Bodoni MT"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p:txBody>
      </p:sp>
      <p:sp>
        <p:nvSpPr>
          <p:cNvPr id="3075" name="Title 2"/>
          <p:cNvSpPr>
            <a:spLocks noGrp="1"/>
          </p:cNvSpPr>
          <p:nvPr>
            <p:ph type="title"/>
          </p:nvPr>
        </p:nvSpPr>
        <p:spPr>
          <a:xfrm>
            <a:off x="23813" y="17464"/>
            <a:ext cx="14738350" cy="698500"/>
          </a:xfrm>
        </p:spPr>
        <p:txBody>
          <a:bodyPr/>
          <a:lstStyle/>
          <a:p>
            <a:r>
              <a:rPr lang="en-US" cap="none" dirty="0">
                <a:latin typeface="Bodoni MT" charset="0"/>
                <a:cs typeface="Didot" charset="0"/>
              </a:rPr>
              <a:t>B3 - Air Quality and Room Occupancy Sensing Network</a:t>
            </a:r>
          </a:p>
        </p:txBody>
      </p:sp>
      <p:sp>
        <p:nvSpPr>
          <p:cNvPr id="3076" name="Subtitle 3"/>
          <p:cNvSpPr>
            <a:spLocks noGrp="1"/>
          </p:cNvSpPr>
          <p:nvPr>
            <p:ph type="subTitle" idx="10"/>
          </p:nvPr>
        </p:nvSpPr>
        <p:spPr>
          <a:xfrm>
            <a:off x="4403725" y="718820"/>
            <a:ext cx="10331450" cy="441325"/>
          </a:xfrm>
        </p:spPr>
        <p:txBody>
          <a:bodyPr/>
          <a:lstStyle/>
          <a:p>
            <a:pPr>
              <a:spcBef>
                <a:spcPct val="0"/>
              </a:spcBef>
            </a:pPr>
            <a:r>
              <a:rPr lang="en-US" dirty="0">
                <a:latin typeface="Helvetica Neue" charset="0"/>
                <a:cs typeface="Helvetica Neue" charset="0"/>
              </a:rPr>
              <a:t>Aether-Blue (Riley Norris and Brodie Rogers)</a:t>
            </a:r>
          </a:p>
        </p:txBody>
      </p:sp>
      <p:sp>
        <p:nvSpPr>
          <p:cNvPr id="3077" name="Content Placeholder 7"/>
          <p:cNvSpPr>
            <a:spLocks noGrp="1"/>
          </p:cNvSpPr>
          <p:nvPr>
            <p:ph idx="11"/>
          </p:nvPr>
        </p:nvSpPr>
        <p:spPr>
          <a:xfrm>
            <a:off x="3739931" y="1184268"/>
            <a:ext cx="3500437" cy="9045575"/>
          </a:xfrm>
          <a:ln/>
        </p:spPr>
        <p:txBody>
          <a:bodyPr/>
          <a:lstStyle/>
          <a:p>
            <a:r>
              <a:rPr lang="en-US" sz="1800" dirty="0">
                <a:latin typeface="Bodoni MT" charset="0"/>
                <a:cs typeface="Helvetica Neue" charset="0"/>
              </a:rPr>
              <a:t>ROOM TESTING CONDITION</a:t>
            </a:r>
          </a:p>
          <a:p>
            <a:pPr marL="171450" indent="-171450">
              <a:buFont typeface="Arial" panose="020B0604020202020204" pitchFamily="34" charset="0"/>
              <a:buChar char="•"/>
            </a:pPr>
            <a:r>
              <a:rPr lang="en-US" sz="1200" dirty="0">
                <a:latin typeface="Helvetica Neue" charset="0"/>
                <a:cs typeface="Helvetica Neue" charset="0"/>
              </a:rPr>
              <a:t>Project was tested in room 50-L303E which had a measured dimension of 3.3 x 3.5 x 2.6m (30m</a:t>
            </a:r>
            <a:r>
              <a:rPr lang="en-US" sz="1600" baseline="30000" dirty="0">
                <a:effectLst/>
                <a:latin typeface="Helvetica" panose="020B0604020202020204" pitchFamily="34" charset="0"/>
                <a:ea typeface="Calibri" panose="020F0502020204030204" pitchFamily="34" charset="0"/>
                <a:cs typeface="Times New Roman" panose="02020603050405020304" pitchFamily="18" charset="0"/>
              </a:rPr>
              <a:t>2</a:t>
            </a:r>
            <a:r>
              <a:rPr lang="en-US" sz="1200" baseline="30000" dirty="0">
                <a:effectLst/>
                <a:latin typeface="Helvetica Neue" charset="0"/>
                <a:ea typeface="Calibri" panose="020F0502020204030204" pitchFamily="34" charset="0"/>
                <a:cs typeface="Times New Roman" panose="02020603050405020304" pitchFamily="18" charset="0"/>
              </a:rPr>
              <a:t> </a:t>
            </a:r>
            <a:r>
              <a:rPr lang="en-US" sz="1200" dirty="0">
                <a:latin typeface="Helvetica Neue" charset="0"/>
                <a:cs typeface="Helvetica Neue" charset="0"/>
              </a:rPr>
              <a:t>volume). </a:t>
            </a:r>
          </a:p>
          <a:p>
            <a:pPr marL="171450" indent="-171450">
              <a:buFont typeface="Arial" panose="020B0604020202020204" pitchFamily="34" charset="0"/>
              <a:buChar char="•"/>
            </a:pPr>
            <a:r>
              <a:rPr lang="en-US" sz="1200" dirty="0">
                <a:latin typeface="Helvetica Neue" charset="0"/>
                <a:cs typeface="Helvetica Neue" charset="0"/>
              </a:rPr>
              <a:t>Room was ventilated with ducted air-conditioning at all stages of testing.</a:t>
            </a:r>
          </a:p>
          <a:p>
            <a:pPr marL="171450" indent="-171450">
              <a:buFont typeface="Arial" panose="020B0604020202020204" pitchFamily="34" charset="0"/>
              <a:buChar char="•"/>
            </a:pPr>
            <a:r>
              <a:rPr lang="en-US" sz="1200" dirty="0">
                <a:latin typeface="Helvetica Neue" charset="0"/>
                <a:cs typeface="Helvetica Neue" charset="0"/>
              </a:rPr>
              <a:t>The room was tested with the door closed.</a:t>
            </a:r>
          </a:p>
          <a:p>
            <a:pPr marL="171450" indent="-171450">
              <a:buFont typeface="Arial" panose="020B0604020202020204" pitchFamily="34" charset="0"/>
              <a:buChar char="•"/>
            </a:pPr>
            <a:r>
              <a:rPr lang="en-US" sz="1200" dirty="0">
                <a:latin typeface="Helvetica Neue" charset="0"/>
                <a:cs typeface="Helvetica Neue" charset="0"/>
              </a:rPr>
              <a:t>Thingy52 sensor nodes were spaced 1.5m apart on a table at a height of 1m.</a:t>
            </a:r>
          </a:p>
          <a:p>
            <a:endParaRPr lang="en-US" sz="1800" dirty="0">
              <a:latin typeface="Bodoni MT" charset="0"/>
              <a:cs typeface="Helvetica Neue" charset="0"/>
            </a:endParaRPr>
          </a:p>
          <a:p>
            <a:r>
              <a:rPr lang="en-US" sz="1800" dirty="0">
                <a:latin typeface="Bodoni MT" charset="0"/>
                <a:cs typeface="Helvetica Neue" charset="0"/>
              </a:rPr>
              <a:t>DATA COLLECTION RESULT</a:t>
            </a:r>
          </a:p>
          <a:p>
            <a:r>
              <a:rPr lang="en-US" sz="1200" dirty="0">
                <a:latin typeface="Helvetica Neue" charset="0"/>
                <a:cs typeface="Helvetica Neue" charset="0"/>
              </a:rPr>
              <a:t>Data was collected using a python script and examined in Matlab. CO2 and TVOC data was quite distinguishable which different sensor levels for different numbers of room occupants.</a:t>
            </a:r>
          </a:p>
          <a:p>
            <a:r>
              <a:rPr lang="en-US" sz="1200" dirty="0">
                <a:latin typeface="Helvetica Neue" charset="0"/>
                <a:cs typeface="Helvetica Neue" charset="0"/>
              </a:rPr>
              <a:t>Raw CO2 data example is graphed below.</a:t>
            </a: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sz="600" dirty="0">
              <a:latin typeface="Helvetica Neue" charset="0"/>
              <a:cs typeface="Helvetica Neue" charset="0"/>
            </a:endParaRPr>
          </a:p>
          <a:p>
            <a:r>
              <a:rPr lang="en-US" sz="1200" dirty="0">
                <a:latin typeface="Helvetica Neue" charset="0"/>
                <a:cs typeface="Helvetica Neue" charset="0"/>
              </a:rPr>
              <a:t>Moving Average smoothed CO2 data example is graphed below.</a:t>
            </a:r>
          </a:p>
          <a:p>
            <a:endParaRPr lang="en-US" sz="1200" dirty="0">
              <a:latin typeface="Helvetica Neue" charset="0"/>
              <a:cs typeface="Helvetica Neue" charset="0"/>
            </a:endParaRPr>
          </a:p>
          <a:p>
            <a:endParaRPr lang="en-US" dirty="0">
              <a:latin typeface="Helvetica Neue" charset="0"/>
              <a:cs typeface="Helvetica Neue" charset="0"/>
            </a:endParaRPr>
          </a:p>
        </p:txBody>
      </p:sp>
      <p:pic>
        <p:nvPicPr>
          <p:cNvPr id="3" name="Content Placeholder 2" descr="Diagram&#10;&#10;Description automatically generated">
            <a:extLst>
              <a:ext uri="{FF2B5EF4-FFF2-40B4-BE49-F238E27FC236}">
                <a16:creationId xmlns:a16="http://schemas.microsoft.com/office/drawing/2014/main" id="{317CB40F-7995-48AE-9909-2567ED528773}"/>
              </a:ext>
            </a:extLst>
          </p:cNvPr>
          <p:cNvPicPr>
            <a:picLocks noGrp="1" noChangeAspect="1"/>
          </p:cNvPicPr>
          <p:nvPr>
            <p:ph idx="12"/>
          </p:nvPr>
        </p:nvPicPr>
        <p:blipFill>
          <a:blip r:embed="rId2"/>
          <a:stretch>
            <a:fillRect/>
          </a:stretch>
        </p:blipFill>
        <p:spPr>
          <a:xfrm>
            <a:off x="112713" y="7201946"/>
            <a:ext cx="3500437" cy="3027900"/>
          </a:xfrm>
          <a:ln/>
        </p:spPr>
      </p:pic>
      <p:pic>
        <p:nvPicPr>
          <p:cNvPr id="5" name="Content Placeholder 4" descr="Chart, line chart&#10;&#10;Description automatically generated">
            <a:extLst>
              <a:ext uri="{FF2B5EF4-FFF2-40B4-BE49-F238E27FC236}">
                <a16:creationId xmlns:a16="http://schemas.microsoft.com/office/drawing/2014/main" id="{3CEBBC9C-B981-49CE-86EB-F779F02F156D}"/>
              </a:ext>
            </a:extLst>
          </p:cNvPr>
          <p:cNvPicPr>
            <a:picLocks noGrp="1" noChangeAspect="1"/>
          </p:cNvPicPr>
          <p:nvPr>
            <p:ph idx="13"/>
          </p:nvPr>
        </p:nvPicPr>
        <p:blipFill>
          <a:blip r:embed="rId3"/>
          <a:stretch>
            <a:fillRect/>
          </a:stretch>
        </p:blipFill>
        <p:spPr>
          <a:xfrm>
            <a:off x="4060828" y="4966811"/>
            <a:ext cx="2899634" cy="2235135"/>
          </a:xfrm>
          <a:ln/>
        </p:spPr>
      </p:pic>
      <p:pic>
        <p:nvPicPr>
          <p:cNvPr id="7" name="Picture 6" descr="Chart, line chart&#10;&#10;Description automatically generated">
            <a:extLst>
              <a:ext uri="{FF2B5EF4-FFF2-40B4-BE49-F238E27FC236}">
                <a16:creationId xmlns:a16="http://schemas.microsoft.com/office/drawing/2014/main" id="{D6043370-E10D-4D47-AE29-CF8700B20B44}"/>
              </a:ext>
            </a:extLst>
          </p:cNvPr>
          <p:cNvPicPr>
            <a:picLocks noChangeAspect="1"/>
          </p:cNvPicPr>
          <p:nvPr/>
        </p:nvPicPr>
        <p:blipFill>
          <a:blip r:embed="rId4"/>
          <a:stretch>
            <a:fillRect/>
          </a:stretch>
        </p:blipFill>
        <p:spPr>
          <a:xfrm>
            <a:off x="4060828" y="7851835"/>
            <a:ext cx="2899634" cy="2241985"/>
          </a:xfrm>
          <a:prstGeom prst="rect">
            <a:avLst/>
          </a:prstGeom>
        </p:spPr>
      </p:pic>
      <p:sp>
        <p:nvSpPr>
          <p:cNvPr id="14" name="Content Placeholder 7">
            <a:extLst>
              <a:ext uri="{FF2B5EF4-FFF2-40B4-BE49-F238E27FC236}">
                <a16:creationId xmlns:a16="http://schemas.microsoft.com/office/drawing/2014/main" id="{7B745449-1B8A-4B40-BB9C-7BB516674301}"/>
              </a:ext>
            </a:extLst>
          </p:cNvPr>
          <p:cNvSpPr txBox="1">
            <a:spLocks/>
          </p:cNvSpPr>
          <p:nvPr/>
        </p:nvSpPr>
        <p:spPr bwMode="auto">
          <a:xfrm>
            <a:off x="7328043" y="1184271"/>
            <a:ext cx="3500437" cy="904557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WEB DASHBOARD</a:t>
            </a:r>
          </a:p>
          <a:p>
            <a:r>
              <a:rPr lang="en-US" sz="1200" dirty="0">
                <a:latin typeface="Helvetica Neue" charset="0"/>
                <a:cs typeface="Helvetica Neue" charset="0"/>
              </a:rPr>
              <a:t>The project used a Tag-io web dashboard to display periodic (2s)  CO2, TVOC, temperature and humidity data along with the predicted occupancy of the room.</a:t>
            </a:r>
          </a:p>
          <a:p>
            <a:r>
              <a:rPr lang="en-US" sz="1200" dirty="0">
                <a:latin typeface="Helvetica Neue" charset="0"/>
                <a:cs typeface="Helvetica Neue" charset="0"/>
              </a:rPr>
              <a:t>Example of the dashboard interface is below.</a:t>
            </a:r>
          </a:p>
          <a:p>
            <a:endParaRPr lang="en-US" sz="1200" dirty="0">
              <a:latin typeface="Helvetica Neue"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r>
              <a:rPr lang="en-US" sz="1800" dirty="0">
                <a:latin typeface="Bodoni MT" charset="0"/>
                <a:cs typeface="Helvetica Neue" charset="0"/>
              </a:rPr>
              <a:t>MACHINE LEARNING</a:t>
            </a:r>
          </a:p>
          <a:p>
            <a:r>
              <a:rPr lang="en-US" sz="1200" dirty="0">
                <a:latin typeface="Helvetica Neue" charset="0"/>
                <a:cs typeface="Helvetica Neue" charset="0"/>
              </a:rPr>
              <a:t>Project used a Support Vector Machines (SVM) model from the </a:t>
            </a:r>
            <a:r>
              <a:rPr lang="en-US" sz="1200" b="1" i="1" dirty="0">
                <a:latin typeface="Helvetica Neue" charset="0"/>
                <a:cs typeface="Helvetica Neue" charset="0"/>
              </a:rPr>
              <a:t>sklearn</a:t>
            </a:r>
            <a:r>
              <a:rPr lang="en-US" sz="1200" dirty="0">
                <a:latin typeface="Helvetica Neue" charset="0"/>
                <a:cs typeface="Helvetica Neue" charset="0"/>
              </a:rPr>
              <a:t> python library and also a Gradient Boosted Decision Trees (GBDT) model from the </a:t>
            </a:r>
            <a:r>
              <a:rPr lang="en-US" sz="1200" b="1" i="1" dirty="0">
                <a:latin typeface="Helvetica Neue" charset="0"/>
                <a:cs typeface="Helvetica Neue" charset="0"/>
              </a:rPr>
              <a:t>xgboost</a:t>
            </a:r>
            <a:r>
              <a:rPr lang="en-US" sz="1200" b="1" dirty="0">
                <a:latin typeface="Helvetica Neue" charset="0"/>
                <a:cs typeface="Helvetica Neue" charset="0"/>
              </a:rPr>
              <a:t> </a:t>
            </a:r>
            <a:r>
              <a:rPr lang="en-US" sz="1200" dirty="0">
                <a:latin typeface="Helvetica Neue" charset="0"/>
                <a:cs typeface="Helvetica Neue" charset="0"/>
              </a:rPr>
              <a:t>python library.</a:t>
            </a:r>
          </a:p>
          <a:p>
            <a:r>
              <a:rPr lang="en-US" sz="1200" dirty="0">
                <a:latin typeface="Helvetica Neue" charset="0"/>
                <a:cs typeface="Helvetica Neue" charset="0"/>
              </a:rPr>
              <a:t>The model uses CO2 and TVOC data for predictions since temperature and humidity were affected by the air-conditioning system too much.</a:t>
            </a:r>
          </a:p>
          <a:p>
            <a:endParaRPr lang="en-US" sz="1800" dirty="0">
              <a:latin typeface="Bodoni MT" charset="0"/>
              <a:cs typeface="Helvetica Neue" charset="0"/>
            </a:endParaRPr>
          </a:p>
          <a:p>
            <a:r>
              <a:rPr lang="en-US" sz="1800" dirty="0">
                <a:latin typeface="Bodoni MT" charset="0"/>
                <a:cs typeface="Helvetica Neue" charset="0"/>
              </a:rPr>
              <a:t>FIELD DEPLOYMENT</a:t>
            </a:r>
          </a:p>
          <a:p>
            <a:r>
              <a:rPr lang="en-US" sz="1200" dirty="0">
                <a:latin typeface="Helvetica Neue" charset="0"/>
                <a:cs typeface="Helvetica Neue" charset="0"/>
              </a:rPr>
              <a:t>Current system setup is dependent on similar room conditions to those tested. </a:t>
            </a:r>
          </a:p>
          <a:p>
            <a:r>
              <a:rPr lang="en-US" sz="1200" dirty="0">
                <a:latin typeface="Helvetica Neue" charset="0"/>
                <a:cs typeface="Helvetica Neue" charset="0"/>
              </a:rPr>
              <a:t>For effective field deployment, users will be required to collect data which is unique to their room conditions.</a:t>
            </a:r>
          </a:p>
          <a:p>
            <a:r>
              <a:rPr lang="en-US" sz="1200" dirty="0">
                <a:latin typeface="Helvetica Neue" charset="0"/>
                <a:cs typeface="Helvetica Neue" charset="0"/>
              </a:rPr>
              <a:t>This data can be collected using the data collection python script and needs to be stored a .csv file located in the accompanying folder.</a:t>
            </a:r>
          </a:p>
          <a:p>
            <a:r>
              <a:rPr lang="en-US" sz="1200" dirty="0">
                <a:latin typeface="Helvetica Neue" charset="0"/>
                <a:cs typeface="Helvetica Neue" charset="0"/>
              </a:rPr>
              <a:t>Further sensor nodes can be added to the system for large rooms with a recommended sensor for each 20m</a:t>
            </a:r>
            <a:r>
              <a:rPr lang="en-US" sz="1600" baseline="30000" dirty="0">
                <a:effectLst/>
                <a:latin typeface="Helvetica" panose="020B0604020202020204" pitchFamily="34" charset="0"/>
                <a:ea typeface="Calibri" panose="020F0502020204030204" pitchFamily="34" charset="0"/>
                <a:cs typeface="Times New Roman" panose="02020603050405020304" pitchFamily="18" charset="0"/>
              </a:rPr>
              <a:t>2</a:t>
            </a:r>
            <a:r>
              <a:rPr lang="en-US" sz="1200" dirty="0">
                <a:latin typeface="Helvetica Neue" charset="0"/>
                <a:cs typeface="Helvetica Neue" charset="0"/>
              </a:rPr>
              <a:t> volume of room. Each sensor will need to be programmed with a unique sensor ID.</a:t>
            </a:r>
          </a:p>
          <a:p>
            <a:endParaRPr lang="en-US" sz="1200" dirty="0">
              <a:latin typeface="Helvetica Neue" charset="0"/>
              <a:cs typeface="Helvetica Neue" charset="0"/>
            </a:endParaRPr>
          </a:p>
          <a:p>
            <a:endParaRPr lang="en-US" sz="1200" dirty="0">
              <a:latin typeface="Helvetica Neue" charset="0"/>
              <a:cs typeface="Helvetica Neue" charset="0"/>
            </a:endParaRPr>
          </a:p>
          <a:p>
            <a:endParaRPr lang="en-US" dirty="0">
              <a:latin typeface="Helvetica Neue" charset="0"/>
              <a:cs typeface="Helvetica Neue" charset="0"/>
            </a:endParaRPr>
          </a:p>
        </p:txBody>
      </p:sp>
      <p:sp>
        <p:nvSpPr>
          <p:cNvPr id="15" name="Content Placeholder 7">
            <a:extLst>
              <a:ext uri="{FF2B5EF4-FFF2-40B4-BE49-F238E27FC236}">
                <a16:creationId xmlns:a16="http://schemas.microsoft.com/office/drawing/2014/main" id="{C6A4CA73-DD89-4AF8-8F80-CC9509E0E741}"/>
              </a:ext>
            </a:extLst>
          </p:cNvPr>
          <p:cNvSpPr txBox="1">
            <a:spLocks/>
          </p:cNvSpPr>
          <p:nvPr/>
        </p:nvSpPr>
        <p:spPr bwMode="auto">
          <a:xfrm>
            <a:off x="11048279" y="1184267"/>
            <a:ext cx="3500437" cy="904557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TESTING RESULTS</a:t>
            </a:r>
          </a:p>
          <a:p>
            <a:r>
              <a:rPr lang="en-US" sz="1200" dirty="0">
                <a:latin typeface="Helvetica Neue" charset="0"/>
                <a:cs typeface="Helvetica Neue" charset="0"/>
              </a:rPr>
              <a:t>The testing of the models showed that GBDT was the better model and provided smoother predictions.</a:t>
            </a:r>
          </a:p>
          <a:p>
            <a:endParaRPr lang="en-US" sz="1200" dirty="0">
              <a:latin typeface="Helvetica Neue" charset="0"/>
              <a:cs typeface="Helvetica Neue" charset="0"/>
            </a:endParaRPr>
          </a:p>
          <a:p>
            <a:r>
              <a:rPr lang="en-US" b="1" dirty="0">
                <a:solidFill>
                  <a:srgbClr val="002060"/>
                </a:solidFill>
                <a:latin typeface="Helvetica Neue" charset="0"/>
                <a:cs typeface="Helvetica Neue" charset="0"/>
              </a:rPr>
              <a:t>Bluetooth Stability:</a:t>
            </a:r>
          </a:p>
          <a:p>
            <a:r>
              <a:rPr lang="en-US" sz="1200" dirty="0">
                <a:latin typeface="Helvetica Neue" charset="0"/>
                <a:cs typeface="Helvetica Neue" charset="0"/>
              </a:rPr>
              <a:t>BLE was stable and no issues were encountered during data collection or testing.</a:t>
            </a:r>
          </a:p>
          <a:p>
            <a:endParaRPr lang="en-US" sz="600" dirty="0">
              <a:latin typeface="Helvetica Neue" charset="0"/>
              <a:cs typeface="Helvetica Neue" charset="0"/>
            </a:endParaRPr>
          </a:p>
          <a:p>
            <a:r>
              <a:rPr lang="en-US" b="1" dirty="0">
                <a:solidFill>
                  <a:srgbClr val="002060"/>
                </a:solidFill>
                <a:latin typeface="Helvetica Neue" charset="0"/>
                <a:cs typeface="Helvetica Neue" charset="0"/>
              </a:rPr>
              <a:t>Sensor Data Reliability:</a:t>
            </a:r>
          </a:p>
          <a:p>
            <a:r>
              <a:rPr lang="en-US" sz="1200" dirty="0">
                <a:latin typeface="Helvetica Neue" charset="0"/>
                <a:cs typeface="Helvetica Neue" charset="0"/>
              </a:rPr>
              <a:t>CCS811 data was retrieved at 4Hz and reliable after ~30 minutes warm-up time.</a:t>
            </a:r>
          </a:p>
          <a:p>
            <a:endParaRPr lang="en-US" sz="600" dirty="0">
              <a:latin typeface="Helvetica Neue" charset="0"/>
              <a:cs typeface="Helvetica Neue" charset="0"/>
            </a:endParaRPr>
          </a:p>
          <a:p>
            <a:r>
              <a:rPr lang="en-US" b="1" dirty="0">
                <a:solidFill>
                  <a:srgbClr val="002060"/>
                </a:solidFill>
                <a:latin typeface="Helvetica Neue" charset="0"/>
                <a:cs typeface="Helvetica Neue" charset="0"/>
              </a:rPr>
              <a:t>Room accuracy achieved:</a:t>
            </a:r>
          </a:p>
          <a:p>
            <a:r>
              <a:rPr lang="en-US" sz="1200" dirty="0">
                <a:latin typeface="Helvetica Neue" charset="0"/>
                <a:cs typeface="Helvetica Neue" charset="0"/>
              </a:rPr>
              <a:t>+- 1 person with ~80% accuracy once CO2 and TVOC levels had a chance to settle.</a:t>
            </a:r>
          </a:p>
          <a:p>
            <a:endParaRPr lang="en-US" sz="600" dirty="0">
              <a:latin typeface="Helvetica Neue" charset="0"/>
              <a:cs typeface="Helvetica Neue" charset="0"/>
            </a:endParaRPr>
          </a:p>
          <a:p>
            <a:r>
              <a:rPr lang="en-US" b="1" dirty="0">
                <a:solidFill>
                  <a:srgbClr val="002060"/>
                </a:solidFill>
                <a:latin typeface="Helvetica Neue" charset="0"/>
                <a:cs typeface="Helvetica Neue" charset="0"/>
              </a:rPr>
              <a:t>Larger Room Capability:</a:t>
            </a:r>
          </a:p>
          <a:p>
            <a:r>
              <a:rPr lang="en-US" sz="1200" dirty="0">
                <a:latin typeface="Helvetica Neue" charset="0"/>
                <a:cs typeface="Helvetica Neue" charset="0"/>
              </a:rPr>
              <a:t>System was tested in 50-L304 with an estimated volume of (50m</a:t>
            </a:r>
            <a:r>
              <a:rPr lang="en-US" sz="1600" baseline="30000" dirty="0">
                <a:effectLst/>
                <a:latin typeface="Helvetica" panose="020B0604020202020204" pitchFamily="34" charset="0"/>
                <a:ea typeface="Calibri" panose="020F0502020204030204" pitchFamily="34" charset="0"/>
                <a:cs typeface="Times New Roman" panose="02020603050405020304" pitchFamily="18" charset="0"/>
              </a:rPr>
              <a:t>2</a:t>
            </a:r>
            <a:r>
              <a:rPr lang="en-US" sz="1200" baseline="30000" dirty="0">
                <a:effectLst/>
                <a:latin typeface="Helvetica Neue" charset="0"/>
                <a:ea typeface="Calibri" panose="020F0502020204030204" pitchFamily="34" charset="0"/>
                <a:cs typeface="Times New Roman" panose="02020603050405020304" pitchFamily="18" charset="0"/>
              </a:rPr>
              <a:t> </a:t>
            </a:r>
            <a:r>
              <a:rPr lang="en-US" sz="1200" dirty="0">
                <a:latin typeface="Helvetica Neue" charset="0"/>
                <a:cs typeface="Helvetica Neue" charset="0"/>
              </a:rPr>
              <a:t>volume) with ~70% accuracy.</a:t>
            </a:r>
          </a:p>
          <a:p>
            <a:endParaRPr lang="en-US" sz="1200" dirty="0">
              <a:latin typeface="Helvetica Neue" charset="0"/>
              <a:cs typeface="Helvetica Neue" charset="0"/>
            </a:endParaRPr>
          </a:p>
          <a:p>
            <a:r>
              <a:rPr lang="en-US" sz="1800" dirty="0">
                <a:latin typeface="Bodoni MT" charset="0"/>
                <a:cs typeface="Helvetica Neue" charset="0"/>
              </a:rPr>
              <a:t>CONCLUSION</a:t>
            </a:r>
          </a:p>
          <a:p>
            <a:r>
              <a:rPr lang="en-US" sz="1200" dirty="0">
                <a:latin typeface="Helvetica Neue" charset="0"/>
                <a:cs typeface="Helvetica Neue" charset="0"/>
              </a:rPr>
              <a:t>The project outcome was deemed successful and was able to satisfy each of the KPI goals. The work was interesting and built on previous sensor and BLE work from the practicals.</a:t>
            </a:r>
          </a:p>
          <a:p>
            <a:endParaRPr lang="en-US" sz="1200" dirty="0">
              <a:latin typeface="Helvetica Neue" charset="0"/>
              <a:cs typeface="Helvetica Neue" charset="0"/>
            </a:endParaRPr>
          </a:p>
          <a:p>
            <a:r>
              <a:rPr lang="en-US" b="1" dirty="0">
                <a:latin typeface="Helvetica Neue" charset="0"/>
                <a:cs typeface="Helvetica Neue" charset="0"/>
              </a:rPr>
              <a:t>Problems Encountered</a:t>
            </a:r>
          </a:p>
          <a:p>
            <a:pPr marL="171450" indent="-171450">
              <a:buFont typeface="Arial" panose="020B0604020202020204" pitchFamily="34" charset="0"/>
              <a:buChar char="•"/>
            </a:pPr>
            <a:r>
              <a:rPr lang="en-US" sz="1200" dirty="0">
                <a:latin typeface="Helvetica Neue" charset="0"/>
                <a:cs typeface="Helvetica Neue" charset="0"/>
              </a:rPr>
              <a:t>CCS811 required a 48-hour burn period and minimum 20-minute warm-up time as per the datasheet.</a:t>
            </a:r>
          </a:p>
          <a:p>
            <a:pPr marL="171450" indent="-171450">
              <a:buFont typeface="Arial" panose="020B0604020202020204" pitchFamily="34" charset="0"/>
              <a:buChar char="•"/>
            </a:pPr>
            <a:r>
              <a:rPr lang="en-US" sz="1200" dirty="0">
                <a:latin typeface="Helvetica Neue" charset="0"/>
                <a:cs typeface="Helvetica Neue" charset="0"/>
              </a:rPr>
              <a:t>Thingy52 would automatically change baseline register of CCS811 to continuously adjust to environment. This affects the consistency of the data for the ML model.</a:t>
            </a:r>
          </a:p>
          <a:p>
            <a:endParaRPr lang="en-US" sz="1200" dirty="0">
              <a:latin typeface="Helvetica Neue" charset="0"/>
              <a:cs typeface="Helvetica Neue" charset="0"/>
            </a:endParaRPr>
          </a:p>
          <a:p>
            <a:r>
              <a:rPr lang="en-US" b="1" dirty="0">
                <a:solidFill>
                  <a:srgbClr val="002060"/>
                </a:solidFill>
                <a:latin typeface="Helvetica Neue" charset="0"/>
                <a:cs typeface="Helvetica Neue" charset="0"/>
              </a:rPr>
              <a:t>Future Improvements</a:t>
            </a:r>
          </a:p>
          <a:p>
            <a:pPr marL="171450" indent="-171450">
              <a:buFont typeface="Arial" panose="020B0604020202020204" pitchFamily="34" charset="0"/>
              <a:buChar char="•"/>
            </a:pPr>
            <a:r>
              <a:rPr lang="en-US" sz="1200" dirty="0">
                <a:latin typeface="Helvetica Neue" charset="0"/>
                <a:cs typeface="Helvetica Neue" charset="0"/>
              </a:rPr>
              <a:t>Complete further data testing in various room sizes.</a:t>
            </a:r>
          </a:p>
          <a:p>
            <a:pPr marL="171450" indent="-171450">
              <a:buFont typeface="Arial" panose="020B0604020202020204" pitchFamily="34" charset="0"/>
              <a:buChar char="•"/>
            </a:pPr>
            <a:r>
              <a:rPr lang="en-US" sz="1200" dirty="0">
                <a:latin typeface="Helvetica Neue" charset="0"/>
                <a:cs typeface="Helvetica Neue" charset="0"/>
              </a:rPr>
              <a:t>Implement seven-segment display at door entry of room occupancy.</a:t>
            </a:r>
          </a:p>
          <a:p>
            <a:pPr marL="171450" indent="-171450">
              <a:buFont typeface="Arial" panose="020B0604020202020204" pitchFamily="34" charset="0"/>
              <a:buChar char="•"/>
            </a:pPr>
            <a:endParaRPr lang="en-US" sz="1200" dirty="0">
              <a:latin typeface="Helvetica Neue" charset="0"/>
              <a:cs typeface="Helvetica Neue" charset="0"/>
            </a:endParaRPr>
          </a:p>
          <a:p>
            <a:endParaRPr lang="en-US" dirty="0">
              <a:latin typeface="Helvetica Neue" charset="0"/>
              <a:cs typeface="Helvetica Neue" charset="0"/>
            </a:endParaRPr>
          </a:p>
        </p:txBody>
      </p:sp>
      <p:pic>
        <p:nvPicPr>
          <p:cNvPr id="9" name="Picture 8" descr="Graphical user interface, application&#10;&#10;Description automatically generated">
            <a:extLst>
              <a:ext uri="{FF2B5EF4-FFF2-40B4-BE49-F238E27FC236}">
                <a16:creationId xmlns:a16="http://schemas.microsoft.com/office/drawing/2014/main" id="{3E0A0F6D-AA8E-4CDB-BDCE-5259A3D57434}"/>
              </a:ext>
            </a:extLst>
          </p:cNvPr>
          <p:cNvPicPr>
            <a:picLocks noChangeAspect="1"/>
          </p:cNvPicPr>
          <p:nvPr/>
        </p:nvPicPr>
        <p:blipFill>
          <a:blip r:embed="rId5"/>
          <a:stretch>
            <a:fillRect/>
          </a:stretch>
        </p:blipFill>
        <p:spPr>
          <a:xfrm>
            <a:off x="7379494" y="2836581"/>
            <a:ext cx="3448985" cy="1566413"/>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697</TotalTime>
  <Words>692</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Helvetica</vt:lpstr>
      <vt:lpstr>Helvetica Neue</vt:lpstr>
      <vt:lpstr>poster</vt:lpstr>
      <vt:lpstr>B3 - Air Quality and Room Occupancy Sensing Network</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Riley Norris</cp:lastModifiedBy>
  <cp:revision>19</cp:revision>
  <cp:lastPrinted>2011-10-04T02:16:03Z</cp:lastPrinted>
  <dcterms:created xsi:type="dcterms:W3CDTF">2011-10-04T02:18:07Z</dcterms:created>
  <dcterms:modified xsi:type="dcterms:W3CDTF">2021-05-27T17:39:01Z</dcterms:modified>
</cp:coreProperties>
</file>