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9559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38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264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547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2787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4606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61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518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6362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0168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F75645-38B5-47CD-B6DD-1C0004F8FFFB}" type="datetimeFigureOut">
              <a:rPr lang="es-PA" smtClean="0"/>
              <a:t>02/25/2024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6B2CD91-C28C-4B5E-8984-3E359B081F4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150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4E00E-DB1E-4C3A-A4DA-8D151F57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96" y="1221173"/>
            <a:ext cx="5471604" cy="141665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PA" sz="8000"/>
              <a:t>ListView</a:t>
            </a:r>
            <a:endParaRPr lang="es-PA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6272CA-35EC-4F22-A042-450FE034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8713" y="3728127"/>
            <a:ext cx="4601594" cy="1562965"/>
          </a:xfrm>
        </p:spPr>
        <p:txBody>
          <a:bodyPr>
            <a:normAutofit fontScale="92500" lnSpcReduction="10000"/>
          </a:bodyPr>
          <a:lstStyle/>
          <a:p>
            <a:r>
              <a:rPr lang="es-PA" sz="3900" dirty="0"/>
              <a:t>Presentado por:</a:t>
            </a:r>
          </a:p>
          <a:p>
            <a:r>
              <a:rPr lang="es-PA" sz="2800" dirty="0"/>
              <a:t>Brian Rodríguez</a:t>
            </a:r>
          </a:p>
          <a:p>
            <a:r>
              <a:rPr lang="es-PA" sz="2800" dirty="0"/>
              <a:t>Alexander </a:t>
            </a:r>
            <a:r>
              <a:rPr lang="es-PA" sz="2800" dirty="0" err="1"/>
              <a:t>Zhuo</a:t>
            </a:r>
            <a:endParaRPr lang="es-PA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B5138-1A46-4ADF-861D-21C04CEB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9" t="1988" r="2333" b="11227"/>
          <a:stretch/>
        </p:blipFill>
        <p:spPr>
          <a:xfrm>
            <a:off x="7880412" y="512685"/>
            <a:ext cx="3364983" cy="57083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45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83675-0B4B-44A0-9AEC-BC8A225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07" y="155335"/>
            <a:ext cx="5723317" cy="79308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PA" sz="3600" dirty="0"/>
              <a:t>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CD0CE-2622-4722-B279-E083732A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49" y="1429305"/>
            <a:ext cx="4728956" cy="4796917"/>
          </a:xfrm>
        </p:spPr>
        <p:txBody>
          <a:bodyPr>
            <a:normAutofit fontScale="92500" lnSpcReduction="20000"/>
          </a:bodyPr>
          <a:lstStyle/>
          <a:p>
            <a:r>
              <a:rPr lang="es-ES" sz="32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Android </a:t>
            </a:r>
            <a:r>
              <a:rPr lang="es-ES" sz="3200" b="1" i="0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ListView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 es una vista que contiene el grupo de elementos y se muestra en una lista desplazable.</a:t>
            </a:r>
          </a:p>
          <a:p>
            <a:r>
              <a:rPr lang="es-ES" sz="32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s-ES" sz="3200" b="0" i="0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ListView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 se implementa importando la clase </a:t>
            </a:r>
            <a:r>
              <a:rPr lang="es-ES" sz="3200" b="0" i="1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android.widget.ListView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 . </a:t>
            </a:r>
          </a:p>
          <a:p>
            <a:r>
              <a:rPr lang="es-ES" sz="3200" b="0" i="0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ListView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 es un elemento desplazable predeterminado que no utiliza otra vista de desplazamiento</a:t>
            </a:r>
            <a:r>
              <a:rPr lang="es-ES" sz="28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Arial" panose="020B0604020202020204" pitchFamily="34" charset="0"/>
              </a:rPr>
              <a:t>.</a:t>
            </a:r>
            <a:endParaRPr lang="es-ES" sz="20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98904F-CBEC-4A26-888A-35666CDC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51" y="1026545"/>
            <a:ext cx="3500670" cy="56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9E753-22C5-4121-A0F2-95546C6E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5" y="329764"/>
            <a:ext cx="6436310" cy="77533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PA" sz="4800" dirty="0"/>
              <a:t>Estructura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15B8F1-1639-463C-B352-79FD8BBD6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" t="9022" r="3493" b="10354"/>
          <a:stretch/>
        </p:blipFill>
        <p:spPr>
          <a:xfrm>
            <a:off x="2371074" y="2383102"/>
            <a:ext cx="7783220" cy="23298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6469C8DC-0752-4954-8B01-8552DC65DAB1}"/>
              </a:ext>
            </a:extLst>
          </p:cNvPr>
          <p:cNvSpPr txBox="1">
            <a:spLocks/>
          </p:cNvSpPr>
          <p:nvPr/>
        </p:nvSpPr>
        <p:spPr>
          <a:xfrm>
            <a:off x="2908341" y="4831929"/>
            <a:ext cx="6708687" cy="1552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/>
              <a:t>En el archivo de diseño XML (activity_main.xml), se define el </a:t>
            </a:r>
            <a:r>
              <a:rPr lang="es-ES" sz="2800" dirty="0" err="1"/>
              <a:t>ListView</a:t>
            </a:r>
            <a:r>
              <a:rPr lang="es-ES" sz="2800" dirty="0"/>
              <a:t> como parte de la interfaz de usuario.</a:t>
            </a:r>
            <a:endParaRPr lang="es-PA" sz="28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E8FACE8-2040-4816-94B7-C337A946477D}"/>
              </a:ext>
            </a:extLst>
          </p:cNvPr>
          <p:cNvSpPr/>
          <p:nvPr/>
        </p:nvSpPr>
        <p:spPr>
          <a:xfrm>
            <a:off x="3638306" y="1494651"/>
            <a:ext cx="491538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ARCHIVO XML</a:t>
            </a:r>
          </a:p>
        </p:txBody>
      </p:sp>
    </p:spTree>
    <p:extLst>
      <p:ext uri="{BB962C8B-B14F-4D97-AF65-F5344CB8AC3E}">
        <p14:creationId xmlns:p14="http://schemas.microsoft.com/office/powerpoint/2010/main" val="3787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CF65C7-4014-4AF7-97D1-70BC5D38C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1433318" y="1859721"/>
            <a:ext cx="8963132" cy="3302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10C76A3-77B9-4102-8E89-5F6320648BF7}"/>
              </a:ext>
            </a:extLst>
          </p:cNvPr>
          <p:cNvSpPr txBox="1">
            <a:spLocks/>
          </p:cNvSpPr>
          <p:nvPr/>
        </p:nvSpPr>
        <p:spPr>
          <a:xfrm>
            <a:off x="2661110" y="5239375"/>
            <a:ext cx="7068816" cy="1618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latin typeface="Bahnschrift Condensed" panose="020B0502040204020203" pitchFamily="34" charset="0"/>
              </a:rPr>
              <a:t>El adaptador es responsable de tomar los datos y convertirlos en elementos que se mostrarán en el </a:t>
            </a:r>
            <a:r>
              <a:rPr lang="es-ES" sz="2800" dirty="0" err="1">
                <a:latin typeface="Bahnschrift Condensed" panose="020B0502040204020203" pitchFamily="34" charset="0"/>
              </a:rPr>
              <a:t>ListView</a:t>
            </a:r>
            <a:r>
              <a:rPr lang="es-ES" sz="2800" dirty="0">
                <a:latin typeface="Bahnschrift Condensed" panose="020B0502040204020203" pitchFamily="34" charset="0"/>
              </a:rPr>
              <a:t>. Android proporciona este tipo de adaptador como el  </a:t>
            </a:r>
            <a:r>
              <a:rPr lang="es-ES" sz="2800" dirty="0" err="1">
                <a:latin typeface="Bahnschrift Condensed" panose="020B0502040204020203" pitchFamily="34" charset="0"/>
              </a:rPr>
              <a:t>ArrayAdapter</a:t>
            </a:r>
            <a:r>
              <a:rPr lang="es-ES" sz="2800" dirty="0">
                <a:latin typeface="Bahnschrift Condensed" panose="020B0502040204020203" pitchFamily="34" charset="0"/>
              </a:rPr>
              <a:t>. </a:t>
            </a:r>
            <a:endParaRPr lang="es-PA" sz="2800" dirty="0">
              <a:latin typeface="Bahnschrift Condensed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20B96F-48A4-4815-A63D-0D871B9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5" y="238057"/>
            <a:ext cx="6436310" cy="77533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PA" sz="4800" dirty="0"/>
              <a:t>Estructura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9E1505-865E-4B5E-98C6-4573C5FC345D}"/>
              </a:ext>
            </a:extLst>
          </p:cNvPr>
          <p:cNvSpPr/>
          <p:nvPr/>
        </p:nvSpPr>
        <p:spPr>
          <a:xfrm>
            <a:off x="3457190" y="1090280"/>
            <a:ext cx="491538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425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FC34FB3-04FB-4B71-9D9D-AC3ACE6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51" y="127420"/>
            <a:ext cx="6436310" cy="77533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PA" sz="4800" dirty="0"/>
              <a:t>Estructura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F3F63A-B67B-4FAC-AA66-24805A22A533}"/>
              </a:ext>
            </a:extLst>
          </p:cNvPr>
          <p:cNvSpPr/>
          <p:nvPr/>
        </p:nvSpPr>
        <p:spPr>
          <a:xfrm>
            <a:off x="3066453" y="1011781"/>
            <a:ext cx="53488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FUNCIONALIDAD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1DD28766-891D-4AAF-A536-BDC253830074}"/>
              </a:ext>
            </a:extLst>
          </p:cNvPr>
          <p:cNvSpPr txBox="1">
            <a:spLocks/>
          </p:cNvSpPr>
          <p:nvPr/>
        </p:nvSpPr>
        <p:spPr>
          <a:xfrm>
            <a:off x="261852" y="4584518"/>
            <a:ext cx="5378386" cy="1916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latin typeface="Bahnschrift Condensed" panose="020B0502040204020203" pitchFamily="34" charset="0"/>
              </a:rPr>
              <a:t>Se puede agregar funcionalidades adicionales, una de esas es: manejar clics en elementos de la lista. Esto lo hacemos a través de la manipulación del </a:t>
            </a:r>
            <a:r>
              <a:rPr lang="es-ES" sz="2400" dirty="0" err="1">
                <a:latin typeface="Bahnschrift Condensed" panose="020B0502040204020203" pitchFamily="34" charset="0"/>
              </a:rPr>
              <a:t>ListView</a:t>
            </a:r>
            <a:r>
              <a:rPr lang="es-ES" sz="2400" dirty="0">
                <a:latin typeface="Bahnschrift Condensed" panose="020B0502040204020203" pitchFamily="34" charset="0"/>
              </a:rPr>
              <a:t> y la implementación de interfaces como </a:t>
            </a:r>
            <a:r>
              <a:rPr lang="es-ES" sz="2400" dirty="0" err="1">
                <a:latin typeface="Bahnschrift Condensed" panose="020B0502040204020203" pitchFamily="34" charset="0"/>
              </a:rPr>
              <a:t>OnItemClickListener</a:t>
            </a:r>
            <a:r>
              <a:rPr lang="es-ES" sz="2400" dirty="0">
                <a:latin typeface="Bahnschrift Condensed" panose="020B0502040204020203" pitchFamily="34" charset="0"/>
              </a:rPr>
              <a:t>.</a:t>
            </a:r>
            <a:endParaRPr lang="es-PA" sz="2400" dirty="0">
              <a:latin typeface="Bahnschrift Condensed" panose="020B0502040204020203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AA15DA0-140A-4117-B2D0-6824EC87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4" y="1741434"/>
            <a:ext cx="7877399" cy="24857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F1D7BD9B-40ED-4F62-990C-6437EBD4B47F}"/>
              </a:ext>
            </a:extLst>
          </p:cNvPr>
          <p:cNvSpPr txBox="1">
            <a:spLocks/>
          </p:cNvSpPr>
          <p:nvPr/>
        </p:nvSpPr>
        <p:spPr>
          <a:xfrm>
            <a:off x="6096000" y="4372242"/>
            <a:ext cx="5378386" cy="2485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latin typeface="Bahnschrift Condensed" panose="020B0502040204020203" pitchFamily="34" charset="0"/>
              </a:rPr>
              <a:t>Parámetros del Método: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err="1">
                <a:latin typeface="Bahnschrift Condensed" panose="020B0502040204020203" pitchFamily="34" charset="0"/>
              </a:rPr>
              <a:t>AdapterView</a:t>
            </a:r>
            <a:r>
              <a:rPr lang="es-ES" sz="2800" dirty="0">
                <a:latin typeface="Bahnschrift Condensed" panose="020B0502040204020203" pitchFamily="34" charset="0"/>
              </a:rPr>
              <a:t>&lt;?&gt; </a:t>
            </a:r>
            <a:r>
              <a:rPr lang="es-ES" sz="2800" dirty="0" err="1">
                <a:latin typeface="Bahnschrift Condensed" panose="020B0502040204020203" pitchFamily="34" charset="0"/>
              </a:rPr>
              <a:t>parent</a:t>
            </a:r>
            <a:r>
              <a:rPr lang="es-ES" sz="2800" dirty="0">
                <a:latin typeface="Bahnschrift Condensed" panose="020B0502040204020203" pitchFamily="34" charset="0"/>
              </a:rPr>
              <a:t>: La vista del adaptador donde se hizo clic (en este caso, el </a:t>
            </a:r>
            <a:r>
              <a:rPr lang="es-ES" sz="2800" dirty="0" err="1">
                <a:latin typeface="Bahnschrift Condensed" panose="020B0502040204020203" pitchFamily="34" charset="0"/>
              </a:rPr>
              <a:t>ListView</a:t>
            </a:r>
            <a:r>
              <a:rPr lang="es-ES" sz="2800" dirty="0">
                <a:latin typeface="Bahnschrift Condensed" panose="020B0502040204020203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Bahnschrift Condensed" panose="020B0502040204020203" pitchFamily="34" charset="0"/>
              </a:rPr>
              <a:t>View </a:t>
            </a:r>
            <a:r>
              <a:rPr lang="es-ES" sz="2800" dirty="0" err="1">
                <a:latin typeface="Bahnschrift Condensed" panose="020B0502040204020203" pitchFamily="34" charset="0"/>
              </a:rPr>
              <a:t>view</a:t>
            </a:r>
            <a:r>
              <a:rPr lang="es-ES" sz="2800" dirty="0">
                <a:latin typeface="Bahnschrift Condensed" panose="020B0502040204020203" pitchFamily="34" charset="0"/>
              </a:rPr>
              <a:t>: La vista específica dentro del </a:t>
            </a:r>
            <a:r>
              <a:rPr lang="es-ES" sz="2800" dirty="0" err="1">
                <a:latin typeface="Bahnschrift Condensed" panose="020B0502040204020203" pitchFamily="34" charset="0"/>
              </a:rPr>
              <a:t>ListView</a:t>
            </a:r>
            <a:r>
              <a:rPr lang="es-ES" sz="2800" dirty="0">
                <a:latin typeface="Bahnschrift Condensed" panose="020B0502040204020203" pitchFamily="34" charset="0"/>
              </a:rPr>
              <a:t> que fue clicada.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err="1">
                <a:latin typeface="Bahnschrift Condensed" panose="020B0502040204020203" pitchFamily="34" charset="0"/>
              </a:rPr>
              <a:t>int</a:t>
            </a:r>
            <a:r>
              <a:rPr lang="es-ES" sz="2800" dirty="0">
                <a:latin typeface="Bahnschrift Condensed" panose="020B0502040204020203" pitchFamily="34" charset="0"/>
              </a:rPr>
              <a:t> position: La posición del elemento donde se hizo clic en la lista.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 err="1">
                <a:latin typeface="Bahnschrift Condensed" panose="020B0502040204020203" pitchFamily="34" charset="0"/>
              </a:rPr>
              <a:t>long</a:t>
            </a:r>
            <a:r>
              <a:rPr lang="es-ES" sz="2800" dirty="0">
                <a:latin typeface="Bahnschrift Condensed" panose="020B0502040204020203" pitchFamily="34" charset="0"/>
              </a:rPr>
              <a:t> id: El identificador único del elemento clicado</a:t>
            </a:r>
            <a:r>
              <a:rPr lang="es-ES" sz="1100" dirty="0"/>
              <a:t>.</a:t>
            </a:r>
            <a:endParaRPr lang="es-PA" sz="1100" dirty="0"/>
          </a:p>
        </p:txBody>
      </p:sp>
    </p:spTree>
    <p:extLst>
      <p:ext uri="{BB962C8B-B14F-4D97-AF65-F5344CB8AC3E}">
        <p14:creationId xmlns:p14="http://schemas.microsoft.com/office/powerpoint/2010/main" val="304472542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80</TotalTime>
  <Words>215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Gill Sans MT</vt:lpstr>
      <vt:lpstr>Wingdings</vt:lpstr>
      <vt:lpstr>Paquete</vt:lpstr>
      <vt:lpstr>ListView</vt:lpstr>
      <vt:lpstr>CONCEPTO</vt:lpstr>
      <vt:lpstr>Estructura </vt:lpstr>
      <vt:lpstr>Estructura </vt:lpstr>
      <vt:lpstr>Estructura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ListView</dc:title>
  <dc:creator>Alex</dc:creator>
  <cp:lastModifiedBy>Alex</cp:lastModifiedBy>
  <cp:revision>9</cp:revision>
  <dcterms:created xsi:type="dcterms:W3CDTF">2024-02-25T18:02:25Z</dcterms:created>
  <dcterms:modified xsi:type="dcterms:W3CDTF">2024-02-25T19:22:58Z</dcterms:modified>
</cp:coreProperties>
</file>