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3" r:id="rId3"/>
    <p:sldId id="272" r:id="rId4"/>
    <p:sldId id="273" r:id="rId5"/>
    <p:sldId id="257" r:id="rId6"/>
    <p:sldId id="274" r:id="rId7"/>
    <p:sldId id="275" r:id="rId8"/>
    <p:sldId id="276" r:id="rId9"/>
    <p:sldId id="277" r:id="rId10"/>
    <p:sldId id="280" r:id="rId11"/>
    <p:sldId id="281" r:id="rId12"/>
    <p:sldId id="278" r:id="rId13"/>
    <p:sldId id="279" r:id="rId14"/>
    <p:sldId id="282" r:id="rId15"/>
    <p:sldId id="283" r:id="rId16"/>
    <p:sldId id="269" r:id="rId17"/>
  </p:sldIdLst>
  <p:sldSz cx="18288000" cy="10287000"/>
  <p:notesSz cx="6858000" cy="9144000"/>
  <p:embeddedFontLst>
    <p:embeddedFont>
      <p:font typeface="Telegraf" pitchFamily="2" charset="77"/>
      <p:regular r:id="rId19"/>
    </p:embeddedFont>
    <p:embeddedFont>
      <p:font typeface="Telegraf Bold" pitchFamily="2" charset="77"/>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9" autoAdjust="0"/>
    <p:restoredTop sz="69635" autoAdjust="0"/>
  </p:normalViewPr>
  <p:slideViewPr>
    <p:cSldViewPr>
      <p:cViewPr varScale="1">
        <p:scale>
          <a:sx n="53" d="100"/>
          <a:sy n="53" d="100"/>
        </p:scale>
        <p:origin x="166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F13FC-3264-B84E-AE99-FEE8DB99836F}" type="datetimeFigureOut">
              <a:rPr lang="en-US" smtClean="0"/>
              <a:t>12/26/23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465CE-4CCA-6246-81BB-023C897F529F}" type="slidenum">
              <a:rPr lang="en-US" smtClean="0"/>
              <a:t>‹#›</a:t>
            </a:fld>
            <a:endParaRPr lang="en-US"/>
          </a:p>
        </p:txBody>
      </p:sp>
    </p:spTree>
    <p:extLst>
      <p:ext uri="{BB962C8B-B14F-4D97-AF65-F5344CB8AC3E}">
        <p14:creationId xmlns:p14="http://schemas.microsoft.com/office/powerpoint/2010/main" val="89572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465CE-4CCA-6246-81BB-023C897F529F}" type="slidenum">
              <a:rPr lang="en-US" smtClean="0"/>
              <a:t>1</a:t>
            </a:fld>
            <a:endParaRPr lang="en-US"/>
          </a:p>
        </p:txBody>
      </p:sp>
    </p:spTree>
    <p:extLst>
      <p:ext uri="{BB962C8B-B14F-4D97-AF65-F5344CB8AC3E}">
        <p14:creationId xmlns:p14="http://schemas.microsoft.com/office/powerpoint/2010/main" val="371222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Improved result from dropping the gender_male feature and oversampling the only the training data. Class one recall increased another 3%. A 15% total increase in class one recall from oversampling the training data and dropping the male feature. </a:t>
            </a:r>
          </a:p>
        </p:txBody>
      </p:sp>
      <p:sp>
        <p:nvSpPr>
          <p:cNvPr id="4" name="Slide Number Placeholder 3"/>
          <p:cNvSpPr>
            <a:spLocks noGrp="1"/>
          </p:cNvSpPr>
          <p:nvPr>
            <p:ph type="sldNum" sz="quarter" idx="5"/>
          </p:nvPr>
        </p:nvSpPr>
        <p:spPr/>
        <p:txBody>
          <a:bodyPr/>
          <a:lstStyle/>
          <a:p>
            <a:fld id="{AA8465CE-4CCA-6246-81BB-023C897F529F}" type="slidenum">
              <a:rPr lang="en-US" smtClean="0"/>
              <a:t>12</a:t>
            </a:fld>
            <a:endParaRPr lang="en-US"/>
          </a:p>
        </p:txBody>
      </p:sp>
    </p:spTree>
    <p:extLst>
      <p:ext uri="{BB962C8B-B14F-4D97-AF65-F5344CB8AC3E}">
        <p14:creationId xmlns:p14="http://schemas.microsoft.com/office/powerpoint/2010/main" val="269820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that's saying is, if the result really was due to random chance, the likelihood of observing a value at least as extreme as our 15% increase is only 0.000000000000000014249678757951758%. If these changes were to be made many times over, 95% of the time the increase in class one recall would be between 12.8% and 15.6%.</a:t>
            </a:r>
          </a:p>
          <a:p>
            <a:endParaRPr lang="en-US" dirty="0"/>
          </a:p>
          <a:p>
            <a:r>
              <a:rPr lang="en-US" dirty="0"/>
              <a:t>I then dropped the active member feature which decreased results, confirmed with a McNemar test. </a:t>
            </a:r>
          </a:p>
        </p:txBody>
      </p:sp>
      <p:sp>
        <p:nvSpPr>
          <p:cNvPr id="4" name="Slide Number Placeholder 3"/>
          <p:cNvSpPr>
            <a:spLocks noGrp="1"/>
          </p:cNvSpPr>
          <p:nvPr>
            <p:ph type="sldNum" sz="quarter" idx="5"/>
          </p:nvPr>
        </p:nvSpPr>
        <p:spPr/>
        <p:txBody>
          <a:bodyPr/>
          <a:lstStyle/>
          <a:p>
            <a:fld id="{AA8465CE-4CCA-6246-81BB-023C897F529F}" type="slidenum">
              <a:rPr lang="en-US" smtClean="0"/>
              <a:t>13</a:t>
            </a:fld>
            <a:endParaRPr lang="en-US"/>
          </a:p>
        </p:txBody>
      </p:sp>
    </p:spTree>
    <p:extLst>
      <p:ext uri="{BB962C8B-B14F-4D97-AF65-F5344CB8AC3E}">
        <p14:creationId xmlns:p14="http://schemas.microsoft.com/office/powerpoint/2010/main" val="55164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showed more customers who were not active members churned, and removing that feature from modeling drove negative results. Given the two in combination, it appears the chance of losing a customer who is an active member is lower than the chance of losing a customer who is not an active member.</a:t>
            </a:r>
          </a:p>
          <a:p>
            <a:endParaRPr lang="en-US" dirty="0"/>
          </a:p>
          <a:p>
            <a:r>
              <a:rPr lang="en-US" dirty="0"/>
              <a:t>Customers with two products are least likely to leave the bank, with churn % greatly increasing past two products, though data there is limited. </a:t>
            </a:r>
          </a:p>
          <a:p>
            <a:endParaRPr lang="en-US" dirty="0"/>
          </a:p>
          <a:p>
            <a:r>
              <a:rPr lang="en-US" dirty="0"/>
              <a:t>Credit Score does not appear a significant factor in customer attrition, shown both in EDA results and model feature importance.</a:t>
            </a:r>
          </a:p>
          <a:p>
            <a:endParaRPr lang="en-US" dirty="0"/>
          </a:p>
          <a:p>
            <a:r>
              <a:rPr lang="en-US" dirty="0"/>
              <a:t>The average age of customers who have churned is higher than the average age of customers who have not churned, and it appears fairly significant from modeling as well.</a:t>
            </a:r>
          </a:p>
          <a:p>
            <a:endParaRPr lang="en-US" dirty="0"/>
          </a:p>
          <a:p>
            <a:r>
              <a:rPr lang="en-US" dirty="0"/>
              <a:t>Germany exhibits the highest churn rate, both as an absolute total and as a percentage compared to total customers.</a:t>
            </a:r>
          </a:p>
          <a:p>
            <a:endParaRPr lang="en-US" dirty="0"/>
          </a:p>
          <a:p>
            <a:r>
              <a:rPr lang="en-US" dirty="0"/>
              <a:t>Female customers are far more likely to churn than male customers.</a:t>
            </a:r>
          </a:p>
          <a:p>
            <a:endParaRPr lang="en-US" dirty="0"/>
          </a:p>
          <a:p>
            <a:r>
              <a:rPr lang="en-US" dirty="0"/>
              <a:t>Given the findings, a strategy moving forward may be to further investigate what's happening in Germany and what's happening with female customers to drive abnormal attrition rates among both.</a:t>
            </a:r>
          </a:p>
        </p:txBody>
      </p:sp>
      <p:sp>
        <p:nvSpPr>
          <p:cNvPr id="4" name="Slide Number Placeholder 3"/>
          <p:cNvSpPr>
            <a:spLocks noGrp="1"/>
          </p:cNvSpPr>
          <p:nvPr>
            <p:ph type="sldNum" sz="quarter" idx="5"/>
          </p:nvPr>
        </p:nvSpPr>
        <p:spPr/>
        <p:txBody>
          <a:bodyPr/>
          <a:lstStyle/>
          <a:p>
            <a:fld id="{AA8465CE-4CCA-6246-81BB-023C897F529F}" type="slidenum">
              <a:rPr lang="en-US" smtClean="0"/>
              <a:t>14</a:t>
            </a:fld>
            <a:endParaRPr lang="en-US"/>
          </a:p>
        </p:txBody>
      </p:sp>
    </p:spTree>
    <p:extLst>
      <p:ext uri="{BB962C8B-B14F-4D97-AF65-F5344CB8AC3E}">
        <p14:creationId xmlns:p14="http://schemas.microsoft.com/office/powerpoint/2010/main" val="1138975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465CE-4CCA-6246-81BB-023C897F529F}" type="slidenum">
              <a:rPr lang="en-US" smtClean="0"/>
              <a:t>15</a:t>
            </a:fld>
            <a:endParaRPr lang="en-US"/>
          </a:p>
        </p:txBody>
      </p:sp>
    </p:spTree>
    <p:extLst>
      <p:ext uri="{BB962C8B-B14F-4D97-AF65-F5344CB8AC3E}">
        <p14:creationId xmlns:p14="http://schemas.microsoft.com/office/powerpoint/2010/main" val="328093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contained within the dataset: </a:t>
            </a:r>
          </a:p>
          <a:p>
            <a:endParaRPr lang="en-US" dirty="0"/>
          </a:p>
          <a:p>
            <a:r>
              <a:rPr lang="en-US" dirty="0"/>
              <a:t>1. </a:t>
            </a:r>
            <a:r>
              <a:rPr lang="en-US" dirty="0" err="1"/>
              <a:t>customer_id</a:t>
            </a:r>
            <a:r>
              <a:rPr lang="en-US" dirty="0"/>
              <a:t> - unique key for each customer.</a:t>
            </a:r>
          </a:p>
          <a:p>
            <a:r>
              <a:rPr lang="en-US" dirty="0"/>
              <a:t>2. </a:t>
            </a:r>
            <a:r>
              <a:rPr lang="en-US" dirty="0" err="1"/>
              <a:t>credit_score</a:t>
            </a:r>
            <a:r>
              <a:rPr lang="en-US" dirty="0"/>
              <a:t>.</a:t>
            </a:r>
          </a:p>
          <a:p>
            <a:r>
              <a:rPr lang="en-US" dirty="0"/>
              <a:t>3. country.</a:t>
            </a:r>
          </a:p>
          <a:p>
            <a:r>
              <a:rPr lang="en-US" dirty="0"/>
              <a:t>4. gender.</a:t>
            </a:r>
          </a:p>
          <a:p>
            <a:r>
              <a:rPr lang="en-US" dirty="0"/>
              <a:t>5. age.</a:t>
            </a:r>
          </a:p>
          <a:p>
            <a:r>
              <a:rPr lang="en-US" dirty="0"/>
              <a:t>6. tenure - how long they've been with the bank. </a:t>
            </a:r>
          </a:p>
          <a:p>
            <a:r>
              <a:rPr lang="en-US" dirty="0"/>
              <a:t>7. balance - account balance. </a:t>
            </a:r>
          </a:p>
          <a:p>
            <a:r>
              <a:rPr lang="en-US" dirty="0"/>
              <a:t>8. </a:t>
            </a:r>
            <a:r>
              <a:rPr lang="en-US" dirty="0" err="1"/>
              <a:t>products_number</a:t>
            </a:r>
            <a:r>
              <a:rPr lang="en-US" dirty="0"/>
              <a:t> - number of the banks financial products each customer is enrolled in. </a:t>
            </a:r>
          </a:p>
          <a:p>
            <a:r>
              <a:rPr lang="en-US" dirty="0"/>
              <a:t>9. </a:t>
            </a:r>
            <a:r>
              <a:rPr lang="en-US" dirty="0" err="1"/>
              <a:t>credit_card</a:t>
            </a:r>
            <a:r>
              <a:rPr lang="en-US" dirty="0"/>
              <a:t> - indicates if the customer has a credit card or not. </a:t>
            </a:r>
          </a:p>
          <a:p>
            <a:r>
              <a:rPr lang="en-US" dirty="0"/>
              <a:t>10. </a:t>
            </a:r>
            <a:r>
              <a:rPr lang="en-US" dirty="0" err="1"/>
              <a:t>active_member</a:t>
            </a:r>
            <a:r>
              <a:rPr lang="en-US" dirty="0"/>
              <a:t>. </a:t>
            </a:r>
          </a:p>
          <a:p>
            <a:r>
              <a:rPr lang="en-US" dirty="0"/>
              <a:t>11. </a:t>
            </a:r>
            <a:r>
              <a:rPr lang="en-US" dirty="0" err="1"/>
              <a:t>estimated_salary</a:t>
            </a:r>
            <a:r>
              <a:rPr lang="en-US" dirty="0"/>
              <a:t>. </a:t>
            </a:r>
          </a:p>
          <a:p>
            <a:r>
              <a:rPr lang="en-US" dirty="0"/>
              <a:t>12. churn, used as the target - 1 if the client has left the bank during some period or 0 if he/she has not.</a:t>
            </a:r>
          </a:p>
        </p:txBody>
      </p:sp>
      <p:sp>
        <p:nvSpPr>
          <p:cNvPr id="4" name="Slide Number Placeholder 3"/>
          <p:cNvSpPr>
            <a:spLocks noGrp="1"/>
          </p:cNvSpPr>
          <p:nvPr>
            <p:ph type="sldNum" sz="quarter" idx="5"/>
          </p:nvPr>
        </p:nvSpPr>
        <p:spPr/>
        <p:txBody>
          <a:bodyPr/>
          <a:lstStyle/>
          <a:p>
            <a:fld id="{AA8465CE-4CCA-6246-81BB-023C897F529F}" type="slidenum">
              <a:rPr lang="en-US" smtClean="0"/>
              <a:t>4</a:t>
            </a:fld>
            <a:endParaRPr lang="en-US"/>
          </a:p>
        </p:txBody>
      </p:sp>
    </p:spTree>
    <p:extLst>
      <p:ext uri="{BB962C8B-B14F-4D97-AF65-F5344CB8AC3E}">
        <p14:creationId xmlns:p14="http://schemas.microsoft.com/office/powerpoint/2010/main" val="428287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typical to have data that’s this clean. I’m well versed in the many strategies to handle and clean messy data. From imputing missing values with values that make sense given the context, to ensure each row contains unique data and redundant information is left out. If columns aren’t named in a way that makes them easy to work with, I’m well versed in strategies to handle that, typically misspellings, a mix of lower and uppercase, special characters, or unneeded white space. </a:t>
            </a:r>
          </a:p>
        </p:txBody>
      </p:sp>
      <p:sp>
        <p:nvSpPr>
          <p:cNvPr id="4" name="Slide Number Placeholder 3"/>
          <p:cNvSpPr>
            <a:spLocks noGrp="1"/>
          </p:cNvSpPr>
          <p:nvPr>
            <p:ph type="sldNum" sz="quarter" idx="5"/>
          </p:nvPr>
        </p:nvSpPr>
        <p:spPr/>
        <p:txBody>
          <a:bodyPr/>
          <a:lstStyle/>
          <a:p>
            <a:fld id="{AA8465CE-4CCA-6246-81BB-023C897F529F}" type="slidenum">
              <a:rPr lang="en-US" smtClean="0"/>
              <a:t>5</a:t>
            </a:fld>
            <a:endParaRPr lang="en-US"/>
          </a:p>
        </p:txBody>
      </p:sp>
    </p:spTree>
    <p:extLst>
      <p:ext uri="{BB962C8B-B14F-4D97-AF65-F5344CB8AC3E}">
        <p14:creationId xmlns:p14="http://schemas.microsoft.com/office/powerpoint/2010/main" val="1543049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'balance' variable caught my eye first. We see a high imbalance in customers who don't have any money in the bank, but then a normal distribution for customers who do have money in the bank.</a:t>
            </a:r>
          </a:p>
          <a:p>
            <a:endParaRPr lang="en-US" dirty="0"/>
          </a:p>
          <a:p>
            <a:r>
              <a:rPr lang="en-US" dirty="0"/>
              <a:t>'age' and '</a:t>
            </a:r>
            <a:r>
              <a:rPr lang="en-US" dirty="0" err="1"/>
              <a:t>credit_score</a:t>
            </a:r>
            <a:r>
              <a:rPr lang="en-US" dirty="0"/>
              <a:t>' look fairly normal. Age does have a slight left skew, and the credit score is a bit imbalanced towards the right, with more super-high credit customers than super-low credit customers.</a:t>
            </a:r>
          </a:p>
          <a:p>
            <a:endParaRPr lang="en-US" dirty="0"/>
          </a:p>
          <a:p>
            <a:r>
              <a:rPr lang="en-US" dirty="0"/>
              <a:t>The 'tenure' variable appears evenly distributed, and most customers have one or two products with the bank.</a:t>
            </a:r>
          </a:p>
          <a:p>
            <a:endParaRPr lang="en-US" dirty="0"/>
          </a:p>
          <a:p>
            <a:r>
              <a:rPr lang="en-US" dirty="0"/>
              <a:t>Our target variable, 'churn,' is imbalanced, but we already knew this.</a:t>
            </a:r>
          </a:p>
          <a:p>
            <a:endParaRPr lang="en-US" dirty="0"/>
          </a:p>
          <a:p>
            <a:r>
              <a:rPr lang="en-US" dirty="0"/>
              <a:t>Nothing alarming from these distributions, but it gave me ideas of where to explore first.</a:t>
            </a:r>
          </a:p>
          <a:p>
            <a:endParaRPr lang="en-US" dirty="0"/>
          </a:p>
          <a:p>
            <a:r>
              <a:rPr lang="en-US" dirty="0"/>
              <a:t>I decided to hone further in on age and credit score first given their skews.</a:t>
            </a:r>
          </a:p>
        </p:txBody>
      </p:sp>
      <p:sp>
        <p:nvSpPr>
          <p:cNvPr id="4" name="Slide Number Placeholder 3"/>
          <p:cNvSpPr>
            <a:spLocks noGrp="1"/>
          </p:cNvSpPr>
          <p:nvPr>
            <p:ph type="sldNum" sz="quarter" idx="5"/>
          </p:nvPr>
        </p:nvSpPr>
        <p:spPr/>
        <p:txBody>
          <a:bodyPr/>
          <a:lstStyle/>
          <a:p>
            <a:fld id="{AA8465CE-4CCA-6246-81BB-023C897F529F}" type="slidenum">
              <a:rPr lang="en-US" smtClean="0"/>
              <a:t>6</a:t>
            </a:fld>
            <a:endParaRPr lang="en-US"/>
          </a:p>
        </p:txBody>
      </p:sp>
    </p:spTree>
    <p:extLst>
      <p:ext uri="{BB962C8B-B14F-4D97-AF65-F5344CB8AC3E}">
        <p14:creationId xmlns:p14="http://schemas.microsoft.com/office/powerpoint/2010/main" val="25579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who churn are a tad older than those who don't, but credit score didn't seem to tell me much. Density of the credit score data points appears close, as do the medians and quartiles. I would have thought credit score to be a better indicator of churn, but it didn't appear that way on initial inspection. </a:t>
            </a:r>
          </a:p>
          <a:p>
            <a:endParaRPr lang="en-US" dirty="0"/>
          </a:p>
          <a:p>
            <a:r>
              <a:rPr lang="en-US" dirty="0"/>
              <a:t>Next I ran some count plots to examine churn counts among various customer attributes. </a:t>
            </a:r>
          </a:p>
        </p:txBody>
      </p:sp>
      <p:sp>
        <p:nvSpPr>
          <p:cNvPr id="4" name="Slide Number Placeholder 3"/>
          <p:cNvSpPr>
            <a:spLocks noGrp="1"/>
          </p:cNvSpPr>
          <p:nvPr>
            <p:ph type="sldNum" sz="quarter" idx="5"/>
          </p:nvPr>
        </p:nvSpPr>
        <p:spPr/>
        <p:txBody>
          <a:bodyPr/>
          <a:lstStyle/>
          <a:p>
            <a:fld id="{AA8465CE-4CCA-6246-81BB-023C897F529F}" type="slidenum">
              <a:rPr lang="en-US" smtClean="0"/>
              <a:t>7</a:t>
            </a:fld>
            <a:endParaRPr lang="en-US"/>
          </a:p>
        </p:txBody>
      </p:sp>
    </p:spTree>
    <p:extLst>
      <p:ext uri="{BB962C8B-B14F-4D97-AF65-F5344CB8AC3E}">
        <p14:creationId xmlns:p14="http://schemas.microsoft.com/office/powerpoint/2010/main" val="575260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Churn imbalance appeared in favor of males, with a higher number of women churning in total and a greater proportion of women churning when compared to the total.</a:t>
            </a:r>
          </a:p>
          <a:p>
            <a:endParaRPr lang="en-US" dirty="0"/>
          </a:p>
          <a:p>
            <a:r>
              <a:rPr lang="en-US" dirty="0"/>
              <a:t>33.4% of female customers had churned, while only 19.6% of male customers had. A 70% increase. </a:t>
            </a:r>
          </a:p>
          <a:p>
            <a:endParaRPr lang="en-US" dirty="0"/>
          </a:p>
          <a:p>
            <a:r>
              <a:rPr lang="en-US" dirty="0"/>
              <a:t>It appeared Germany also had a higher churn imbalance than France and Spain. A greater proportion of customers in Germany had churned when compared to the total number of customers in the country. Germany also had the highest total number of churned customers at 814.</a:t>
            </a:r>
          </a:p>
          <a:p>
            <a:endParaRPr lang="en-US" dirty="0"/>
          </a:p>
          <a:p>
            <a:r>
              <a:rPr lang="en-US" dirty="0"/>
              <a:t>48% of all customers in Germany had churned, while only 20% had from Spain, and 19.2% had from France. What was happening in Germany to drive this massive imbalance?</a:t>
            </a:r>
          </a:p>
          <a:p>
            <a:endParaRPr lang="en-US" dirty="0"/>
          </a:p>
          <a:p>
            <a:r>
              <a:rPr lang="en-US" dirty="0"/>
              <a:t>More imbalances were observed between the number of products a customer had and churn status. There wasn't much data on customers with three and four products (although the imbalance on the data available was clear), and on products one and two, a larger imbalance of churn was observed across customers with one product compared to customers with two.</a:t>
            </a:r>
          </a:p>
          <a:p>
            <a:endParaRPr lang="en-US" dirty="0"/>
          </a:p>
          <a:p>
            <a:r>
              <a:rPr lang="en-US" dirty="0"/>
              <a:t>Tenure appeared fairly stable, with most customers churning after one year, but the balance remained stable at a high level.</a:t>
            </a:r>
          </a:p>
          <a:p>
            <a:endParaRPr lang="en-US" dirty="0"/>
          </a:p>
          <a:p>
            <a:r>
              <a:rPr lang="en-US" dirty="0"/>
              <a:t>The balance within owning a credit card and churn appeared close.</a:t>
            </a:r>
          </a:p>
          <a:p>
            <a:endParaRPr lang="en-US" dirty="0"/>
          </a:p>
          <a:p>
            <a:r>
              <a:rPr lang="en-US" dirty="0"/>
              <a:t>There was an imbalance between member status and churn. Customers who were not members churned 36.7% of the time, while customers who were members churned only 16.6% of the time.</a:t>
            </a:r>
          </a:p>
          <a:p>
            <a:endParaRPr lang="en-US" dirty="0"/>
          </a:p>
          <a:p>
            <a:r>
              <a:rPr lang="en-US" dirty="0"/>
              <a:t>At this point, a picture was starting to form. We could see females churned more often than males, German customers were churning at a higher rate, and member status seemed an important indicator. I felt comfortable moving on to modeling at this stage, but I needed to do some pre-processing first. </a:t>
            </a:r>
          </a:p>
        </p:txBody>
      </p:sp>
      <p:sp>
        <p:nvSpPr>
          <p:cNvPr id="4" name="Slide Number Placeholder 3"/>
          <p:cNvSpPr>
            <a:spLocks noGrp="1"/>
          </p:cNvSpPr>
          <p:nvPr>
            <p:ph type="sldNum" sz="quarter" idx="5"/>
          </p:nvPr>
        </p:nvSpPr>
        <p:spPr/>
        <p:txBody>
          <a:bodyPr/>
          <a:lstStyle/>
          <a:p>
            <a:fld id="{AA8465CE-4CCA-6246-81BB-023C897F529F}" type="slidenum">
              <a:rPr lang="en-US" smtClean="0"/>
              <a:t>8</a:t>
            </a:fld>
            <a:endParaRPr lang="en-US"/>
          </a:p>
        </p:txBody>
      </p:sp>
    </p:spTree>
    <p:extLst>
      <p:ext uri="{BB962C8B-B14F-4D97-AF65-F5344CB8AC3E}">
        <p14:creationId xmlns:p14="http://schemas.microsoft.com/office/powerpoint/2010/main" val="326063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model results from Random Forest, Gradient Boost, and XGBoost model. Chose to home in on XGB as it gave the best baseline results. </a:t>
            </a:r>
          </a:p>
        </p:txBody>
      </p:sp>
      <p:sp>
        <p:nvSpPr>
          <p:cNvPr id="4" name="Slide Number Placeholder 3"/>
          <p:cNvSpPr>
            <a:spLocks noGrp="1"/>
          </p:cNvSpPr>
          <p:nvPr>
            <p:ph type="sldNum" sz="quarter" idx="5"/>
          </p:nvPr>
        </p:nvSpPr>
        <p:spPr/>
        <p:txBody>
          <a:bodyPr/>
          <a:lstStyle/>
          <a:p>
            <a:fld id="{AA8465CE-4CCA-6246-81BB-023C897F529F}" type="slidenum">
              <a:rPr lang="en-US" smtClean="0"/>
              <a:t>9</a:t>
            </a:fld>
            <a:endParaRPr lang="en-US"/>
          </a:p>
        </p:txBody>
      </p:sp>
    </p:spTree>
    <p:extLst>
      <p:ext uri="{BB962C8B-B14F-4D97-AF65-F5344CB8AC3E}">
        <p14:creationId xmlns:p14="http://schemas.microsoft.com/office/powerpoint/2010/main" val="259433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from over sampling the training data only. Class one recall improved 12%. </a:t>
            </a:r>
          </a:p>
        </p:txBody>
      </p:sp>
      <p:sp>
        <p:nvSpPr>
          <p:cNvPr id="4" name="Slide Number Placeholder 3"/>
          <p:cNvSpPr>
            <a:spLocks noGrp="1"/>
          </p:cNvSpPr>
          <p:nvPr>
            <p:ph type="sldNum" sz="quarter" idx="5"/>
          </p:nvPr>
        </p:nvSpPr>
        <p:spPr/>
        <p:txBody>
          <a:bodyPr/>
          <a:lstStyle/>
          <a:p>
            <a:fld id="{AA8465CE-4CCA-6246-81BB-023C897F529F}" type="slidenum">
              <a:rPr lang="en-US" smtClean="0"/>
              <a:t>10</a:t>
            </a:fld>
            <a:endParaRPr lang="en-US"/>
          </a:p>
        </p:txBody>
      </p:sp>
    </p:spTree>
    <p:extLst>
      <p:ext uri="{BB962C8B-B14F-4D97-AF65-F5344CB8AC3E}">
        <p14:creationId xmlns:p14="http://schemas.microsoft.com/office/powerpoint/2010/main" val="267576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from refined model, refined as a result of oversampling the training data. Next I dropped the male gender feature. It’s redundant information stemming from the encoding method used on the original gender feature. I suspect removing this redundant information will improve results. </a:t>
            </a:r>
          </a:p>
        </p:txBody>
      </p:sp>
      <p:sp>
        <p:nvSpPr>
          <p:cNvPr id="4" name="Slide Number Placeholder 3"/>
          <p:cNvSpPr>
            <a:spLocks noGrp="1"/>
          </p:cNvSpPr>
          <p:nvPr>
            <p:ph type="sldNum" sz="quarter" idx="5"/>
          </p:nvPr>
        </p:nvSpPr>
        <p:spPr/>
        <p:txBody>
          <a:bodyPr/>
          <a:lstStyle/>
          <a:p>
            <a:fld id="{AA8465CE-4CCA-6246-81BB-023C897F529F}" type="slidenum">
              <a:rPr lang="en-US" smtClean="0"/>
              <a:t>11</a:t>
            </a:fld>
            <a:endParaRPr lang="en-US"/>
          </a:p>
        </p:txBody>
      </p:sp>
    </p:spTree>
    <p:extLst>
      <p:ext uri="{BB962C8B-B14F-4D97-AF65-F5344CB8AC3E}">
        <p14:creationId xmlns:p14="http://schemas.microsoft.com/office/powerpoint/2010/main" val="10720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kaggle.com/datasets/gauravtopre/bank-customer-churn-dataset" TargetMode="Externa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l="-25175" t="-29148" r="-883" b="-31085"/>
            </a:stretch>
          </a:blipFill>
        </p:spPr>
        <p:txBody>
          <a:bodyPr/>
          <a:lstStyle/>
          <a:p>
            <a:endParaRPr lang="en-US"/>
          </a:p>
        </p:txBody>
      </p:sp>
      <p:grpSp>
        <p:nvGrpSpPr>
          <p:cNvPr id="3" name="Group 3"/>
          <p:cNvGrpSpPr/>
          <p:nvPr/>
        </p:nvGrpSpPr>
        <p:grpSpPr>
          <a:xfrm>
            <a:off x="-3695898" y="0"/>
            <a:ext cx="13449752" cy="10287000"/>
            <a:chOff x="0" y="0"/>
            <a:chExt cx="776137" cy="593626"/>
          </a:xfrm>
        </p:grpSpPr>
        <p:sp>
          <p:nvSpPr>
            <p:cNvPr id="4" name="Freeform 4"/>
            <p:cNvSpPr/>
            <p:nvPr/>
          </p:nvSpPr>
          <p:spPr>
            <a:xfrm>
              <a:off x="0" y="0"/>
              <a:ext cx="776137" cy="593626"/>
            </a:xfrm>
            <a:custGeom>
              <a:avLst/>
              <a:gdLst/>
              <a:ahLst/>
              <a:cxnLst/>
              <a:rect l="l" t="t" r="r" b="b"/>
              <a:pathLst>
                <a:path w="776137" h="593626">
                  <a:moveTo>
                    <a:pt x="203200" y="0"/>
                  </a:moveTo>
                  <a:lnTo>
                    <a:pt x="776137" y="0"/>
                  </a:lnTo>
                  <a:lnTo>
                    <a:pt x="572937" y="593626"/>
                  </a:lnTo>
                  <a:lnTo>
                    <a:pt x="0" y="593626"/>
                  </a:lnTo>
                  <a:lnTo>
                    <a:pt x="203200" y="0"/>
                  </a:lnTo>
                  <a:close/>
                </a:path>
              </a:pathLst>
            </a:custGeom>
            <a:solidFill>
              <a:srgbClr val="053036"/>
            </a:solidFill>
          </p:spPr>
          <p:txBody>
            <a:bodyPr/>
            <a:lstStyle/>
            <a:p>
              <a:endParaRPr lang="en-US"/>
            </a:p>
          </p:txBody>
        </p:sp>
        <p:sp>
          <p:nvSpPr>
            <p:cNvPr id="5" name="TextBox 5"/>
            <p:cNvSpPr txBox="1"/>
            <p:nvPr/>
          </p:nvSpPr>
          <p:spPr>
            <a:xfrm>
              <a:off x="101600" y="0"/>
              <a:ext cx="572937" cy="593626"/>
            </a:xfrm>
            <a:prstGeom prst="rect">
              <a:avLst/>
            </a:prstGeom>
          </p:spPr>
          <p:txBody>
            <a:bodyPr lIns="50800" tIns="50800" rIns="50800" bIns="50800" rtlCol="0" anchor="ctr"/>
            <a:lstStyle/>
            <a:p>
              <a:pPr algn="ctr">
                <a:lnSpc>
                  <a:spcPts val="1748"/>
                </a:lnSpc>
              </a:pPr>
              <a:endParaRPr/>
            </a:p>
          </p:txBody>
        </p:sp>
      </p:grpSp>
      <p:sp>
        <p:nvSpPr>
          <p:cNvPr id="6" name="Freeform 6"/>
          <p:cNvSpPr/>
          <p:nvPr/>
        </p:nvSpPr>
        <p:spPr>
          <a:xfrm>
            <a:off x="1135577" y="1028700"/>
            <a:ext cx="1063436" cy="1307439"/>
          </a:xfrm>
          <a:custGeom>
            <a:avLst/>
            <a:gdLst/>
            <a:ahLst/>
            <a:cxnLst/>
            <a:rect l="l" t="t" r="r" b="b"/>
            <a:pathLst>
              <a:path w="1063436" h="1307439">
                <a:moveTo>
                  <a:pt x="0" y="0"/>
                </a:moveTo>
                <a:lnTo>
                  <a:pt x="1063436" y="0"/>
                </a:lnTo>
                <a:lnTo>
                  <a:pt x="1063436" y="1307439"/>
                </a:lnTo>
                <a:lnTo>
                  <a:pt x="0" y="13074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1135577" y="6039332"/>
            <a:ext cx="5636130" cy="505523"/>
          </a:xfrm>
          <a:prstGeom prst="rect">
            <a:avLst/>
          </a:prstGeom>
        </p:spPr>
        <p:txBody>
          <a:bodyPr lIns="0" tIns="0" rIns="0" bIns="0" rtlCol="0" anchor="t">
            <a:spAutoFit/>
          </a:bodyPr>
          <a:lstStyle/>
          <a:p>
            <a:pPr>
              <a:lnSpc>
                <a:spcPts val="4199"/>
              </a:lnSpc>
            </a:pPr>
            <a:r>
              <a:rPr lang="en-US" sz="2999" dirty="0">
                <a:solidFill>
                  <a:srgbClr val="FFF3DA"/>
                </a:solidFill>
                <a:latin typeface="Telegraf"/>
              </a:rPr>
              <a:t>Brody Hill</a:t>
            </a:r>
          </a:p>
        </p:txBody>
      </p:sp>
      <p:sp>
        <p:nvSpPr>
          <p:cNvPr id="8" name="TextBox 8"/>
          <p:cNvSpPr txBox="1"/>
          <p:nvPr/>
        </p:nvSpPr>
        <p:spPr>
          <a:xfrm>
            <a:off x="1135577" y="2857500"/>
            <a:ext cx="6743237" cy="2913233"/>
          </a:xfrm>
          <a:prstGeom prst="rect">
            <a:avLst/>
          </a:prstGeom>
        </p:spPr>
        <p:txBody>
          <a:bodyPr lIns="0" tIns="0" rIns="0" bIns="0" rtlCol="0" anchor="t">
            <a:spAutoFit/>
          </a:bodyPr>
          <a:lstStyle/>
          <a:p>
            <a:pPr>
              <a:lnSpc>
                <a:spcPts val="7801"/>
              </a:lnSpc>
            </a:pPr>
            <a:r>
              <a:rPr lang="en-US" sz="4800" dirty="0">
                <a:solidFill>
                  <a:srgbClr val="A69167"/>
                </a:solidFill>
                <a:latin typeface="Telegraf Bold"/>
              </a:rPr>
              <a:t>Understanding and Predicting Bank Customer Attrition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1143000" y="-85099"/>
            <a:ext cx="11277600" cy="971919"/>
            <a:chOff x="234498" y="-455181"/>
            <a:chExt cx="1735254" cy="40842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43345" y="-455181"/>
              <a:ext cx="1230762" cy="140402"/>
            </a:xfrm>
            <a:prstGeom prst="rect">
              <a:avLst/>
            </a:prstGeom>
          </p:spPr>
          <p:txBody>
            <a:bodyPr lIns="254000" tIns="254000" rIns="254000" bIns="254000" rtlCol="0" anchor="ctr"/>
            <a:lstStyle/>
            <a:p>
              <a:pPr algn="ctr">
                <a:lnSpc>
                  <a:spcPts val="14999"/>
                </a:lnSpc>
              </a:pPr>
              <a:r>
                <a:rPr lang="en-US" sz="2800" dirty="0">
                  <a:solidFill>
                    <a:srgbClr val="FFF3DA"/>
                  </a:solidFill>
                  <a:latin typeface="Telegraf Bold"/>
                </a:rPr>
                <a:t>Modeling Part 2: Adjusting</a:t>
              </a:r>
            </a:p>
          </p:txBody>
        </p:sp>
      </p:grpSp>
      <p:sp>
        <p:nvSpPr>
          <p:cNvPr id="6" name="Freeform 6"/>
          <p:cNvSpPr/>
          <p:nvPr/>
        </p:nvSpPr>
        <p:spPr>
          <a:xfrm>
            <a:off x="304800" y="266700"/>
            <a:ext cx="533400" cy="620120"/>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pic>
        <p:nvPicPr>
          <p:cNvPr id="10" name="Picture 9" descr="A diagram of a graph&#10;&#10;Description automatically generated with medium confidence">
            <a:extLst>
              <a:ext uri="{FF2B5EF4-FFF2-40B4-BE49-F238E27FC236}">
                <a16:creationId xmlns:a16="http://schemas.microsoft.com/office/drawing/2014/main" id="{DBB2CB44-1F03-E62B-F0E6-67EF8A45363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66274" y="1825037"/>
            <a:ext cx="8147304" cy="5943600"/>
          </a:xfrm>
          <a:prstGeom prst="rect">
            <a:avLst/>
          </a:prstGeom>
        </p:spPr>
      </p:pic>
      <p:pic>
        <p:nvPicPr>
          <p:cNvPr id="14" name="Picture 13" descr="A graph of a curve&#10;&#10;Description automatically generated">
            <a:extLst>
              <a:ext uri="{FF2B5EF4-FFF2-40B4-BE49-F238E27FC236}">
                <a16:creationId xmlns:a16="http://schemas.microsoft.com/office/drawing/2014/main" id="{4130AD90-5C2C-BF4D-2A1E-F049CE9DE106}"/>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9677400" y="1825036"/>
            <a:ext cx="8144340" cy="5943601"/>
          </a:xfrm>
          <a:prstGeom prst="rect">
            <a:avLst/>
          </a:prstGeom>
        </p:spPr>
      </p:pic>
    </p:spTree>
    <p:extLst>
      <p:ext uri="{BB962C8B-B14F-4D97-AF65-F5344CB8AC3E}">
        <p14:creationId xmlns:p14="http://schemas.microsoft.com/office/powerpoint/2010/main" val="163726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1143000" y="-85099"/>
            <a:ext cx="11277600" cy="971919"/>
            <a:chOff x="234498" y="-455181"/>
            <a:chExt cx="1735254" cy="40842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43345" y="-455181"/>
              <a:ext cx="1230762" cy="140402"/>
            </a:xfrm>
            <a:prstGeom prst="rect">
              <a:avLst/>
            </a:prstGeom>
          </p:spPr>
          <p:txBody>
            <a:bodyPr lIns="254000" tIns="254000" rIns="254000" bIns="254000" rtlCol="0" anchor="ctr"/>
            <a:lstStyle/>
            <a:p>
              <a:pPr algn="ctr">
                <a:lnSpc>
                  <a:spcPts val="14999"/>
                </a:lnSpc>
              </a:pPr>
              <a:r>
                <a:rPr lang="en-US" sz="2800" dirty="0">
                  <a:solidFill>
                    <a:srgbClr val="FFF3DA"/>
                  </a:solidFill>
                  <a:latin typeface="Telegraf Bold"/>
                </a:rPr>
                <a:t>Modeling Part 2: Adjusting Continued</a:t>
              </a:r>
            </a:p>
          </p:txBody>
        </p:sp>
      </p:grpSp>
      <p:sp>
        <p:nvSpPr>
          <p:cNvPr id="6" name="Freeform 6"/>
          <p:cNvSpPr/>
          <p:nvPr/>
        </p:nvSpPr>
        <p:spPr>
          <a:xfrm>
            <a:off x="304800" y="266700"/>
            <a:ext cx="533400" cy="620120"/>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pic>
        <p:nvPicPr>
          <p:cNvPr id="13" name="Picture 12" descr="A graph with green bars&#10;&#10;Description automatically generated">
            <a:extLst>
              <a:ext uri="{FF2B5EF4-FFF2-40B4-BE49-F238E27FC236}">
                <a16:creationId xmlns:a16="http://schemas.microsoft.com/office/drawing/2014/main" id="{F5274F57-AE69-F5FD-BF77-B84EA008AEF0}"/>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7280" y="1233935"/>
            <a:ext cx="16093440" cy="8110727"/>
          </a:xfrm>
          <a:prstGeom prst="rect">
            <a:avLst/>
          </a:prstGeom>
        </p:spPr>
      </p:pic>
    </p:spTree>
    <p:extLst>
      <p:ext uri="{BB962C8B-B14F-4D97-AF65-F5344CB8AC3E}">
        <p14:creationId xmlns:p14="http://schemas.microsoft.com/office/powerpoint/2010/main" val="379330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1143000" y="-85099"/>
            <a:ext cx="10439400" cy="971919"/>
            <a:chOff x="234498" y="-455181"/>
            <a:chExt cx="1735254" cy="40842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43345" y="-455181"/>
              <a:ext cx="1230762" cy="140402"/>
            </a:xfrm>
            <a:prstGeom prst="rect">
              <a:avLst/>
            </a:prstGeom>
          </p:spPr>
          <p:txBody>
            <a:bodyPr lIns="254000" tIns="254000" rIns="254000" bIns="254000" rtlCol="0" anchor="ctr"/>
            <a:lstStyle/>
            <a:p>
              <a:pPr algn="ctr">
                <a:lnSpc>
                  <a:spcPts val="14999"/>
                </a:lnSpc>
              </a:pPr>
              <a:r>
                <a:rPr lang="en-US" sz="2800" dirty="0">
                  <a:solidFill>
                    <a:srgbClr val="FFF3DA"/>
                  </a:solidFill>
                  <a:latin typeface="Telegraf Bold"/>
                </a:rPr>
                <a:t>Modeling Part 3: Further Refined</a:t>
              </a:r>
            </a:p>
          </p:txBody>
        </p:sp>
      </p:grpSp>
      <p:sp>
        <p:nvSpPr>
          <p:cNvPr id="6" name="Freeform 6"/>
          <p:cNvSpPr/>
          <p:nvPr/>
        </p:nvSpPr>
        <p:spPr>
          <a:xfrm>
            <a:off x="304800" y="266700"/>
            <a:ext cx="533400" cy="620120"/>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pic>
        <p:nvPicPr>
          <p:cNvPr id="10" name="Picture 9" descr="A diagram of a graph&#10;&#10;Description automatically generated with medium confidence">
            <a:extLst>
              <a:ext uri="{FF2B5EF4-FFF2-40B4-BE49-F238E27FC236}">
                <a16:creationId xmlns:a16="http://schemas.microsoft.com/office/drawing/2014/main" id="{C029F966-F82F-4233-BD36-9C4547373C5B}"/>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58253" y="1220930"/>
            <a:ext cx="16306019" cy="8110727"/>
          </a:xfrm>
          <a:prstGeom prst="rect">
            <a:avLst/>
          </a:prstGeom>
        </p:spPr>
      </p:pic>
    </p:spTree>
    <p:extLst>
      <p:ext uri="{BB962C8B-B14F-4D97-AF65-F5344CB8AC3E}">
        <p14:creationId xmlns:p14="http://schemas.microsoft.com/office/powerpoint/2010/main" val="245106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1143000" y="-85099"/>
            <a:ext cx="10439400" cy="971919"/>
            <a:chOff x="234498" y="-455181"/>
            <a:chExt cx="1735254" cy="40842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43345" y="-455181"/>
              <a:ext cx="1230762" cy="140402"/>
            </a:xfrm>
            <a:prstGeom prst="rect">
              <a:avLst/>
            </a:prstGeom>
          </p:spPr>
          <p:txBody>
            <a:bodyPr lIns="254000" tIns="254000" rIns="254000" bIns="254000" rtlCol="0" anchor="ctr"/>
            <a:lstStyle/>
            <a:p>
              <a:pPr algn="ctr">
                <a:lnSpc>
                  <a:spcPts val="14999"/>
                </a:lnSpc>
              </a:pPr>
              <a:r>
                <a:rPr lang="en-US" sz="2800" dirty="0">
                  <a:solidFill>
                    <a:srgbClr val="FFF3DA"/>
                  </a:solidFill>
                  <a:latin typeface="Telegraf Bold"/>
                </a:rPr>
                <a:t>Modeling Part 3: The McNemar Test</a:t>
              </a:r>
            </a:p>
          </p:txBody>
        </p:sp>
      </p:grpSp>
      <p:sp>
        <p:nvSpPr>
          <p:cNvPr id="6" name="Freeform 6"/>
          <p:cNvSpPr/>
          <p:nvPr/>
        </p:nvSpPr>
        <p:spPr>
          <a:xfrm>
            <a:off x="304800" y="266700"/>
            <a:ext cx="533400" cy="620120"/>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868017" y="10020300"/>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sp>
        <p:nvSpPr>
          <p:cNvPr id="12" name="TextBox 5">
            <a:extLst>
              <a:ext uri="{FF2B5EF4-FFF2-40B4-BE49-F238E27FC236}">
                <a16:creationId xmlns:a16="http://schemas.microsoft.com/office/drawing/2014/main" id="{ADF9DE1E-4F38-576D-2EFB-FA788200C790}"/>
              </a:ext>
            </a:extLst>
          </p:cNvPr>
          <p:cNvSpPr txBox="1"/>
          <p:nvPr/>
        </p:nvSpPr>
        <p:spPr>
          <a:xfrm>
            <a:off x="571500" y="875301"/>
            <a:ext cx="18266192" cy="9162688"/>
          </a:xfrm>
          <a:prstGeom prst="rect">
            <a:avLst/>
          </a:prstGeom>
        </p:spPr>
        <p:txBody>
          <a:bodyPr lIns="254000" tIns="254000" rIns="254000" bIns="254000" rtlCol="0" anchor="ctr"/>
          <a:lstStyle/>
          <a:p>
            <a:pPr>
              <a:lnSpc>
                <a:spcPts val="6599"/>
              </a:lnSpc>
            </a:pPr>
            <a:r>
              <a:rPr lang="en-US" sz="3600" dirty="0">
                <a:solidFill>
                  <a:srgbClr val="FFF3DA"/>
                </a:solidFill>
                <a:latin typeface="Telegraf Bold"/>
              </a:rPr>
              <a:t>McNemar Test Results:</a:t>
            </a:r>
          </a:p>
          <a:p>
            <a:pPr algn="ctr">
              <a:lnSpc>
                <a:spcPts val="6599"/>
              </a:lnSpc>
            </a:pPr>
            <a:endParaRPr lang="en-US" sz="3600" dirty="0">
              <a:solidFill>
                <a:srgbClr val="FFF3DA"/>
              </a:solidFill>
              <a:latin typeface="Telegraf Bold"/>
            </a:endParaRPr>
          </a:p>
          <a:p>
            <a:pPr>
              <a:lnSpc>
                <a:spcPts val="6599"/>
              </a:lnSpc>
            </a:pPr>
            <a:r>
              <a:rPr lang="en-US" sz="3600" dirty="0">
                <a:solidFill>
                  <a:srgbClr val="FFF3DA"/>
                </a:solidFill>
                <a:latin typeface="Telegraf Bold"/>
              </a:rPr>
              <a:t>P-value of 1.4249678757951758e-17. Extremely Small.</a:t>
            </a:r>
          </a:p>
          <a:p>
            <a:pPr>
              <a:lnSpc>
                <a:spcPts val="6599"/>
              </a:lnSpc>
            </a:pPr>
            <a:endParaRPr lang="en-US" sz="3600" dirty="0">
              <a:solidFill>
                <a:srgbClr val="FFF3DA"/>
              </a:solidFill>
              <a:latin typeface="Telegraf Bold"/>
            </a:endParaRPr>
          </a:p>
          <a:p>
            <a:pPr>
              <a:lnSpc>
                <a:spcPts val="6599"/>
              </a:lnSpc>
            </a:pPr>
            <a:r>
              <a:rPr lang="en-US" sz="3600" dirty="0">
                <a:solidFill>
                  <a:srgbClr val="FFF3DA"/>
                </a:solidFill>
                <a:latin typeface="Telegraf Bold"/>
              </a:rPr>
              <a:t>95% CI: (12.8% - 15.6%)</a:t>
            </a:r>
          </a:p>
          <a:p>
            <a:pPr>
              <a:lnSpc>
                <a:spcPts val="6599"/>
              </a:lnSpc>
            </a:pPr>
            <a:endParaRPr lang="en-US" sz="3600" dirty="0">
              <a:solidFill>
                <a:srgbClr val="FFF3DA"/>
              </a:solidFill>
              <a:latin typeface="Telegraf Bold"/>
            </a:endParaRPr>
          </a:p>
        </p:txBody>
      </p:sp>
    </p:spTree>
    <p:extLst>
      <p:ext uri="{BB962C8B-B14F-4D97-AF65-F5344CB8AC3E}">
        <p14:creationId xmlns:p14="http://schemas.microsoft.com/office/powerpoint/2010/main" val="151988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4375610" y="2269207"/>
            <a:ext cx="9558587" cy="1233186"/>
            <a:chOff x="234498" y="-325961"/>
            <a:chExt cx="1735254" cy="27920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73201" y="-325961"/>
              <a:ext cx="1230762" cy="140402"/>
            </a:xfrm>
            <a:prstGeom prst="rect">
              <a:avLst/>
            </a:prstGeom>
          </p:spPr>
          <p:txBody>
            <a:bodyPr lIns="254000" tIns="254000" rIns="254000" bIns="254000" rtlCol="0" anchor="ctr"/>
            <a:lstStyle/>
            <a:p>
              <a:pPr algn="ctr">
                <a:lnSpc>
                  <a:spcPts val="14999"/>
                </a:lnSpc>
              </a:pPr>
              <a:r>
                <a:rPr lang="en-US" sz="6000" dirty="0">
                  <a:solidFill>
                    <a:srgbClr val="FFF3DA"/>
                  </a:solidFill>
                  <a:latin typeface="Telegraf Bold"/>
                </a:rPr>
                <a:t>Key Takeaways:</a:t>
              </a:r>
            </a:p>
          </p:txBody>
        </p:sp>
      </p:grpSp>
      <p:sp>
        <p:nvSpPr>
          <p:cNvPr id="6" name="Freeform 6"/>
          <p:cNvSpPr/>
          <p:nvPr/>
        </p:nvSpPr>
        <p:spPr>
          <a:xfrm>
            <a:off x="8229600" y="223492"/>
            <a:ext cx="1510485" cy="1857063"/>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sp>
        <p:nvSpPr>
          <p:cNvPr id="10" name="TextBox 5">
            <a:extLst>
              <a:ext uri="{FF2B5EF4-FFF2-40B4-BE49-F238E27FC236}">
                <a16:creationId xmlns:a16="http://schemas.microsoft.com/office/drawing/2014/main" id="{36C292E4-C20F-4721-35DC-59646ED4AB43}"/>
              </a:ext>
            </a:extLst>
          </p:cNvPr>
          <p:cNvSpPr txBox="1"/>
          <p:nvPr/>
        </p:nvSpPr>
        <p:spPr>
          <a:xfrm>
            <a:off x="-148254" y="5306896"/>
            <a:ext cx="18266192" cy="1563808"/>
          </a:xfrm>
          <a:prstGeom prst="rect">
            <a:avLst/>
          </a:prstGeom>
        </p:spPr>
        <p:txBody>
          <a:bodyPr lIns="254000" tIns="254000" rIns="254000" bIns="254000" rtlCol="0" anchor="ctr"/>
          <a:lstStyle/>
          <a:p>
            <a:pPr algn="ctr">
              <a:lnSpc>
                <a:spcPts val="6599"/>
              </a:lnSpc>
            </a:pPr>
            <a:r>
              <a:rPr lang="en-US" sz="3600" dirty="0">
                <a:solidFill>
                  <a:srgbClr val="FFF3DA"/>
                </a:solidFill>
                <a:latin typeface="Telegraf Bold"/>
              </a:rPr>
              <a:t>1. Active member status seems the best indicator of churn.</a:t>
            </a:r>
          </a:p>
          <a:p>
            <a:pPr algn="ctr">
              <a:lnSpc>
                <a:spcPts val="6599"/>
              </a:lnSpc>
            </a:pPr>
            <a:endParaRPr lang="en-US" sz="3600" dirty="0">
              <a:solidFill>
                <a:srgbClr val="FFF3DA"/>
              </a:solidFill>
              <a:latin typeface="Telegraf Bold"/>
            </a:endParaRPr>
          </a:p>
          <a:p>
            <a:pPr algn="ctr">
              <a:lnSpc>
                <a:spcPts val="6599"/>
              </a:lnSpc>
            </a:pPr>
            <a:r>
              <a:rPr lang="en-US" sz="3600" dirty="0">
                <a:solidFill>
                  <a:srgbClr val="FFF3DA"/>
                </a:solidFill>
                <a:latin typeface="Telegraf Bold"/>
              </a:rPr>
              <a:t>2. Gender and Geography play significant roles.</a:t>
            </a:r>
          </a:p>
          <a:p>
            <a:pPr algn="ctr">
              <a:lnSpc>
                <a:spcPts val="6599"/>
              </a:lnSpc>
            </a:pPr>
            <a:endParaRPr lang="en-US" sz="3600" dirty="0">
              <a:solidFill>
                <a:srgbClr val="FFF3DA"/>
              </a:solidFill>
              <a:latin typeface="Telegraf Bold"/>
            </a:endParaRPr>
          </a:p>
          <a:p>
            <a:pPr algn="ctr">
              <a:lnSpc>
                <a:spcPts val="6599"/>
              </a:lnSpc>
            </a:pPr>
            <a:r>
              <a:rPr lang="en-US" sz="3600" dirty="0">
                <a:solidFill>
                  <a:srgbClr val="FFF3DA"/>
                </a:solidFill>
                <a:latin typeface="Telegraf Bold"/>
              </a:rPr>
              <a:t>3. Further testing of each feature </a:t>
            </a:r>
            <a:r>
              <a:rPr lang="en-US" sz="3600">
                <a:solidFill>
                  <a:srgbClr val="FFF3DA"/>
                </a:solidFill>
                <a:latin typeface="Telegraf Bold"/>
              </a:rPr>
              <a:t>and their </a:t>
            </a:r>
            <a:r>
              <a:rPr lang="en-US" sz="3600" dirty="0">
                <a:solidFill>
                  <a:srgbClr val="FFF3DA"/>
                </a:solidFill>
                <a:latin typeface="Telegraf Bold"/>
              </a:rPr>
              <a:t>impact on model performance is needed.</a:t>
            </a:r>
          </a:p>
        </p:txBody>
      </p:sp>
    </p:spTree>
    <p:extLst>
      <p:ext uri="{BB962C8B-B14F-4D97-AF65-F5344CB8AC3E}">
        <p14:creationId xmlns:p14="http://schemas.microsoft.com/office/powerpoint/2010/main" val="385818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3798909" y="2195129"/>
            <a:ext cx="10711990" cy="1233186"/>
            <a:chOff x="234498" y="-325961"/>
            <a:chExt cx="1735254" cy="27920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73201" y="-325961"/>
              <a:ext cx="1230762" cy="140402"/>
            </a:xfrm>
            <a:prstGeom prst="rect">
              <a:avLst/>
            </a:prstGeom>
          </p:spPr>
          <p:txBody>
            <a:bodyPr lIns="254000" tIns="254000" rIns="254000" bIns="254000" rtlCol="0" anchor="ctr"/>
            <a:lstStyle/>
            <a:p>
              <a:pPr algn="ctr">
                <a:lnSpc>
                  <a:spcPts val="14999"/>
                </a:lnSpc>
              </a:pPr>
              <a:r>
                <a:rPr lang="en-US" sz="6000" dirty="0">
                  <a:solidFill>
                    <a:srgbClr val="FFF3DA"/>
                  </a:solidFill>
                  <a:latin typeface="Telegraf Bold"/>
                </a:rPr>
                <a:t>Moving Forward:</a:t>
              </a:r>
            </a:p>
          </p:txBody>
        </p:sp>
      </p:grpSp>
      <p:sp>
        <p:nvSpPr>
          <p:cNvPr id="6" name="Freeform 6"/>
          <p:cNvSpPr/>
          <p:nvPr/>
        </p:nvSpPr>
        <p:spPr>
          <a:xfrm>
            <a:off x="8229600" y="223492"/>
            <a:ext cx="1510485" cy="1857063"/>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sp>
        <p:nvSpPr>
          <p:cNvPr id="10" name="TextBox 5">
            <a:extLst>
              <a:ext uri="{FF2B5EF4-FFF2-40B4-BE49-F238E27FC236}">
                <a16:creationId xmlns:a16="http://schemas.microsoft.com/office/drawing/2014/main" id="{36C292E4-C20F-4721-35DC-59646ED4AB43}"/>
              </a:ext>
            </a:extLst>
          </p:cNvPr>
          <p:cNvSpPr txBox="1"/>
          <p:nvPr/>
        </p:nvSpPr>
        <p:spPr>
          <a:xfrm>
            <a:off x="-148254" y="5910198"/>
            <a:ext cx="18266192" cy="1563808"/>
          </a:xfrm>
          <a:prstGeom prst="rect">
            <a:avLst/>
          </a:prstGeom>
        </p:spPr>
        <p:txBody>
          <a:bodyPr lIns="254000" tIns="254000" rIns="254000" bIns="254000" rtlCol="0" anchor="ctr"/>
          <a:lstStyle/>
          <a:p>
            <a:pPr algn="ctr">
              <a:lnSpc>
                <a:spcPts val="6599"/>
              </a:lnSpc>
            </a:pPr>
            <a:r>
              <a:rPr lang="en-US" sz="3600" dirty="0">
                <a:solidFill>
                  <a:srgbClr val="FFF3DA"/>
                </a:solidFill>
                <a:latin typeface="Telegraf Bold"/>
              </a:rPr>
              <a:t>1. Test each feature and it’s impact on model performance.</a:t>
            </a:r>
          </a:p>
          <a:p>
            <a:pPr algn="ctr">
              <a:lnSpc>
                <a:spcPts val="6599"/>
              </a:lnSpc>
            </a:pPr>
            <a:endParaRPr lang="en-US" sz="3600" dirty="0">
              <a:solidFill>
                <a:srgbClr val="FFF3DA"/>
              </a:solidFill>
              <a:latin typeface="Telegraf Bold"/>
            </a:endParaRPr>
          </a:p>
          <a:p>
            <a:pPr algn="ctr">
              <a:lnSpc>
                <a:spcPts val="6599"/>
              </a:lnSpc>
            </a:pPr>
            <a:r>
              <a:rPr lang="en-US" sz="3600" dirty="0">
                <a:solidFill>
                  <a:srgbClr val="FFF3DA"/>
                </a:solidFill>
                <a:latin typeface="Telegraf Bold"/>
              </a:rPr>
              <a:t>2. Gather more data on female customers , their member status and geography specifically to see if initial assumptions extend to a broader  population. </a:t>
            </a:r>
          </a:p>
          <a:p>
            <a:pPr algn="ctr">
              <a:lnSpc>
                <a:spcPts val="6599"/>
              </a:lnSpc>
            </a:pPr>
            <a:endParaRPr lang="en-US" sz="3600" dirty="0">
              <a:solidFill>
                <a:srgbClr val="FFF3DA"/>
              </a:solidFill>
              <a:latin typeface="Telegraf Bold"/>
            </a:endParaRPr>
          </a:p>
          <a:p>
            <a:pPr algn="ctr">
              <a:lnSpc>
                <a:spcPts val="6599"/>
              </a:lnSpc>
            </a:pPr>
            <a:r>
              <a:rPr lang="en-US" sz="3600" dirty="0">
                <a:solidFill>
                  <a:srgbClr val="FFF3DA"/>
                </a:solidFill>
                <a:latin typeface="Telegraf Bold"/>
              </a:rPr>
              <a:t>3. Continue modeling with different methods to improve results. </a:t>
            </a:r>
          </a:p>
        </p:txBody>
      </p:sp>
    </p:spTree>
    <p:extLst>
      <p:ext uri="{BB962C8B-B14F-4D97-AF65-F5344CB8AC3E}">
        <p14:creationId xmlns:p14="http://schemas.microsoft.com/office/powerpoint/2010/main" val="633141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sp>
        <p:nvSpPr>
          <p:cNvPr id="2" name="TextBox 2"/>
          <p:cNvSpPr txBox="1"/>
          <p:nvPr/>
        </p:nvSpPr>
        <p:spPr>
          <a:xfrm>
            <a:off x="1028700" y="4043963"/>
            <a:ext cx="16230600" cy="1333698"/>
          </a:xfrm>
          <a:prstGeom prst="rect">
            <a:avLst/>
          </a:prstGeom>
        </p:spPr>
        <p:txBody>
          <a:bodyPr lIns="0" tIns="0" rIns="0" bIns="0" rtlCol="0" anchor="t">
            <a:spAutoFit/>
          </a:bodyPr>
          <a:lstStyle/>
          <a:p>
            <a:pPr algn="ctr">
              <a:lnSpc>
                <a:spcPts val="10439"/>
              </a:lnSpc>
            </a:pPr>
            <a:r>
              <a:rPr lang="en-US" sz="8999" dirty="0">
                <a:solidFill>
                  <a:srgbClr val="A69167"/>
                </a:solidFill>
                <a:latin typeface="Telegraf Bold"/>
              </a:rPr>
              <a:t>Any Questions?</a:t>
            </a:r>
          </a:p>
        </p:txBody>
      </p:sp>
      <p:grpSp>
        <p:nvGrpSpPr>
          <p:cNvPr id="5" name="Group 5"/>
          <p:cNvGrpSpPr/>
          <p:nvPr/>
        </p:nvGrpSpPr>
        <p:grpSpPr>
          <a:xfrm>
            <a:off x="21808" y="9982471"/>
            <a:ext cx="18266192" cy="304529"/>
            <a:chOff x="0" y="0"/>
            <a:chExt cx="4810849" cy="80205"/>
          </a:xfrm>
        </p:grpSpPr>
        <p:sp>
          <p:nvSpPr>
            <p:cNvPr id="6" name="Freeform 6"/>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7" name="TextBox 7"/>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5071813" y="2136333"/>
            <a:ext cx="7950155" cy="1233186"/>
            <a:chOff x="234498" y="-325961"/>
            <a:chExt cx="1735254" cy="27920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73201" y="-325961"/>
              <a:ext cx="1230762" cy="140402"/>
            </a:xfrm>
            <a:prstGeom prst="rect">
              <a:avLst/>
            </a:prstGeom>
          </p:spPr>
          <p:txBody>
            <a:bodyPr lIns="254000" tIns="254000" rIns="254000" bIns="254000" rtlCol="0" anchor="ctr"/>
            <a:lstStyle/>
            <a:p>
              <a:pPr algn="ctr">
                <a:lnSpc>
                  <a:spcPts val="14999"/>
                </a:lnSpc>
              </a:pPr>
              <a:r>
                <a:rPr lang="en-US" sz="6000" dirty="0">
                  <a:solidFill>
                    <a:srgbClr val="FFF3DA"/>
                  </a:solidFill>
                  <a:latin typeface="Telegraf Bold"/>
                </a:rPr>
                <a:t>The Problem:</a:t>
              </a:r>
            </a:p>
          </p:txBody>
        </p:sp>
      </p:grpSp>
      <p:sp>
        <p:nvSpPr>
          <p:cNvPr id="6" name="Freeform 6"/>
          <p:cNvSpPr/>
          <p:nvPr/>
        </p:nvSpPr>
        <p:spPr>
          <a:xfrm>
            <a:off x="8229600" y="223492"/>
            <a:ext cx="1510485" cy="1857063"/>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sp>
        <p:nvSpPr>
          <p:cNvPr id="10" name="TextBox 5">
            <a:extLst>
              <a:ext uri="{FF2B5EF4-FFF2-40B4-BE49-F238E27FC236}">
                <a16:creationId xmlns:a16="http://schemas.microsoft.com/office/drawing/2014/main" id="{36C292E4-C20F-4721-35DC-59646ED4AB43}"/>
              </a:ext>
            </a:extLst>
          </p:cNvPr>
          <p:cNvSpPr txBox="1"/>
          <p:nvPr/>
        </p:nvSpPr>
        <p:spPr>
          <a:xfrm>
            <a:off x="21808" y="4991100"/>
            <a:ext cx="18266192" cy="1563808"/>
          </a:xfrm>
          <a:prstGeom prst="rect">
            <a:avLst/>
          </a:prstGeom>
        </p:spPr>
        <p:txBody>
          <a:bodyPr lIns="254000" tIns="254000" rIns="254000" bIns="254000" rtlCol="0" anchor="ctr"/>
          <a:lstStyle/>
          <a:p>
            <a:pPr algn="ctr">
              <a:lnSpc>
                <a:spcPts val="6599"/>
              </a:lnSpc>
            </a:pPr>
            <a:r>
              <a:rPr lang="en-US" sz="3600" dirty="0">
                <a:solidFill>
                  <a:srgbClr val="FFF3DA"/>
                </a:solidFill>
                <a:latin typeface="Telegraf Bold"/>
              </a:rPr>
              <a:t>In the current higher-for-longer rate environment, more customers than usual are withdrawing balances from the bank. It must be understood what customer attributes most influence attrition to develop targeted strategies to address them.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2546810" y="2255916"/>
            <a:ext cx="13216187" cy="1233186"/>
            <a:chOff x="234498" y="-325961"/>
            <a:chExt cx="1735254" cy="27920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73201" y="-325961"/>
              <a:ext cx="1230762" cy="140402"/>
            </a:xfrm>
            <a:prstGeom prst="rect">
              <a:avLst/>
            </a:prstGeom>
          </p:spPr>
          <p:txBody>
            <a:bodyPr lIns="254000" tIns="254000" rIns="254000" bIns="254000" rtlCol="0" anchor="ctr"/>
            <a:lstStyle/>
            <a:p>
              <a:pPr algn="ctr">
                <a:lnSpc>
                  <a:spcPts val="14999"/>
                </a:lnSpc>
              </a:pPr>
              <a:r>
                <a:rPr lang="en-US" sz="6000" dirty="0">
                  <a:solidFill>
                    <a:srgbClr val="FFF3DA"/>
                  </a:solidFill>
                  <a:latin typeface="Telegraf Bold"/>
                </a:rPr>
                <a:t>The Findings Thus Far:</a:t>
              </a:r>
            </a:p>
          </p:txBody>
        </p:sp>
      </p:grpSp>
      <p:sp>
        <p:nvSpPr>
          <p:cNvPr id="6" name="Freeform 6"/>
          <p:cNvSpPr/>
          <p:nvPr/>
        </p:nvSpPr>
        <p:spPr>
          <a:xfrm>
            <a:off x="8229600" y="223492"/>
            <a:ext cx="1510485" cy="1857063"/>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sp>
        <p:nvSpPr>
          <p:cNvPr id="10" name="TextBox 5">
            <a:extLst>
              <a:ext uri="{FF2B5EF4-FFF2-40B4-BE49-F238E27FC236}">
                <a16:creationId xmlns:a16="http://schemas.microsoft.com/office/drawing/2014/main" id="{36C292E4-C20F-4721-35DC-59646ED4AB43}"/>
              </a:ext>
            </a:extLst>
          </p:cNvPr>
          <p:cNvSpPr txBox="1"/>
          <p:nvPr/>
        </p:nvSpPr>
        <p:spPr>
          <a:xfrm>
            <a:off x="21808" y="4368383"/>
            <a:ext cx="18266192" cy="1563808"/>
          </a:xfrm>
          <a:prstGeom prst="rect">
            <a:avLst/>
          </a:prstGeom>
        </p:spPr>
        <p:txBody>
          <a:bodyPr lIns="254000" tIns="254000" rIns="254000" bIns="254000" rtlCol="0" anchor="ctr"/>
          <a:lstStyle/>
          <a:p>
            <a:pPr algn="ctr">
              <a:lnSpc>
                <a:spcPts val="6599"/>
              </a:lnSpc>
            </a:pPr>
            <a:r>
              <a:rPr lang="en-US" sz="3600" dirty="0">
                <a:solidFill>
                  <a:srgbClr val="FFF3DA"/>
                </a:solidFill>
                <a:latin typeface="Telegraf Bold"/>
              </a:rPr>
              <a:t>A customers member status, their gender, and their geography are the most positive predictors of attrition. </a:t>
            </a:r>
          </a:p>
        </p:txBody>
      </p:sp>
    </p:spTree>
    <p:extLst>
      <p:ext uri="{BB962C8B-B14F-4D97-AF65-F5344CB8AC3E}">
        <p14:creationId xmlns:p14="http://schemas.microsoft.com/office/powerpoint/2010/main" val="249258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5071813" y="2136333"/>
            <a:ext cx="7950155" cy="1233186"/>
            <a:chOff x="234498" y="-325961"/>
            <a:chExt cx="1735254" cy="27920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73201" y="-325961"/>
              <a:ext cx="1230762" cy="140402"/>
            </a:xfrm>
            <a:prstGeom prst="rect">
              <a:avLst/>
            </a:prstGeom>
          </p:spPr>
          <p:txBody>
            <a:bodyPr lIns="254000" tIns="254000" rIns="254000" bIns="254000" rtlCol="0" anchor="ctr"/>
            <a:lstStyle/>
            <a:p>
              <a:pPr algn="ctr">
                <a:lnSpc>
                  <a:spcPts val="14999"/>
                </a:lnSpc>
              </a:pPr>
              <a:r>
                <a:rPr lang="en-US" sz="6000" dirty="0">
                  <a:solidFill>
                    <a:srgbClr val="FFF3DA"/>
                  </a:solidFill>
                  <a:latin typeface="Telegraf Bold"/>
                </a:rPr>
                <a:t>The Data:</a:t>
              </a:r>
            </a:p>
          </p:txBody>
        </p:sp>
      </p:grpSp>
      <p:sp>
        <p:nvSpPr>
          <p:cNvPr id="6" name="Freeform 6"/>
          <p:cNvSpPr/>
          <p:nvPr/>
        </p:nvSpPr>
        <p:spPr>
          <a:xfrm>
            <a:off x="8229600" y="223492"/>
            <a:ext cx="1510485" cy="1857063"/>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sp>
        <p:nvSpPr>
          <p:cNvPr id="10" name="TextBox 5">
            <a:extLst>
              <a:ext uri="{FF2B5EF4-FFF2-40B4-BE49-F238E27FC236}">
                <a16:creationId xmlns:a16="http://schemas.microsoft.com/office/drawing/2014/main" id="{36C292E4-C20F-4721-35DC-59646ED4AB43}"/>
              </a:ext>
            </a:extLst>
          </p:cNvPr>
          <p:cNvSpPr txBox="1"/>
          <p:nvPr/>
        </p:nvSpPr>
        <p:spPr>
          <a:xfrm>
            <a:off x="21808" y="4368383"/>
            <a:ext cx="18266192" cy="1563808"/>
          </a:xfrm>
          <a:prstGeom prst="rect">
            <a:avLst/>
          </a:prstGeom>
        </p:spPr>
        <p:txBody>
          <a:bodyPr lIns="254000" tIns="254000" rIns="254000" bIns="254000" rtlCol="0" anchor="ctr"/>
          <a:lstStyle/>
          <a:p>
            <a:pPr algn="ctr">
              <a:lnSpc>
                <a:spcPts val="6599"/>
              </a:lnSpc>
            </a:pPr>
            <a:r>
              <a:rPr lang="en-US" sz="3600" dirty="0">
                <a:solidFill>
                  <a:srgbClr val="FFF3DA"/>
                </a:solidFill>
                <a:latin typeface="Telegraf Bold"/>
              </a:rPr>
              <a:t>The </a:t>
            </a:r>
            <a:r>
              <a:rPr lang="en-US" sz="3600" dirty="0">
                <a:solidFill>
                  <a:schemeClr val="bg1"/>
                </a:solidFill>
                <a:latin typeface="Telegraf Bold"/>
                <a:hlinkClick r:id="rId5">
                  <a:extLst>
                    <a:ext uri="{A12FA001-AC4F-418D-AE19-62706E023703}">
                      <ahyp:hlinkClr xmlns:ahyp="http://schemas.microsoft.com/office/drawing/2018/hyperlinkcolor" val="tx"/>
                    </a:ext>
                  </a:extLst>
                </a:hlinkClick>
              </a:rPr>
              <a:t>dataset</a:t>
            </a:r>
            <a:r>
              <a:rPr lang="en-US" sz="3600" dirty="0">
                <a:solidFill>
                  <a:srgbClr val="FFF3DA"/>
                </a:solidFill>
                <a:latin typeface="Telegraf Bold"/>
              </a:rPr>
              <a:t> I used for this project contains data on 10,000 customers of a European Multinational Bank, with customers across Germany, France and Spain. </a:t>
            </a:r>
          </a:p>
        </p:txBody>
      </p:sp>
    </p:spTree>
    <p:extLst>
      <p:ext uri="{BB962C8B-B14F-4D97-AF65-F5344CB8AC3E}">
        <p14:creationId xmlns:p14="http://schemas.microsoft.com/office/powerpoint/2010/main" val="250959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2" name="Group 2"/>
          <p:cNvGrpSpPr/>
          <p:nvPr/>
        </p:nvGrpSpPr>
        <p:grpSpPr>
          <a:xfrm>
            <a:off x="5641018" y="0"/>
            <a:ext cx="12646982" cy="10287000"/>
            <a:chOff x="0" y="0"/>
            <a:chExt cx="3905581" cy="3176783"/>
          </a:xfrm>
        </p:grpSpPr>
        <p:sp>
          <p:nvSpPr>
            <p:cNvPr id="3" name="Freeform 3"/>
            <p:cNvSpPr/>
            <p:nvPr/>
          </p:nvSpPr>
          <p:spPr>
            <a:xfrm>
              <a:off x="0" y="0"/>
              <a:ext cx="3905581" cy="3176783"/>
            </a:xfrm>
            <a:custGeom>
              <a:avLst/>
              <a:gdLst/>
              <a:ahLst/>
              <a:cxnLst/>
              <a:rect l="l" t="t" r="r" b="b"/>
              <a:pathLst>
                <a:path w="3905581" h="3176783">
                  <a:moveTo>
                    <a:pt x="0" y="0"/>
                  </a:moveTo>
                  <a:lnTo>
                    <a:pt x="3905581" y="0"/>
                  </a:lnTo>
                  <a:lnTo>
                    <a:pt x="3905581" y="3176783"/>
                  </a:lnTo>
                  <a:lnTo>
                    <a:pt x="0" y="3176783"/>
                  </a:lnTo>
                  <a:close/>
                </a:path>
              </a:pathLst>
            </a:custGeom>
            <a:solidFill>
              <a:srgbClr val="FFF3DA"/>
            </a:solidFill>
          </p:spPr>
          <p:txBody>
            <a:bodyPr/>
            <a:lstStyle/>
            <a:p>
              <a:endParaRPr lang="en-US"/>
            </a:p>
          </p:txBody>
        </p:sp>
      </p:grpSp>
      <p:sp>
        <p:nvSpPr>
          <p:cNvPr id="5" name="TextBox 5"/>
          <p:cNvSpPr txBox="1"/>
          <p:nvPr/>
        </p:nvSpPr>
        <p:spPr>
          <a:xfrm>
            <a:off x="5978236" y="2443146"/>
            <a:ext cx="11900847" cy="1858073"/>
          </a:xfrm>
          <a:prstGeom prst="rect">
            <a:avLst/>
          </a:prstGeom>
        </p:spPr>
        <p:txBody>
          <a:bodyPr wrap="square" lIns="0" tIns="0" rIns="0" bIns="0" rtlCol="0" anchor="t">
            <a:spAutoFit/>
          </a:bodyPr>
          <a:lstStyle/>
          <a:p>
            <a:pPr>
              <a:lnSpc>
                <a:spcPts val="4988"/>
              </a:lnSpc>
            </a:pPr>
            <a:r>
              <a:rPr lang="en-US" sz="2800" dirty="0">
                <a:solidFill>
                  <a:srgbClr val="135A64"/>
                </a:solidFill>
                <a:latin typeface="Telegraf Bold"/>
              </a:rPr>
              <a:t>Checked for duplicates and missing values (there weren’t any) and explored class distribution. 79.6% of customers had not churned, 20.4% had.</a:t>
            </a:r>
          </a:p>
        </p:txBody>
      </p:sp>
      <p:sp>
        <p:nvSpPr>
          <p:cNvPr id="6" name="TextBox 6"/>
          <p:cNvSpPr txBox="1"/>
          <p:nvPr/>
        </p:nvSpPr>
        <p:spPr>
          <a:xfrm>
            <a:off x="6019800" y="4682433"/>
            <a:ext cx="7803858" cy="1216872"/>
          </a:xfrm>
          <a:prstGeom prst="rect">
            <a:avLst/>
          </a:prstGeom>
        </p:spPr>
        <p:txBody>
          <a:bodyPr lIns="0" tIns="0" rIns="0" bIns="0" rtlCol="0" anchor="t">
            <a:spAutoFit/>
          </a:bodyPr>
          <a:lstStyle/>
          <a:p>
            <a:pPr>
              <a:lnSpc>
                <a:spcPts val="4988"/>
              </a:lnSpc>
            </a:pPr>
            <a:r>
              <a:rPr lang="en-US" sz="2800" dirty="0">
                <a:solidFill>
                  <a:srgbClr val="135A64"/>
                </a:solidFill>
                <a:latin typeface="Telegraf Bold"/>
              </a:rPr>
              <a:t>Ensured every columns data type made sense for the data it contained. </a:t>
            </a:r>
          </a:p>
        </p:txBody>
      </p:sp>
      <p:sp>
        <p:nvSpPr>
          <p:cNvPr id="10" name="TextBox 10"/>
          <p:cNvSpPr txBox="1"/>
          <p:nvPr/>
        </p:nvSpPr>
        <p:spPr>
          <a:xfrm>
            <a:off x="5634091" y="948062"/>
            <a:ext cx="8343900" cy="1386533"/>
          </a:xfrm>
          <a:prstGeom prst="rect">
            <a:avLst/>
          </a:prstGeom>
        </p:spPr>
        <p:txBody>
          <a:bodyPr wrap="square" lIns="0" tIns="0" rIns="0" bIns="0" rtlCol="0" anchor="t">
            <a:spAutoFit/>
          </a:bodyPr>
          <a:lstStyle/>
          <a:p>
            <a:pPr algn="r">
              <a:lnSpc>
                <a:spcPts val="11599"/>
              </a:lnSpc>
            </a:pPr>
            <a:r>
              <a:rPr lang="en-US" sz="8000" dirty="0">
                <a:solidFill>
                  <a:srgbClr val="A69167"/>
                </a:solidFill>
                <a:latin typeface="Telegraf Bold"/>
              </a:rPr>
              <a:t>Data Wrangling:</a:t>
            </a:r>
          </a:p>
        </p:txBody>
      </p:sp>
      <p:grpSp>
        <p:nvGrpSpPr>
          <p:cNvPr id="11" name="Group 11"/>
          <p:cNvGrpSpPr/>
          <p:nvPr/>
        </p:nvGrpSpPr>
        <p:grpSpPr>
          <a:xfrm>
            <a:off x="17920647" y="-15954"/>
            <a:ext cx="367353" cy="10318908"/>
            <a:chOff x="0" y="0"/>
            <a:chExt cx="96751" cy="2717737"/>
          </a:xfrm>
        </p:grpSpPr>
        <p:sp>
          <p:nvSpPr>
            <p:cNvPr id="12" name="Freeform 12"/>
            <p:cNvSpPr/>
            <p:nvPr/>
          </p:nvSpPr>
          <p:spPr>
            <a:xfrm>
              <a:off x="0" y="0"/>
              <a:ext cx="96751" cy="2717737"/>
            </a:xfrm>
            <a:custGeom>
              <a:avLst/>
              <a:gdLst/>
              <a:ahLst/>
              <a:cxnLst/>
              <a:rect l="l" t="t" r="r" b="b"/>
              <a:pathLst>
                <a:path w="96751" h="2717737">
                  <a:moveTo>
                    <a:pt x="0" y="0"/>
                  </a:moveTo>
                  <a:lnTo>
                    <a:pt x="96751" y="0"/>
                  </a:lnTo>
                  <a:lnTo>
                    <a:pt x="96751" y="2717737"/>
                  </a:lnTo>
                  <a:lnTo>
                    <a:pt x="0" y="2717737"/>
                  </a:lnTo>
                  <a:close/>
                </a:path>
              </a:pathLst>
            </a:custGeom>
            <a:solidFill>
              <a:srgbClr val="A69167"/>
            </a:solidFill>
          </p:spPr>
          <p:txBody>
            <a:bodyPr/>
            <a:lstStyle/>
            <a:p>
              <a:endParaRPr lang="en-US"/>
            </a:p>
          </p:txBody>
        </p:sp>
        <p:sp>
          <p:nvSpPr>
            <p:cNvPr id="13" name="TextBox 13"/>
            <p:cNvSpPr txBox="1"/>
            <p:nvPr/>
          </p:nvSpPr>
          <p:spPr>
            <a:xfrm>
              <a:off x="0" y="0"/>
              <a:ext cx="96751" cy="2717737"/>
            </a:xfrm>
            <a:prstGeom prst="rect">
              <a:avLst/>
            </a:prstGeom>
          </p:spPr>
          <p:txBody>
            <a:bodyPr lIns="50800" tIns="50800" rIns="50800" bIns="50800" rtlCol="0" anchor="ctr"/>
            <a:lstStyle/>
            <a:p>
              <a:pPr algn="ctr">
                <a:lnSpc>
                  <a:spcPts val="1748"/>
                </a:lnSpc>
              </a:pPr>
              <a:endParaRPr/>
            </a:p>
          </p:txBody>
        </p:sp>
      </p:grpSp>
      <p:sp>
        <p:nvSpPr>
          <p:cNvPr id="14" name="TextBox 6">
            <a:extLst>
              <a:ext uri="{FF2B5EF4-FFF2-40B4-BE49-F238E27FC236}">
                <a16:creationId xmlns:a16="http://schemas.microsoft.com/office/drawing/2014/main" id="{5A772B99-A0D6-BDBB-C368-E8A23FCB45F9}"/>
              </a:ext>
            </a:extLst>
          </p:cNvPr>
          <p:cNvSpPr txBox="1"/>
          <p:nvPr/>
        </p:nvSpPr>
        <p:spPr>
          <a:xfrm>
            <a:off x="6019800" y="6267844"/>
            <a:ext cx="7803858" cy="1216872"/>
          </a:xfrm>
          <a:prstGeom prst="rect">
            <a:avLst/>
          </a:prstGeom>
        </p:spPr>
        <p:txBody>
          <a:bodyPr lIns="0" tIns="0" rIns="0" bIns="0" rtlCol="0" anchor="t">
            <a:spAutoFit/>
          </a:bodyPr>
          <a:lstStyle/>
          <a:p>
            <a:pPr>
              <a:lnSpc>
                <a:spcPts val="4988"/>
              </a:lnSpc>
            </a:pPr>
            <a:r>
              <a:rPr lang="en-US" sz="2800" dirty="0">
                <a:solidFill>
                  <a:srgbClr val="135A64"/>
                </a:solidFill>
                <a:latin typeface="Telegraf Bold"/>
              </a:rPr>
              <a:t>Renamed two columns to better describe what they contained. </a:t>
            </a:r>
          </a:p>
        </p:txBody>
      </p:sp>
      <p:sp>
        <p:nvSpPr>
          <p:cNvPr id="17" name="TextBox 6">
            <a:extLst>
              <a:ext uri="{FF2B5EF4-FFF2-40B4-BE49-F238E27FC236}">
                <a16:creationId xmlns:a16="http://schemas.microsoft.com/office/drawing/2014/main" id="{9655D2C5-2E28-EDBB-AEBF-AB29A1EA7C4E}"/>
              </a:ext>
            </a:extLst>
          </p:cNvPr>
          <p:cNvSpPr txBox="1"/>
          <p:nvPr/>
        </p:nvSpPr>
        <p:spPr>
          <a:xfrm>
            <a:off x="6019800" y="7853255"/>
            <a:ext cx="7803858" cy="1216872"/>
          </a:xfrm>
          <a:prstGeom prst="rect">
            <a:avLst/>
          </a:prstGeom>
        </p:spPr>
        <p:txBody>
          <a:bodyPr lIns="0" tIns="0" rIns="0" bIns="0" rtlCol="0" anchor="t">
            <a:spAutoFit/>
          </a:bodyPr>
          <a:lstStyle/>
          <a:p>
            <a:pPr>
              <a:lnSpc>
                <a:spcPts val="4988"/>
              </a:lnSpc>
            </a:pPr>
            <a:r>
              <a:rPr lang="en-US" sz="2800" dirty="0">
                <a:solidFill>
                  <a:srgbClr val="135A64"/>
                </a:solidFill>
                <a:latin typeface="Telegraf Bold"/>
              </a:rPr>
              <a:t>Dropped the customer id column knowing it would not be useful for modeling.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1143000" y="-85099"/>
            <a:ext cx="5977187" cy="971919"/>
            <a:chOff x="234498" y="-455181"/>
            <a:chExt cx="1735254" cy="40842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43345" y="-455181"/>
              <a:ext cx="1230762" cy="140402"/>
            </a:xfrm>
            <a:prstGeom prst="rect">
              <a:avLst/>
            </a:prstGeom>
          </p:spPr>
          <p:txBody>
            <a:bodyPr lIns="254000" tIns="254000" rIns="254000" bIns="254000" rtlCol="0" anchor="ctr"/>
            <a:lstStyle/>
            <a:p>
              <a:pPr algn="ctr">
                <a:lnSpc>
                  <a:spcPts val="14999"/>
                </a:lnSpc>
              </a:pPr>
              <a:r>
                <a:rPr lang="en-US" sz="2800" dirty="0">
                  <a:solidFill>
                    <a:srgbClr val="FFF3DA"/>
                  </a:solidFill>
                  <a:latin typeface="Telegraf Bold"/>
                </a:rPr>
                <a:t>EDA Part 1:</a:t>
              </a:r>
            </a:p>
          </p:txBody>
        </p:sp>
      </p:grpSp>
      <p:sp>
        <p:nvSpPr>
          <p:cNvPr id="6" name="Freeform 6"/>
          <p:cNvSpPr/>
          <p:nvPr/>
        </p:nvSpPr>
        <p:spPr>
          <a:xfrm>
            <a:off x="304800" y="266700"/>
            <a:ext cx="533400" cy="620120"/>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pic>
        <p:nvPicPr>
          <p:cNvPr id="11" name="Picture 10" descr="A group of green and white graphs&#10;&#10;Description automatically generated">
            <a:extLst>
              <a:ext uri="{FF2B5EF4-FFF2-40B4-BE49-F238E27FC236}">
                <a16:creationId xmlns:a16="http://schemas.microsoft.com/office/drawing/2014/main" id="{47684F9E-E45D-EBBA-FDFE-37E2D63853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290" y="1232680"/>
            <a:ext cx="16103418" cy="8110727"/>
          </a:xfrm>
          <a:prstGeom prst="rect">
            <a:avLst/>
          </a:prstGeom>
          <a:effectLst/>
        </p:spPr>
      </p:pic>
    </p:spTree>
    <p:extLst>
      <p:ext uri="{BB962C8B-B14F-4D97-AF65-F5344CB8AC3E}">
        <p14:creationId xmlns:p14="http://schemas.microsoft.com/office/powerpoint/2010/main" val="167358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1143000" y="-85099"/>
            <a:ext cx="5977187" cy="971919"/>
            <a:chOff x="234498" y="-455181"/>
            <a:chExt cx="1735254" cy="40842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43345" y="-455181"/>
              <a:ext cx="1230762" cy="140402"/>
            </a:xfrm>
            <a:prstGeom prst="rect">
              <a:avLst/>
            </a:prstGeom>
          </p:spPr>
          <p:txBody>
            <a:bodyPr lIns="254000" tIns="254000" rIns="254000" bIns="254000" rtlCol="0" anchor="ctr"/>
            <a:lstStyle/>
            <a:p>
              <a:pPr algn="ctr">
                <a:lnSpc>
                  <a:spcPts val="14999"/>
                </a:lnSpc>
              </a:pPr>
              <a:r>
                <a:rPr lang="en-US" sz="2800" dirty="0">
                  <a:solidFill>
                    <a:srgbClr val="FFF3DA"/>
                  </a:solidFill>
                  <a:latin typeface="Telegraf Bold"/>
                </a:rPr>
                <a:t>EDA Part 2:</a:t>
              </a:r>
            </a:p>
          </p:txBody>
        </p:sp>
      </p:grpSp>
      <p:sp>
        <p:nvSpPr>
          <p:cNvPr id="6" name="Freeform 6"/>
          <p:cNvSpPr/>
          <p:nvPr/>
        </p:nvSpPr>
        <p:spPr>
          <a:xfrm>
            <a:off x="304800" y="266700"/>
            <a:ext cx="533400" cy="620120"/>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pic>
        <p:nvPicPr>
          <p:cNvPr id="13" name="Picture 12" descr="A comparison of green and black lines&#10;&#10;Description automatically generated with medium confidence">
            <a:extLst>
              <a:ext uri="{FF2B5EF4-FFF2-40B4-BE49-F238E27FC236}">
                <a16:creationId xmlns:a16="http://schemas.microsoft.com/office/drawing/2014/main" id="{AEC6D3B5-E5F2-8D4F-B8C8-28692F5A6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1220930"/>
            <a:ext cx="16078200" cy="8113460"/>
          </a:xfrm>
          <a:prstGeom prst="rect">
            <a:avLst/>
          </a:prstGeom>
        </p:spPr>
      </p:pic>
    </p:spTree>
    <p:extLst>
      <p:ext uri="{BB962C8B-B14F-4D97-AF65-F5344CB8AC3E}">
        <p14:creationId xmlns:p14="http://schemas.microsoft.com/office/powerpoint/2010/main" val="20848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1143000" y="-85099"/>
            <a:ext cx="5977187" cy="971919"/>
            <a:chOff x="234498" y="-455181"/>
            <a:chExt cx="1735254" cy="40842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43345" y="-455181"/>
              <a:ext cx="1230762" cy="140402"/>
            </a:xfrm>
            <a:prstGeom prst="rect">
              <a:avLst/>
            </a:prstGeom>
          </p:spPr>
          <p:txBody>
            <a:bodyPr lIns="254000" tIns="254000" rIns="254000" bIns="254000" rtlCol="0" anchor="ctr"/>
            <a:lstStyle/>
            <a:p>
              <a:pPr algn="ctr">
                <a:lnSpc>
                  <a:spcPts val="14999"/>
                </a:lnSpc>
              </a:pPr>
              <a:r>
                <a:rPr lang="en-US" sz="2800" dirty="0">
                  <a:solidFill>
                    <a:srgbClr val="FFF3DA"/>
                  </a:solidFill>
                  <a:latin typeface="Telegraf Bold"/>
                </a:rPr>
                <a:t>EDA Part 3:</a:t>
              </a:r>
            </a:p>
          </p:txBody>
        </p:sp>
      </p:grpSp>
      <p:sp>
        <p:nvSpPr>
          <p:cNvPr id="6" name="Freeform 6"/>
          <p:cNvSpPr/>
          <p:nvPr/>
        </p:nvSpPr>
        <p:spPr>
          <a:xfrm>
            <a:off x="304800" y="266700"/>
            <a:ext cx="533400" cy="620120"/>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pic>
        <p:nvPicPr>
          <p:cNvPr id="10" name="Picture 9" descr="A screenshot of a graph&#10;&#10;Description automatically generated">
            <a:extLst>
              <a:ext uri="{FF2B5EF4-FFF2-40B4-BE49-F238E27FC236}">
                <a16:creationId xmlns:a16="http://schemas.microsoft.com/office/drawing/2014/main" id="{F57D2E66-823C-BEFD-A30B-DE970EEAE1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272" y="1220930"/>
            <a:ext cx="16094927" cy="8110727"/>
          </a:xfrm>
          <a:prstGeom prst="rect">
            <a:avLst/>
          </a:prstGeom>
        </p:spPr>
      </p:pic>
    </p:spTree>
    <p:extLst>
      <p:ext uri="{BB962C8B-B14F-4D97-AF65-F5344CB8AC3E}">
        <p14:creationId xmlns:p14="http://schemas.microsoft.com/office/powerpoint/2010/main" val="42250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3036"/>
        </a:solidFill>
        <a:effectLst/>
      </p:bgPr>
    </p:bg>
    <p:spTree>
      <p:nvGrpSpPr>
        <p:cNvPr id="1" name=""/>
        <p:cNvGrpSpPr/>
        <p:nvPr/>
      </p:nvGrpSpPr>
      <p:grpSpPr>
        <a:xfrm>
          <a:off x="0" y="0"/>
          <a:ext cx="0" cy="0"/>
          <a:chOff x="0" y="0"/>
          <a:chExt cx="0" cy="0"/>
        </a:xfrm>
      </p:grpSpPr>
      <p:grpSp>
        <p:nvGrpSpPr>
          <p:cNvPr id="3" name="Group 3"/>
          <p:cNvGrpSpPr/>
          <p:nvPr/>
        </p:nvGrpSpPr>
        <p:grpSpPr>
          <a:xfrm>
            <a:off x="1143000" y="-85099"/>
            <a:ext cx="7162800" cy="971919"/>
            <a:chOff x="234498" y="-455181"/>
            <a:chExt cx="1735254" cy="408427"/>
          </a:xfrm>
        </p:grpSpPr>
        <p:sp>
          <p:nvSpPr>
            <p:cNvPr id="4" name="Freeform 4"/>
            <p:cNvSpPr/>
            <p:nvPr/>
          </p:nvSpPr>
          <p:spPr>
            <a:xfrm>
              <a:off x="234498" y="-314779"/>
              <a:ext cx="1735254" cy="268025"/>
            </a:xfrm>
            <a:custGeom>
              <a:avLst/>
              <a:gdLst/>
              <a:ahLst/>
              <a:cxnLst/>
              <a:rect l="l" t="t" r="r" b="b"/>
              <a:pathLst>
                <a:path w="2219549" h="595251">
                  <a:moveTo>
                    <a:pt x="0" y="0"/>
                  </a:moveTo>
                  <a:lnTo>
                    <a:pt x="2219549" y="0"/>
                  </a:lnTo>
                  <a:lnTo>
                    <a:pt x="2219549" y="595251"/>
                  </a:lnTo>
                  <a:lnTo>
                    <a:pt x="0" y="595251"/>
                  </a:lnTo>
                  <a:close/>
                </a:path>
              </a:pathLst>
            </a:custGeom>
            <a:solidFill>
              <a:srgbClr val="A69167"/>
            </a:solidFill>
          </p:spPr>
          <p:txBody>
            <a:bodyPr/>
            <a:lstStyle/>
            <a:p>
              <a:endParaRPr lang="en-US"/>
            </a:p>
          </p:txBody>
        </p:sp>
        <p:sp>
          <p:nvSpPr>
            <p:cNvPr id="5" name="TextBox 5"/>
            <p:cNvSpPr txBox="1"/>
            <p:nvPr/>
          </p:nvSpPr>
          <p:spPr>
            <a:xfrm>
              <a:off x="443345" y="-455181"/>
              <a:ext cx="1230762" cy="140402"/>
            </a:xfrm>
            <a:prstGeom prst="rect">
              <a:avLst/>
            </a:prstGeom>
          </p:spPr>
          <p:txBody>
            <a:bodyPr lIns="254000" tIns="254000" rIns="254000" bIns="254000" rtlCol="0" anchor="ctr"/>
            <a:lstStyle/>
            <a:p>
              <a:pPr algn="ctr">
                <a:lnSpc>
                  <a:spcPts val="14999"/>
                </a:lnSpc>
              </a:pPr>
              <a:r>
                <a:rPr lang="en-US" sz="2800" dirty="0">
                  <a:solidFill>
                    <a:srgbClr val="FFF3DA"/>
                  </a:solidFill>
                  <a:latin typeface="Telegraf Bold"/>
                </a:rPr>
                <a:t>Modeling Part 1: Baselines</a:t>
              </a:r>
            </a:p>
          </p:txBody>
        </p:sp>
      </p:grpSp>
      <p:sp>
        <p:nvSpPr>
          <p:cNvPr id="6" name="Freeform 6"/>
          <p:cNvSpPr/>
          <p:nvPr/>
        </p:nvSpPr>
        <p:spPr>
          <a:xfrm>
            <a:off x="304800" y="266700"/>
            <a:ext cx="533400" cy="620120"/>
          </a:xfrm>
          <a:custGeom>
            <a:avLst/>
            <a:gdLst/>
            <a:ahLst/>
            <a:cxnLst/>
            <a:rect l="l" t="t" r="r" b="b"/>
            <a:pathLst>
              <a:path w="1510485" h="1857063">
                <a:moveTo>
                  <a:pt x="0" y="0"/>
                </a:moveTo>
                <a:lnTo>
                  <a:pt x="1510486" y="0"/>
                </a:lnTo>
                <a:lnTo>
                  <a:pt x="1510486" y="1857063"/>
                </a:lnTo>
                <a:lnTo>
                  <a:pt x="0" y="18570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21808" y="9982471"/>
            <a:ext cx="18266192" cy="304529"/>
            <a:chOff x="0" y="0"/>
            <a:chExt cx="4810849" cy="80205"/>
          </a:xfrm>
        </p:grpSpPr>
        <p:sp>
          <p:nvSpPr>
            <p:cNvPr id="8" name="Freeform 8"/>
            <p:cNvSpPr/>
            <p:nvPr/>
          </p:nvSpPr>
          <p:spPr>
            <a:xfrm>
              <a:off x="0" y="0"/>
              <a:ext cx="4810849" cy="80205"/>
            </a:xfrm>
            <a:custGeom>
              <a:avLst/>
              <a:gdLst/>
              <a:ahLst/>
              <a:cxnLst/>
              <a:rect l="l" t="t" r="r" b="b"/>
              <a:pathLst>
                <a:path w="4810849" h="80205">
                  <a:moveTo>
                    <a:pt x="0" y="0"/>
                  </a:moveTo>
                  <a:lnTo>
                    <a:pt x="4810849" y="0"/>
                  </a:lnTo>
                  <a:lnTo>
                    <a:pt x="4810849" y="80205"/>
                  </a:lnTo>
                  <a:lnTo>
                    <a:pt x="0" y="80205"/>
                  </a:lnTo>
                  <a:close/>
                </a:path>
              </a:pathLst>
            </a:custGeom>
            <a:solidFill>
              <a:srgbClr val="A69167"/>
            </a:solidFill>
          </p:spPr>
          <p:txBody>
            <a:bodyPr/>
            <a:lstStyle/>
            <a:p>
              <a:endParaRPr lang="en-US"/>
            </a:p>
          </p:txBody>
        </p:sp>
        <p:sp>
          <p:nvSpPr>
            <p:cNvPr id="9" name="TextBox 9"/>
            <p:cNvSpPr txBox="1"/>
            <p:nvPr/>
          </p:nvSpPr>
          <p:spPr>
            <a:xfrm>
              <a:off x="0" y="0"/>
              <a:ext cx="4810849" cy="80205"/>
            </a:xfrm>
            <a:prstGeom prst="rect">
              <a:avLst/>
            </a:prstGeom>
          </p:spPr>
          <p:txBody>
            <a:bodyPr lIns="50800" tIns="50800" rIns="50800" bIns="50800" rtlCol="0" anchor="ctr"/>
            <a:lstStyle/>
            <a:p>
              <a:pPr algn="ctr">
                <a:lnSpc>
                  <a:spcPts val="1748"/>
                </a:lnSpc>
              </a:pPr>
              <a:endParaRPr/>
            </a:p>
          </p:txBody>
        </p:sp>
      </p:grpSp>
      <p:pic>
        <p:nvPicPr>
          <p:cNvPr id="11" name="Picture 10" descr="A diagram of a graph&#10;&#10;Description automatically generated with medium confidence">
            <a:extLst>
              <a:ext uri="{FF2B5EF4-FFF2-40B4-BE49-F238E27FC236}">
                <a16:creationId xmlns:a16="http://schemas.microsoft.com/office/drawing/2014/main" id="{119CC54D-2B14-6BEE-4BCD-E6CC3AD95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789" y="2324100"/>
            <a:ext cx="5350358" cy="4890562"/>
          </a:xfrm>
          <a:prstGeom prst="rect">
            <a:avLst/>
          </a:prstGeom>
        </p:spPr>
      </p:pic>
      <p:pic>
        <p:nvPicPr>
          <p:cNvPr id="13" name="Picture 12" descr="A diagram of a graph&#10;&#10;Description automatically generated with medium confidence">
            <a:extLst>
              <a:ext uri="{FF2B5EF4-FFF2-40B4-BE49-F238E27FC236}">
                <a16:creationId xmlns:a16="http://schemas.microsoft.com/office/drawing/2014/main" id="{93ED5C47-0B71-6536-9323-F4C0F43967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8916" y="2350816"/>
            <a:ext cx="5351975" cy="4892040"/>
          </a:xfrm>
          <a:prstGeom prst="rect">
            <a:avLst/>
          </a:prstGeom>
        </p:spPr>
      </p:pic>
      <p:pic>
        <p:nvPicPr>
          <p:cNvPr id="15" name="Picture 14" descr="A diagram of a graph&#10;&#10;Description automatically generated with medium confidence">
            <a:extLst>
              <a:ext uri="{FF2B5EF4-FFF2-40B4-BE49-F238E27FC236}">
                <a16:creationId xmlns:a16="http://schemas.microsoft.com/office/drawing/2014/main" id="{AA30E2E5-44FA-BB72-9E33-A0AE6C323E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35236" y="2322622"/>
            <a:ext cx="5351975" cy="4892040"/>
          </a:xfrm>
          <a:prstGeom prst="rect">
            <a:avLst/>
          </a:prstGeom>
        </p:spPr>
      </p:pic>
    </p:spTree>
    <p:extLst>
      <p:ext uri="{BB962C8B-B14F-4D97-AF65-F5344CB8AC3E}">
        <p14:creationId xmlns:p14="http://schemas.microsoft.com/office/powerpoint/2010/main" val="3123872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1534</Words>
  <Application>Microsoft Macintosh PowerPoint</Application>
  <PresentationFormat>Custom</PresentationFormat>
  <Paragraphs>118</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Telegraf Bold</vt:lpstr>
      <vt:lpstr>Arial</vt:lpstr>
      <vt:lpstr>Telegraf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Minimal Lawyer Resume</dc:title>
  <cp:lastModifiedBy>Brody Hill</cp:lastModifiedBy>
  <cp:revision>5</cp:revision>
  <dcterms:created xsi:type="dcterms:W3CDTF">2006-08-16T00:00:00Z</dcterms:created>
  <dcterms:modified xsi:type="dcterms:W3CDTF">2023-12-26T17:05:07Z</dcterms:modified>
  <dc:identifier>DAF3ucPgnBU</dc:identifier>
</cp:coreProperties>
</file>