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6" r:id="rId2"/>
    <p:sldId id="269" r:id="rId3"/>
    <p:sldId id="259" r:id="rId4"/>
    <p:sldId id="267" r:id="rId5"/>
    <p:sldId id="263" r:id="rId6"/>
    <p:sldId id="264" r:id="rId7"/>
    <p:sldId id="265" r:id="rId8"/>
    <p:sldId id="257" r:id="rId9"/>
    <p:sldId id="268" r:id="rId10"/>
    <p:sldId id="271"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0803"/>
  </p:normalViewPr>
  <p:slideViewPr>
    <p:cSldViewPr snapToGrid="0">
      <p:cViewPr varScale="1">
        <p:scale>
          <a:sx n="95" d="100"/>
          <a:sy n="95" d="100"/>
        </p:scale>
        <p:origin x="1320"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2613B-8C36-4E44-B68B-848510D8DF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DFED30-071F-421D-998C-C0D114B464D0}">
      <dgm:prSet/>
      <dgm:spPr/>
      <dgm:t>
        <a:bodyPr/>
        <a:lstStyle/>
        <a:p>
          <a:pPr>
            <a:lnSpc>
              <a:spcPct val="100000"/>
            </a:lnSpc>
          </a:pPr>
          <a:r>
            <a:rPr lang="en-US"/>
            <a:t>After merging my two datasets together on the GPU column, I had 1088 rows and 24 columns. </a:t>
          </a:r>
        </a:p>
      </dgm:t>
    </dgm:pt>
    <dgm:pt modelId="{BA02BFF6-8E89-45E5-BC69-251BDB5EA0F9}" type="parTrans" cxnId="{0A41EFFA-21DD-4A32-9049-0C0414672FD7}">
      <dgm:prSet/>
      <dgm:spPr/>
      <dgm:t>
        <a:bodyPr/>
        <a:lstStyle/>
        <a:p>
          <a:endParaRPr lang="en-US"/>
        </a:p>
      </dgm:t>
    </dgm:pt>
    <dgm:pt modelId="{C1B978A7-6FFC-485E-A39F-6FF731960813}" type="sibTrans" cxnId="{0A41EFFA-21DD-4A32-9049-0C0414672FD7}">
      <dgm:prSet/>
      <dgm:spPr/>
      <dgm:t>
        <a:bodyPr/>
        <a:lstStyle/>
        <a:p>
          <a:endParaRPr lang="en-US"/>
        </a:p>
      </dgm:t>
    </dgm:pt>
    <dgm:pt modelId="{4B116F7E-25D4-483C-BD9E-89B6C172DBE3}">
      <dgm:prSet/>
      <dgm:spPr/>
      <dgm:t>
        <a:bodyPr/>
        <a:lstStyle/>
        <a:p>
          <a:pPr>
            <a:lnSpc>
              <a:spcPct val="100000"/>
            </a:lnSpc>
          </a:pPr>
          <a:r>
            <a:rPr lang="en-US"/>
            <a:t>After examining and cleaning I had 786 rows and 17 columns.</a:t>
          </a:r>
        </a:p>
      </dgm:t>
    </dgm:pt>
    <dgm:pt modelId="{2C8C0F09-4E7D-43A0-8725-E797ED02753D}" type="parTrans" cxnId="{1F4CA6AF-FC46-47E2-B1D1-BBEBC8CD0F3A}">
      <dgm:prSet/>
      <dgm:spPr/>
      <dgm:t>
        <a:bodyPr/>
        <a:lstStyle/>
        <a:p>
          <a:endParaRPr lang="en-US"/>
        </a:p>
      </dgm:t>
    </dgm:pt>
    <dgm:pt modelId="{82F46EDD-BED6-4BF4-9CE8-947D35D81C83}" type="sibTrans" cxnId="{1F4CA6AF-FC46-47E2-B1D1-BBEBC8CD0F3A}">
      <dgm:prSet/>
      <dgm:spPr/>
      <dgm:t>
        <a:bodyPr/>
        <a:lstStyle/>
        <a:p>
          <a:endParaRPr lang="en-US"/>
        </a:p>
      </dgm:t>
    </dgm:pt>
    <dgm:pt modelId="{5D7FBBDE-5525-4874-87EE-15C9124D143A}">
      <dgm:prSet/>
      <dgm:spPr/>
      <dgm:t>
        <a:bodyPr/>
        <a:lstStyle/>
        <a:p>
          <a:pPr>
            <a:lnSpc>
              <a:spcPct val="100000"/>
            </a:lnSpc>
          </a:pPr>
          <a:r>
            <a:rPr lang="en-US"/>
            <a:t>What actions did I take to get there?</a:t>
          </a:r>
        </a:p>
      </dgm:t>
    </dgm:pt>
    <dgm:pt modelId="{57F915B7-ED2E-461A-BAFD-48C5911AFA0E}" type="parTrans" cxnId="{4AB913D0-64AB-4657-B2AC-7ED85D45988B}">
      <dgm:prSet/>
      <dgm:spPr/>
      <dgm:t>
        <a:bodyPr/>
        <a:lstStyle/>
        <a:p>
          <a:endParaRPr lang="en-US"/>
        </a:p>
      </dgm:t>
    </dgm:pt>
    <dgm:pt modelId="{6289F3F5-948A-44B4-ABB0-E76E57FC1681}" type="sibTrans" cxnId="{4AB913D0-64AB-4657-B2AC-7ED85D45988B}">
      <dgm:prSet/>
      <dgm:spPr/>
      <dgm:t>
        <a:bodyPr/>
        <a:lstStyle/>
        <a:p>
          <a:endParaRPr lang="en-US"/>
        </a:p>
      </dgm:t>
    </dgm:pt>
    <dgm:pt modelId="{FA061F38-A9CC-4DF1-911D-CCEFCD7A27E9}" type="pres">
      <dgm:prSet presAssocID="{7562613B-8C36-4E44-B68B-848510D8DF96}" presName="root" presStyleCnt="0">
        <dgm:presLayoutVars>
          <dgm:dir/>
          <dgm:resizeHandles val="exact"/>
        </dgm:presLayoutVars>
      </dgm:prSet>
      <dgm:spPr/>
    </dgm:pt>
    <dgm:pt modelId="{98F3DC77-0790-4386-B5C6-8BDC56CAD33C}" type="pres">
      <dgm:prSet presAssocID="{B8DFED30-071F-421D-998C-C0D114B464D0}" presName="compNode" presStyleCnt="0"/>
      <dgm:spPr/>
    </dgm:pt>
    <dgm:pt modelId="{F72FACE8-0DC4-413C-B492-5E36F857E671}" type="pres">
      <dgm:prSet presAssocID="{B8DFED30-071F-421D-998C-C0D114B464D0}" presName="bgRect" presStyleLbl="bgShp" presStyleIdx="0" presStyleCnt="3"/>
      <dgm:spPr>
        <a:solidFill>
          <a:schemeClr val="bg2">
            <a:lumMod val="75000"/>
            <a:lumOff val="25000"/>
          </a:schemeClr>
        </a:solidFill>
      </dgm:spPr>
    </dgm:pt>
    <dgm:pt modelId="{2DE539F9-F22D-4E54-A7D4-46573A161191}" type="pres">
      <dgm:prSet presAssocID="{B8DFED30-071F-421D-998C-C0D114B464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7033A3B-8A8E-45B5-B2AE-82A7B815D876}" type="pres">
      <dgm:prSet presAssocID="{B8DFED30-071F-421D-998C-C0D114B464D0}" presName="spaceRect" presStyleCnt="0"/>
      <dgm:spPr/>
    </dgm:pt>
    <dgm:pt modelId="{AC37737C-9010-453B-B1DF-1357855880AD}" type="pres">
      <dgm:prSet presAssocID="{B8DFED30-071F-421D-998C-C0D114B464D0}" presName="parTx" presStyleLbl="revTx" presStyleIdx="0" presStyleCnt="3">
        <dgm:presLayoutVars>
          <dgm:chMax val="0"/>
          <dgm:chPref val="0"/>
        </dgm:presLayoutVars>
      </dgm:prSet>
      <dgm:spPr/>
    </dgm:pt>
    <dgm:pt modelId="{3DD5163E-7FB8-483F-9E8C-965A340901EE}" type="pres">
      <dgm:prSet presAssocID="{C1B978A7-6FFC-485E-A39F-6FF731960813}" presName="sibTrans" presStyleCnt="0"/>
      <dgm:spPr/>
    </dgm:pt>
    <dgm:pt modelId="{B104477A-FA89-4BB1-B84D-6EB1EC5665CF}" type="pres">
      <dgm:prSet presAssocID="{4B116F7E-25D4-483C-BD9E-89B6C172DBE3}" presName="compNode" presStyleCnt="0"/>
      <dgm:spPr/>
    </dgm:pt>
    <dgm:pt modelId="{39C594EC-6E7D-4B6B-85DB-AF569B04ED49}" type="pres">
      <dgm:prSet presAssocID="{4B116F7E-25D4-483C-BD9E-89B6C172DBE3}" presName="bgRect" presStyleLbl="bgShp" presStyleIdx="1" presStyleCnt="3"/>
      <dgm:spPr>
        <a:solidFill>
          <a:schemeClr val="bg2">
            <a:lumMod val="75000"/>
            <a:lumOff val="25000"/>
          </a:schemeClr>
        </a:solidFill>
        <a:ln>
          <a:noFill/>
        </a:ln>
      </dgm:spPr>
    </dgm:pt>
    <dgm:pt modelId="{608DF97C-F308-47B6-AE3A-955181CA55E4}" type="pres">
      <dgm:prSet presAssocID="{4B116F7E-25D4-483C-BD9E-89B6C172DB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AB63AE6-EE56-43A9-8EB7-38CF0B0536B0}" type="pres">
      <dgm:prSet presAssocID="{4B116F7E-25D4-483C-BD9E-89B6C172DBE3}" presName="spaceRect" presStyleCnt="0"/>
      <dgm:spPr/>
    </dgm:pt>
    <dgm:pt modelId="{8E83C5D1-EFC0-46E7-A77B-0A668392CB72}" type="pres">
      <dgm:prSet presAssocID="{4B116F7E-25D4-483C-BD9E-89B6C172DBE3}" presName="parTx" presStyleLbl="revTx" presStyleIdx="1" presStyleCnt="3">
        <dgm:presLayoutVars>
          <dgm:chMax val="0"/>
          <dgm:chPref val="0"/>
        </dgm:presLayoutVars>
      </dgm:prSet>
      <dgm:spPr/>
    </dgm:pt>
    <dgm:pt modelId="{59944E42-6BBF-4E02-97C9-A25C1E3A8BD0}" type="pres">
      <dgm:prSet presAssocID="{82F46EDD-BED6-4BF4-9CE8-947D35D81C83}" presName="sibTrans" presStyleCnt="0"/>
      <dgm:spPr/>
    </dgm:pt>
    <dgm:pt modelId="{115C8938-B683-4BE6-BDEA-B23E26C3B5CA}" type="pres">
      <dgm:prSet presAssocID="{5D7FBBDE-5525-4874-87EE-15C9124D143A}" presName="compNode" presStyleCnt="0"/>
      <dgm:spPr/>
    </dgm:pt>
    <dgm:pt modelId="{FD2B5982-3D87-464D-A9F6-1AAC8C74CE50}" type="pres">
      <dgm:prSet presAssocID="{5D7FBBDE-5525-4874-87EE-15C9124D143A}" presName="bgRect" presStyleLbl="bgShp" presStyleIdx="2" presStyleCnt="3"/>
      <dgm:spPr>
        <a:solidFill>
          <a:schemeClr val="bg2">
            <a:lumMod val="75000"/>
            <a:lumOff val="25000"/>
          </a:schemeClr>
        </a:solidFill>
      </dgm:spPr>
    </dgm:pt>
    <dgm:pt modelId="{73AACEEF-D8D7-4EFE-9288-C5DE53905BD7}" type="pres">
      <dgm:prSet presAssocID="{5D7FBBDE-5525-4874-87EE-15C9124D14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8ABCE58E-EF74-4AC4-90AC-0EEF22E4B97F}" type="pres">
      <dgm:prSet presAssocID="{5D7FBBDE-5525-4874-87EE-15C9124D143A}" presName="spaceRect" presStyleCnt="0"/>
      <dgm:spPr/>
    </dgm:pt>
    <dgm:pt modelId="{1BE71BE0-4AE6-49A1-97F4-B0BA6ED1B77B}" type="pres">
      <dgm:prSet presAssocID="{5D7FBBDE-5525-4874-87EE-15C9124D143A}" presName="parTx" presStyleLbl="revTx" presStyleIdx="2" presStyleCnt="3">
        <dgm:presLayoutVars>
          <dgm:chMax val="0"/>
          <dgm:chPref val="0"/>
        </dgm:presLayoutVars>
      </dgm:prSet>
      <dgm:spPr/>
    </dgm:pt>
  </dgm:ptLst>
  <dgm:cxnLst>
    <dgm:cxn modelId="{4A6F7843-AC13-4B76-A4EC-1AAE94E677EA}" type="presOf" srcId="{B8DFED30-071F-421D-998C-C0D114B464D0}" destId="{AC37737C-9010-453B-B1DF-1357855880AD}" srcOrd="0" destOrd="0" presId="urn:microsoft.com/office/officeart/2018/2/layout/IconVerticalSolidList"/>
    <dgm:cxn modelId="{1F4CA6AF-FC46-47E2-B1D1-BBEBC8CD0F3A}" srcId="{7562613B-8C36-4E44-B68B-848510D8DF96}" destId="{4B116F7E-25D4-483C-BD9E-89B6C172DBE3}" srcOrd="1" destOrd="0" parTransId="{2C8C0F09-4E7D-43A0-8725-E797ED02753D}" sibTransId="{82F46EDD-BED6-4BF4-9CE8-947D35D81C83}"/>
    <dgm:cxn modelId="{4AB913D0-64AB-4657-B2AC-7ED85D45988B}" srcId="{7562613B-8C36-4E44-B68B-848510D8DF96}" destId="{5D7FBBDE-5525-4874-87EE-15C9124D143A}" srcOrd="2" destOrd="0" parTransId="{57F915B7-ED2E-461A-BAFD-48C5911AFA0E}" sibTransId="{6289F3F5-948A-44B4-ABB0-E76E57FC1681}"/>
    <dgm:cxn modelId="{969656DC-61B2-4F9D-A545-5148A7F5330B}" type="presOf" srcId="{5D7FBBDE-5525-4874-87EE-15C9124D143A}" destId="{1BE71BE0-4AE6-49A1-97F4-B0BA6ED1B77B}" srcOrd="0" destOrd="0" presId="urn:microsoft.com/office/officeart/2018/2/layout/IconVerticalSolidList"/>
    <dgm:cxn modelId="{B01A26E7-3D94-41CD-B1B7-5034E0B69C8E}" type="presOf" srcId="{7562613B-8C36-4E44-B68B-848510D8DF96}" destId="{FA061F38-A9CC-4DF1-911D-CCEFCD7A27E9}" srcOrd="0" destOrd="0" presId="urn:microsoft.com/office/officeart/2018/2/layout/IconVerticalSolidList"/>
    <dgm:cxn modelId="{0A41EFFA-21DD-4A32-9049-0C0414672FD7}" srcId="{7562613B-8C36-4E44-B68B-848510D8DF96}" destId="{B8DFED30-071F-421D-998C-C0D114B464D0}" srcOrd="0" destOrd="0" parTransId="{BA02BFF6-8E89-45E5-BC69-251BDB5EA0F9}" sibTransId="{C1B978A7-6FFC-485E-A39F-6FF731960813}"/>
    <dgm:cxn modelId="{35D2DCFE-8B4D-4144-84F9-3B8532AEFECB}" type="presOf" srcId="{4B116F7E-25D4-483C-BD9E-89B6C172DBE3}" destId="{8E83C5D1-EFC0-46E7-A77B-0A668392CB72}" srcOrd="0" destOrd="0" presId="urn:microsoft.com/office/officeart/2018/2/layout/IconVerticalSolidList"/>
    <dgm:cxn modelId="{031CFD3F-CC4E-41A6-9276-B4D60253030E}" type="presParOf" srcId="{FA061F38-A9CC-4DF1-911D-CCEFCD7A27E9}" destId="{98F3DC77-0790-4386-B5C6-8BDC56CAD33C}" srcOrd="0" destOrd="0" presId="urn:microsoft.com/office/officeart/2018/2/layout/IconVerticalSolidList"/>
    <dgm:cxn modelId="{D611AB40-B7A7-4BC0-A828-2FEE5F676A39}" type="presParOf" srcId="{98F3DC77-0790-4386-B5C6-8BDC56CAD33C}" destId="{F72FACE8-0DC4-413C-B492-5E36F857E671}" srcOrd="0" destOrd="0" presId="urn:microsoft.com/office/officeart/2018/2/layout/IconVerticalSolidList"/>
    <dgm:cxn modelId="{F7B46E40-72B2-4D22-BE32-8D0E1E5198C1}" type="presParOf" srcId="{98F3DC77-0790-4386-B5C6-8BDC56CAD33C}" destId="{2DE539F9-F22D-4E54-A7D4-46573A161191}" srcOrd="1" destOrd="0" presId="urn:microsoft.com/office/officeart/2018/2/layout/IconVerticalSolidList"/>
    <dgm:cxn modelId="{F636F762-D864-455F-8307-66780227661B}" type="presParOf" srcId="{98F3DC77-0790-4386-B5C6-8BDC56CAD33C}" destId="{C7033A3B-8A8E-45B5-B2AE-82A7B815D876}" srcOrd="2" destOrd="0" presId="urn:microsoft.com/office/officeart/2018/2/layout/IconVerticalSolidList"/>
    <dgm:cxn modelId="{9A0AEF6D-5979-4AA4-B43A-EF70FD051031}" type="presParOf" srcId="{98F3DC77-0790-4386-B5C6-8BDC56CAD33C}" destId="{AC37737C-9010-453B-B1DF-1357855880AD}" srcOrd="3" destOrd="0" presId="urn:microsoft.com/office/officeart/2018/2/layout/IconVerticalSolidList"/>
    <dgm:cxn modelId="{29841475-0C0D-4D7B-9433-B6A59090C86D}" type="presParOf" srcId="{FA061F38-A9CC-4DF1-911D-CCEFCD7A27E9}" destId="{3DD5163E-7FB8-483F-9E8C-965A340901EE}" srcOrd="1" destOrd="0" presId="urn:microsoft.com/office/officeart/2018/2/layout/IconVerticalSolidList"/>
    <dgm:cxn modelId="{B022398D-CB3C-4AFD-AA58-CEF667347BBB}" type="presParOf" srcId="{FA061F38-A9CC-4DF1-911D-CCEFCD7A27E9}" destId="{B104477A-FA89-4BB1-B84D-6EB1EC5665CF}" srcOrd="2" destOrd="0" presId="urn:microsoft.com/office/officeart/2018/2/layout/IconVerticalSolidList"/>
    <dgm:cxn modelId="{444B27CE-7EAE-49E3-BE20-2C111DA40919}" type="presParOf" srcId="{B104477A-FA89-4BB1-B84D-6EB1EC5665CF}" destId="{39C594EC-6E7D-4B6B-85DB-AF569B04ED49}" srcOrd="0" destOrd="0" presId="urn:microsoft.com/office/officeart/2018/2/layout/IconVerticalSolidList"/>
    <dgm:cxn modelId="{ACA3DF75-54DB-4F95-9509-F600D32CDF78}" type="presParOf" srcId="{B104477A-FA89-4BB1-B84D-6EB1EC5665CF}" destId="{608DF97C-F308-47B6-AE3A-955181CA55E4}" srcOrd="1" destOrd="0" presId="urn:microsoft.com/office/officeart/2018/2/layout/IconVerticalSolidList"/>
    <dgm:cxn modelId="{1A29B36E-068F-489E-A07D-53AD7AA97E5F}" type="presParOf" srcId="{B104477A-FA89-4BB1-B84D-6EB1EC5665CF}" destId="{3AB63AE6-EE56-43A9-8EB7-38CF0B0536B0}" srcOrd="2" destOrd="0" presId="urn:microsoft.com/office/officeart/2018/2/layout/IconVerticalSolidList"/>
    <dgm:cxn modelId="{83A028C2-5855-40ED-8C33-35A9B90CA89D}" type="presParOf" srcId="{B104477A-FA89-4BB1-B84D-6EB1EC5665CF}" destId="{8E83C5D1-EFC0-46E7-A77B-0A668392CB72}" srcOrd="3" destOrd="0" presId="urn:microsoft.com/office/officeart/2018/2/layout/IconVerticalSolidList"/>
    <dgm:cxn modelId="{9DE0B3CC-812D-4664-90EB-4F1746113557}" type="presParOf" srcId="{FA061F38-A9CC-4DF1-911D-CCEFCD7A27E9}" destId="{59944E42-6BBF-4E02-97C9-A25C1E3A8BD0}" srcOrd="3" destOrd="0" presId="urn:microsoft.com/office/officeart/2018/2/layout/IconVerticalSolidList"/>
    <dgm:cxn modelId="{2590CB09-B75C-42AA-B9C5-83585A1E4F58}" type="presParOf" srcId="{FA061F38-A9CC-4DF1-911D-CCEFCD7A27E9}" destId="{115C8938-B683-4BE6-BDEA-B23E26C3B5CA}" srcOrd="4" destOrd="0" presId="urn:microsoft.com/office/officeart/2018/2/layout/IconVerticalSolidList"/>
    <dgm:cxn modelId="{18934EC1-B1CC-46C5-B174-D98C8FFC6734}" type="presParOf" srcId="{115C8938-B683-4BE6-BDEA-B23E26C3B5CA}" destId="{FD2B5982-3D87-464D-A9F6-1AAC8C74CE50}" srcOrd="0" destOrd="0" presId="urn:microsoft.com/office/officeart/2018/2/layout/IconVerticalSolidList"/>
    <dgm:cxn modelId="{3F105584-C604-473A-9E25-0626480D522A}" type="presParOf" srcId="{115C8938-B683-4BE6-BDEA-B23E26C3B5CA}" destId="{73AACEEF-D8D7-4EFE-9288-C5DE53905BD7}" srcOrd="1" destOrd="0" presId="urn:microsoft.com/office/officeart/2018/2/layout/IconVerticalSolidList"/>
    <dgm:cxn modelId="{9AFD90CF-2374-49FD-B067-D6423CBF4B98}" type="presParOf" srcId="{115C8938-B683-4BE6-BDEA-B23E26C3B5CA}" destId="{8ABCE58E-EF74-4AC4-90AC-0EEF22E4B97F}" srcOrd="2" destOrd="0" presId="urn:microsoft.com/office/officeart/2018/2/layout/IconVerticalSolidList"/>
    <dgm:cxn modelId="{370C2F89-3569-4086-81D6-05C398C5BD00}" type="presParOf" srcId="{115C8938-B683-4BE6-BDEA-B23E26C3B5CA}" destId="{1BE71BE0-4AE6-49A1-97F4-B0BA6ED1B7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ACE8-0DC4-413C-B492-5E36F857E671}">
      <dsp:nvSpPr>
        <dsp:cNvPr id="0" name=""/>
        <dsp:cNvSpPr/>
      </dsp:nvSpPr>
      <dsp:spPr>
        <a:xfrm>
          <a:off x="0" y="553"/>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2DE539F9-F22D-4E54-A7D4-46573A161191}">
      <dsp:nvSpPr>
        <dsp:cNvPr id="0" name=""/>
        <dsp:cNvSpPr/>
      </dsp:nvSpPr>
      <dsp:spPr>
        <a:xfrm>
          <a:off x="391644" y="291859"/>
          <a:ext cx="712080" cy="712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37737C-9010-453B-B1DF-1357855880AD}">
      <dsp:nvSpPr>
        <dsp:cNvPr id="0" name=""/>
        <dsp:cNvSpPr/>
      </dsp:nvSpPr>
      <dsp:spPr>
        <a:xfrm>
          <a:off x="1495369" y="553"/>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merging my two datasets together on the GPU column, I had 1088 rows and 24 columns. </a:t>
          </a:r>
        </a:p>
      </dsp:txBody>
      <dsp:txXfrm>
        <a:off x="1495369" y="553"/>
        <a:ext cx="3005192" cy="1294692"/>
      </dsp:txXfrm>
    </dsp:sp>
    <dsp:sp modelId="{39C594EC-6E7D-4B6B-85DB-AF569B04ED49}">
      <dsp:nvSpPr>
        <dsp:cNvPr id="0" name=""/>
        <dsp:cNvSpPr/>
      </dsp:nvSpPr>
      <dsp:spPr>
        <a:xfrm>
          <a:off x="0" y="1618918"/>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608DF97C-F308-47B6-AE3A-955181CA55E4}">
      <dsp:nvSpPr>
        <dsp:cNvPr id="0" name=""/>
        <dsp:cNvSpPr/>
      </dsp:nvSpPr>
      <dsp:spPr>
        <a:xfrm>
          <a:off x="391644" y="1910224"/>
          <a:ext cx="712080" cy="712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3C5D1-EFC0-46E7-A77B-0A668392CB72}">
      <dsp:nvSpPr>
        <dsp:cNvPr id="0" name=""/>
        <dsp:cNvSpPr/>
      </dsp:nvSpPr>
      <dsp:spPr>
        <a:xfrm>
          <a:off x="1495369" y="1618918"/>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examining and cleaning I had 786 rows and 17 columns.</a:t>
          </a:r>
        </a:p>
      </dsp:txBody>
      <dsp:txXfrm>
        <a:off x="1495369" y="1618918"/>
        <a:ext cx="3005192" cy="1294692"/>
      </dsp:txXfrm>
    </dsp:sp>
    <dsp:sp modelId="{FD2B5982-3D87-464D-A9F6-1AAC8C74CE50}">
      <dsp:nvSpPr>
        <dsp:cNvPr id="0" name=""/>
        <dsp:cNvSpPr/>
      </dsp:nvSpPr>
      <dsp:spPr>
        <a:xfrm>
          <a:off x="0" y="3237284"/>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73AACEEF-D8D7-4EFE-9288-C5DE53905BD7}">
      <dsp:nvSpPr>
        <dsp:cNvPr id="0" name=""/>
        <dsp:cNvSpPr/>
      </dsp:nvSpPr>
      <dsp:spPr>
        <a:xfrm>
          <a:off x="391644" y="3528590"/>
          <a:ext cx="712080" cy="712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E71BE0-4AE6-49A1-97F4-B0BA6ED1B77B}">
      <dsp:nvSpPr>
        <dsp:cNvPr id="0" name=""/>
        <dsp:cNvSpPr/>
      </dsp:nvSpPr>
      <dsp:spPr>
        <a:xfrm>
          <a:off x="1495369" y="3237284"/>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What actions did I take to get there?</a:t>
          </a:r>
        </a:p>
      </dsp:txBody>
      <dsp:txXfrm>
        <a:off x="1495369" y="3237284"/>
        <a:ext cx="3005192" cy="12946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AC860-B855-184C-ACF8-6635DD113B9E}"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927C8-6379-E745-91CB-48EF4645A422}" type="slidenum">
              <a:rPr lang="en-US" smtClean="0"/>
              <a:t>‹#›</a:t>
            </a:fld>
            <a:endParaRPr lang="en-US"/>
          </a:p>
        </p:txBody>
      </p:sp>
    </p:spTree>
    <p:extLst>
      <p:ext uri="{BB962C8B-B14F-4D97-AF65-F5344CB8AC3E}">
        <p14:creationId xmlns:p14="http://schemas.microsoft.com/office/powerpoint/2010/main" val="96599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a:t>
            </a:fld>
            <a:endParaRPr lang="en-US"/>
          </a:p>
        </p:txBody>
      </p:sp>
    </p:spTree>
    <p:extLst>
      <p:ext uri="{BB962C8B-B14F-4D97-AF65-F5344CB8AC3E}">
        <p14:creationId xmlns:p14="http://schemas.microsoft.com/office/powerpoint/2010/main" val="176874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features were most important as identified by my best model. Let’s walk through how I got there. </a:t>
            </a:r>
          </a:p>
        </p:txBody>
      </p:sp>
      <p:sp>
        <p:nvSpPr>
          <p:cNvPr id="4" name="Slide Number Placeholder 3"/>
          <p:cNvSpPr>
            <a:spLocks noGrp="1"/>
          </p:cNvSpPr>
          <p:nvPr>
            <p:ph type="sldNum" sz="quarter" idx="5"/>
          </p:nvPr>
        </p:nvSpPr>
        <p:spPr/>
        <p:txBody>
          <a:bodyPr/>
          <a:lstStyle/>
          <a:p>
            <a:fld id="{22F927C8-6379-E745-91CB-48EF4645A422}" type="slidenum">
              <a:rPr lang="en-US" smtClean="0"/>
              <a:t>3</a:t>
            </a:fld>
            <a:endParaRPr lang="en-US"/>
          </a:p>
        </p:txBody>
      </p:sp>
    </p:spTree>
    <p:extLst>
      <p:ext uri="{BB962C8B-B14F-4D97-AF65-F5344CB8AC3E}">
        <p14:creationId xmlns:p14="http://schemas.microsoft.com/office/powerpoint/2010/main" val="418853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5</a:t>
            </a:fld>
            <a:endParaRPr lang="en-US"/>
          </a:p>
        </p:txBody>
      </p:sp>
    </p:spTree>
    <p:extLst>
      <p:ext uri="{BB962C8B-B14F-4D97-AF65-F5344CB8AC3E}">
        <p14:creationId xmlns:p14="http://schemas.microsoft.com/office/powerpoint/2010/main" val="284232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began EDA with a heatmap to get a high-level understanding of which features were most correlated with our target feature, G3Dmark.</a:t>
            </a:r>
          </a:p>
          <a:p>
            <a:endParaRPr lang="en-US" dirty="0"/>
          </a:p>
          <a:p>
            <a:r>
              <a:rPr lang="en-US" dirty="0"/>
              <a:t>Our top four features were:</a:t>
            </a:r>
          </a:p>
          <a:p>
            <a:pPr marL="228600" indent="-228600">
              <a:buAutoNum type="arabicPeriod"/>
            </a:pPr>
            <a:r>
              <a:rPr lang="en-US" dirty="0"/>
              <a:t>Render Output Units (ROP)</a:t>
            </a:r>
          </a:p>
          <a:p>
            <a:pPr marL="228600" indent="-228600">
              <a:buAutoNum type="arabicPeriod"/>
            </a:pPr>
            <a:r>
              <a:rPr lang="en-US" dirty="0"/>
              <a:t>Texture Mapping Units (TMU)</a:t>
            </a:r>
          </a:p>
          <a:p>
            <a:pPr marL="228600" indent="-228600">
              <a:buAutoNum type="arabicPeriod"/>
            </a:pPr>
            <a:r>
              <a:rPr lang="en-US" dirty="0"/>
              <a:t>Graphics Memory Clock Speeds</a:t>
            </a:r>
          </a:p>
          <a:p>
            <a:pPr marL="228600" indent="-228600">
              <a:buAutoNum type="arabicPeriod"/>
            </a:pPr>
            <a:r>
              <a:rPr lang="en-US" dirty="0"/>
              <a:t>GPU Clock Speeds</a:t>
            </a:r>
          </a:p>
          <a:p>
            <a:pPr marL="228600" indent="-228600">
              <a:buAutoNum type="arabicPeriod"/>
            </a:pPr>
            <a:endParaRPr lang="en-US" dirty="0"/>
          </a:p>
          <a:p>
            <a:pPr marL="0" indent="0">
              <a:buNone/>
            </a:pPr>
            <a:r>
              <a:rPr lang="en-US" dirty="0"/>
              <a:t>We’ll see how this aligns when we look at our final models feature importance.</a:t>
            </a:r>
          </a:p>
        </p:txBody>
      </p:sp>
      <p:sp>
        <p:nvSpPr>
          <p:cNvPr id="4" name="Slide Number Placeholder 3"/>
          <p:cNvSpPr>
            <a:spLocks noGrp="1"/>
          </p:cNvSpPr>
          <p:nvPr>
            <p:ph type="sldNum" sz="quarter" idx="5"/>
          </p:nvPr>
        </p:nvSpPr>
        <p:spPr/>
        <p:txBody>
          <a:bodyPr/>
          <a:lstStyle/>
          <a:p>
            <a:fld id="{22F927C8-6379-E745-91CB-48EF4645A422}" type="slidenum">
              <a:rPr lang="en-US" smtClean="0"/>
              <a:t>6</a:t>
            </a:fld>
            <a:endParaRPr lang="en-US"/>
          </a:p>
        </p:txBody>
      </p:sp>
    </p:spTree>
    <p:extLst>
      <p:ext uri="{BB962C8B-B14F-4D97-AF65-F5344CB8AC3E}">
        <p14:creationId xmlns:p14="http://schemas.microsoft.com/office/powerpoint/2010/main" val="269497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my heatmap, I created scatter plots to get a sense for how my features were distributed. </a:t>
            </a:r>
          </a:p>
          <a:p>
            <a:endParaRPr lang="en-US" dirty="0"/>
          </a:p>
          <a:p>
            <a:r>
              <a:rPr lang="en-US" dirty="0"/>
              <a:t>ROPs and TMUs appeared most linear, with memory and GPU clocks speeds seeming not so much linear, but simply more dispersed as clocks speeds increased. So higher speeds don’t necessarily mean higher scores, but lower clock speeds to almost always result in lower scores. Release year was interesting too. Scores don’t necessarily go up over time, the distribution just gets wider. </a:t>
            </a:r>
          </a:p>
        </p:txBody>
      </p:sp>
      <p:sp>
        <p:nvSpPr>
          <p:cNvPr id="4" name="Slide Number Placeholder 3"/>
          <p:cNvSpPr>
            <a:spLocks noGrp="1"/>
          </p:cNvSpPr>
          <p:nvPr>
            <p:ph type="sldNum" sz="quarter" idx="5"/>
          </p:nvPr>
        </p:nvSpPr>
        <p:spPr/>
        <p:txBody>
          <a:bodyPr/>
          <a:lstStyle/>
          <a:p>
            <a:fld id="{22F927C8-6379-E745-91CB-48EF4645A422}" type="slidenum">
              <a:rPr lang="en-US" smtClean="0"/>
              <a:t>7</a:t>
            </a:fld>
            <a:endParaRPr lang="en-US"/>
          </a:p>
        </p:txBody>
      </p:sp>
    </p:spTree>
    <p:extLst>
      <p:ext uri="{BB962C8B-B14F-4D97-AF65-F5344CB8AC3E}">
        <p14:creationId xmlns:p14="http://schemas.microsoft.com/office/powerpoint/2010/main" val="110397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eight different models and compared the RMSE and Max Error across all eight. </a:t>
            </a:r>
          </a:p>
          <a:p>
            <a:endParaRPr lang="en-US" dirty="0"/>
          </a:p>
          <a:p>
            <a:r>
              <a:rPr lang="en-US" dirty="0"/>
              <a:t>If scaling was done, it was done using scikit learns standard scaler object.</a:t>
            </a:r>
          </a:p>
          <a:p>
            <a:endParaRPr lang="en-US" dirty="0"/>
          </a:p>
          <a:p>
            <a:r>
              <a:rPr lang="en-US" dirty="0"/>
              <a:t>I encoded two different ways, dummy encoding and count encoding. Dummy encoding left me with close to 1000 features and slowed down train and fit times. Count encoding did not increase my feature space or slow things down, and performed the same or better. </a:t>
            </a:r>
          </a:p>
          <a:p>
            <a:endParaRPr lang="en-US" dirty="0"/>
          </a:p>
          <a:p>
            <a:r>
              <a:rPr lang="en-US" dirty="0"/>
              <a:t>I hyperparameter tuned my initial RF model, but results were worse. Still looking into why that was happening, but I dropped the idea of cross validating until I could figure out what was happening. Maybe I just didn’t have enough data. </a:t>
            </a:r>
          </a:p>
          <a:p>
            <a:endParaRPr lang="en-US" dirty="0"/>
          </a:p>
          <a:p>
            <a:r>
              <a:rPr lang="en-US" dirty="0"/>
              <a:t>In the end, my tuned Gradient Boost model (tuned on the </a:t>
            </a:r>
            <a:r>
              <a:rPr lang="en-US" dirty="0" err="1"/>
              <a:t>learning_rate</a:t>
            </a:r>
            <a:r>
              <a:rPr lang="en-US" dirty="0"/>
              <a:t> and </a:t>
            </a:r>
            <a:r>
              <a:rPr lang="en-US" dirty="0" err="1"/>
              <a:t>n_estimators</a:t>
            </a:r>
            <a:r>
              <a:rPr lang="en-US" dirty="0"/>
              <a:t> parameters specifically), using data that was count encoded and not scaled performed best. </a:t>
            </a:r>
          </a:p>
        </p:txBody>
      </p:sp>
      <p:sp>
        <p:nvSpPr>
          <p:cNvPr id="4" name="Slide Number Placeholder 3"/>
          <p:cNvSpPr>
            <a:spLocks noGrp="1"/>
          </p:cNvSpPr>
          <p:nvPr>
            <p:ph type="sldNum" sz="quarter" idx="5"/>
          </p:nvPr>
        </p:nvSpPr>
        <p:spPr/>
        <p:txBody>
          <a:bodyPr/>
          <a:lstStyle/>
          <a:p>
            <a:fld id="{22F927C8-6379-E745-91CB-48EF4645A422}" type="slidenum">
              <a:rPr lang="en-US" smtClean="0"/>
              <a:t>8</a:t>
            </a:fld>
            <a:endParaRPr lang="en-US"/>
          </a:p>
        </p:txBody>
      </p:sp>
    </p:spTree>
    <p:extLst>
      <p:ext uri="{BB962C8B-B14F-4D97-AF65-F5344CB8AC3E}">
        <p14:creationId xmlns:p14="http://schemas.microsoft.com/office/powerpoint/2010/main" val="89604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My best models feature importance aligns almost perfectly with the initial heatmap. TMU and ROP are top, followed by clock speeds. Permutation importance was slightly different, with bus width and 2Dmark score out classing GPU clock speeds in overall importance. </a:t>
            </a:r>
          </a:p>
        </p:txBody>
      </p:sp>
      <p:sp>
        <p:nvSpPr>
          <p:cNvPr id="4" name="Slide Number Placeholder 3"/>
          <p:cNvSpPr>
            <a:spLocks noGrp="1"/>
          </p:cNvSpPr>
          <p:nvPr>
            <p:ph type="sldNum" sz="quarter" idx="5"/>
          </p:nvPr>
        </p:nvSpPr>
        <p:spPr/>
        <p:txBody>
          <a:bodyPr/>
          <a:lstStyle/>
          <a:p>
            <a:fld id="{22F927C8-6379-E745-91CB-48EF4645A422}" type="slidenum">
              <a:rPr lang="en-US" smtClean="0"/>
              <a:t>9</a:t>
            </a:fld>
            <a:endParaRPr lang="en-US"/>
          </a:p>
        </p:txBody>
      </p:sp>
    </p:spTree>
    <p:extLst>
      <p:ext uri="{BB962C8B-B14F-4D97-AF65-F5344CB8AC3E}">
        <p14:creationId xmlns:p14="http://schemas.microsoft.com/office/powerpoint/2010/main" val="344076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10</a:t>
            </a:fld>
            <a:endParaRPr lang="en-US"/>
          </a:p>
        </p:txBody>
      </p:sp>
    </p:spTree>
    <p:extLst>
      <p:ext uri="{BB962C8B-B14F-4D97-AF65-F5344CB8AC3E}">
        <p14:creationId xmlns:p14="http://schemas.microsoft.com/office/powerpoint/2010/main" val="341977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12</a:t>
            </a:fld>
            <a:endParaRPr lang="en-US"/>
          </a:p>
        </p:txBody>
      </p:sp>
    </p:spTree>
    <p:extLst>
      <p:ext uri="{BB962C8B-B14F-4D97-AF65-F5344CB8AC3E}">
        <p14:creationId xmlns:p14="http://schemas.microsoft.com/office/powerpoint/2010/main" val="102583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November 6,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040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November 6,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0015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November 6,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7406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November 6,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797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November 6,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661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November 6,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73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November 6,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0456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November 6,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7241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November 6,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799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November 6,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993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November 6,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77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November 6,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23188160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lanjo/gpu-benchmarks" TargetMode="External"/><Relationship Id="rId2" Type="http://schemas.openxmlformats.org/officeDocument/2006/relationships/hyperlink" Target="https://www.kaggle.com/datasets/alanjo/graphics-card-full-specs"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1359D95A-9B6E-AD94-59F5-E4E538F22E82}"/>
              </a:ext>
            </a:extLst>
          </p:cNvPr>
          <p:cNvPicPr>
            <a:picLocks noChangeAspect="1"/>
          </p:cNvPicPr>
          <p:nvPr/>
        </p:nvPicPr>
        <p:blipFill rotWithShape="1">
          <a:blip r:embed="rId3"/>
          <a:srcRect t="10664" b="10664"/>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39E5D-27C1-37F1-B6D9-6DFE13C7D111}"/>
              </a:ext>
            </a:extLst>
          </p:cNvPr>
          <p:cNvSpPr>
            <a:spLocks noGrp="1"/>
          </p:cNvSpPr>
          <p:nvPr>
            <p:ph type="ctrTitle"/>
          </p:nvPr>
        </p:nvSpPr>
        <p:spPr>
          <a:xfrm>
            <a:off x="550864" y="549275"/>
            <a:ext cx="3565524" cy="2887174"/>
          </a:xfrm>
        </p:spPr>
        <p:txBody>
          <a:bodyPr anchor="b">
            <a:normAutofit/>
          </a:bodyPr>
          <a:lstStyle/>
          <a:p>
            <a:pPr>
              <a:lnSpc>
                <a:spcPct val="90000"/>
              </a:lnSpc>
            </a:pPr>
            <a:r>
              <a:rPr lang="en-US" sz="3700" dirty="0">
                <a:latin typeface="Arial" panose="020B0604020202020204" pitchFamily="34" charset="0"/>
                <a:cs typeface="Arial" panose="020B0604020202020204" pitchFamily="34" charset="0"/>
              </a:rPr>
              <a:t>Understanding GPU Feature Importance</a:t>
            </a:r>
          </a:p>
        </p:txBody>
      </p:sp>
      <p:sp>
        <p:nvSpPr>
          <p:cNvPr id="30" name="Rectangle 2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4A16C5B-3CD4-589F-AB73-C8E75A8B032B}"/>
              </a:ext>
            </a:extLst>
          </p:cNvPr>
          <p:cNvSpPr>
            <a:spLocks noGrp="1"/>
          </p:cNvSpPr>
          <p:nvPr>
            <p:ph type="subTitle" idx="1"/>
          </p:nvPr>
        </p:nvSpPr>
        <p:spPr>
          <a:xfrm>
            <a:off x="550863" y="3569007"/>
            <a:ext cx="3565525" cy="2523817"/>
          </a:xfrm>
        </p:spPr>
        <p:txBody>
          <a:bodyPr>
            <a:normAutofit/>
          </a:bodyPr>
          <a:lstStyle/>
          <a:p>
            <a:r>
              <a:rPr lang="en-US" sz="2000">
                <a:solidFill>
                  <a:schemeClr val="tx1">
                    <a:alpha val="60000"/>
                  </a:schemeClr>
                </a:solidFill>
              </a:rPr>
              <a:t>By Brody Hill</a:t>
            </a:r>
            <a:endParaRPr lang="en-US" sz="2000" dirty="0">
              <a:solidFill>
                <a:schemeClr val="tx1">
                  <a:alpha val="60000"/>
                </a:schemeClr>
              </a:solidFill>
            </a:endParaRPr>
          </a:p>
        </p:txBody>
      </p:sp>
    </p:spTree>
    <p:extLst>
      <p:ext uri="{BB962C8B-B14F-4D97-AF65-F5344CB8AC3E}">
        <p14:creationId xmlns:p14="http://schemas.microsoft.com/office/powerpoint/2010/main" val="184490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Takeaways:</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Gradient Boosted model tuned on the learning rate and number of estimators parameters provided the best results.</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 importance aligned well with initial heatmaps. TMUs and ROPs are the best predictors of 3DMark performance. </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in cards with more TMUs and ROPs, while keeping clock speeds in mind.</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Future Research:</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Gather more GPU data and repeat.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Find CPU data and combine with GPU data for a more comprehensive view.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Focus only on newer hardware. (2020+) </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59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latin typeface="Arial" panose="020B0604020202020204" pitchFamily="34" charset="0"/>
                <a:cs typeface="Arial" panose="020B0604020202020204" pitchFamily="34" charset="0"/>
              </a:rPr>
              <a:t>Questions?</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Graphic 5" descr="Questions">
            <a:extLst>
              <a:ext uri="{FF2B5EF4-FFF2-40B4-BE49-F238E27FC236}">
                <a16:creationId xmlns:a16="http://schemas.microsoft.com/office/drawing/2014/main" id="{A12756DA-CB56-465F-F078-96806816E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3013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657113" y="1600163"/>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The Problem:</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You’re intel and you’ve just </a:t>
            </a:r>
            <a:r>
              <a:rPr lang="en-US" sz="24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released your </a:t>
            </a: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first line of GPUs.</a:t>
            </a: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AMD and NVIDIAs cards are crushing your best cards in rasterization performance. You need to understand which GPU features most impact performance so you can invest accordingly. </a:t>
            </a:r>
          </a:p>
        </p:txBody>
      </p:sp>
    </p:spTree>
    <p:extLst>
      <p:ext uri="{BB962C8B-B14F-4D97-AF65-F5344CB8AC3E}">
        <p14:creationId xmlns:p14="http://schemas.microsoft.com/office/powerpoint/2010/main" val="261462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BCAB7BF2-C0E5-4451-82FD-4D451D5D3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055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3955931" y="1728669"/>
            <a:ext cx="4317583" cy="397987"/>
          </a:xfrm>
        </p:spPr>
        <p:txBody>
          <a:bodyPr vert="horz" wrap="square" lIns="0" tIns="0" rIns="0" bIns="0" rtlCol="0" anchor="b" anchorCtr="0">
            <a:noAutofit/>
          </a:bodyPr>
          <a:lstStyle/>
          <a:p>
            <a:pPr algn="ctr"/>
            <a:r>
              <a:rPr lang="en-US" sz="3200" dirty="0">
                <a:latin typeface="Arial" panose="020B0604020202020204" pitchFamily="34" charset="0"/>
                <a:cs typeface="Arial" panose="020B0604020202020204" pitchFamily="34" charset="0"/>
              </a:rPr>
              <a:t>The Solution:</a:t>
            </a:r>
          </a:p>
        </p:txBody>
      </p:sp>
      <p:grpSp>
        <p:nvGrpSpPr>
          <p:cNvPr id="22" name="Group 21">
            <a:extLst>
              <a:ext uri="{FF2B5EF4-FFF2-40B4-BE49-F238E27FC236}">
                <a16:creationId xmlns:a16="http://schemas.microsoft.com/office/drawing/2014/main" id="{C0DB02B9-F3BA-4EEE-A717-BA38B57F4B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792" y="4530271"/>
            <a:ext cx="3960000" cy="2696065"/>
            <a:chOff x="6053792" y="4530271"/>
            <a:chExt cx="3960000" cy="2696065"/>
          </a:xfrm>
        </p:grpSpPr>
        <p:sp>
          <p:nvSpPr>
            <p:cNvPr id="23" name="Freeform: Shape 22">
              <a:extLst>
                <a:ext uri="{FF2B5EF4-FFF2-40B4-BE49-F238E27FC236}">
                  <a16:creationId xmlns:a16="http://schemas.microsoft.com/office/drawing/2014/main" id="{D19C4E36-EAB8-46C1-ADC2-867AA90CDC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305855" y="5349826"/>
              <a:ext cx="3707937" cy="1853969"/>
            </a:xfrm>
            <a:custGeom>
              <a:avLst/>
              <a:gdLst>
                <a:gd name="connsiteX0" fmla="*/ 3707937 w 3707937"/>
                <a:gd name="connsiteY0" fmla="*/ 1853969 h 1853969"/>
                <a:gd name="connsiteX1" fmla="*/ 1853969 w 3707937"/>
                <a:gd name="connsiteY1" fmla="*/ 0 h 1853969"/>
                <a:gd name="connsiteX2" fmla="*/ 1684921 w 3707937"/>
                <a:gd name="connsiteY2" fmla="*/ 8536 h 1853969"/>
                <a:gd name="connsiteX3" fmla="*/ 8536 w 3707937"/>
                <a:gd name="connsiteY3" fmla="*/ 1684921 h 1853969"/>
                <a:gd name="connsiteX4" fmla="*/ 0 w 3707937"/>
                <a:gd name="connsiteY4" fmla="*/ 1853969 h 1853969"/>
                <a:gd name="connsiteX5" fmla="*/ 926985 w 3707937"/>
                <a:gd name="connsiteY5" fmla="*/ 1853969 h 1853969"/>
                <a:gd name="connsiteX6" fmla="*/ 1853969 w 3707937"/>
                <a:gd name="connsiteY6" fmla="*/ 926985 h 1853969"/>
                <a:gd name="connsiteX7" fmla="*/ 2780952 w 3707937"/>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37" h="1853969">
                  <a:moveTo>
                    <a:pt x="3707937" y="1853969"/>
                  </a:moveTo>
                  <a:cubicBezTo>
                    <a:pt x="3707937" y="830050"/>
                    <a:pt x="2877887" y="0"/>
                    <a:pt x="1853969" y="0"/>
                  </a:cubicBezTo>
                  <a:lnTo>
                    <a:pt x="1684921" y="8536"/>
                  </a:lnTo>
                  <a:lnTo>
                    <a:pt x="8536" y="1684921"/>
                  </a:lnTo>
                  <a:lnTo>
                    <a:pt x="0" y="1853969"/>
                  </a:lnTo>
                  <a:lnTo>
                    <a:pt x="926985" y="1853969"/>
                  </a:lnTo>
                  <a:cubicBezTo>
                    <a:pt x="926985" y="1342010"/>
                    <a:pt x="1342009" y="926986"/>
                    <a:pt x="1853969" y="926985"/>
                  </a:cubicBezTo>
                  <a:cubicBezTo>
                    <a:pt x="2365928" y="926985"/>
                    <a:pt x="2780952" y="1342010"/>
                    <a:pt x="2780952"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42900" dist="50800" dir="16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3AC95D1B-353B-49A5-92C8-947C87416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186241" y="5061493"/>
              <a:ext cx="3707937" cy="2164843"/>
            </a:xfrm>
            <a:custGeom>
              <a:avLst/>
              <a:gdLst>
                <a:gd name="connsiteX0" fmla="*/ 3707937 w 3707937"/>
                <a:gd name="connsiteY0" fmla="*/ 2164843 h 2164843"/>
                <a:gd name="connsiteX1" fmla="*/ 1853968 w 3707937"/>
                <a:gd name="connsiteY1" fmla="*/ 0 h 2164843"/>
                <a:gd name="connsiteX2" fmla="*/ 1664412 w 3707937"/>
                <a:gd name="connsiteY2" fmla="*/ 11177 h 2164843"/>
                <a:gd name="connsiteX3" fmla="*/ 1646600 w 3707937"/>
                <a:gd name="connsiteY3" fmla="*/ 14351 h 2164843"/>
                <a:gd name="connsiteX4" fmla="*/ 67392 w 3707937"/>
                <a:gd name="connsiteY4" fmla="*/ 1593559 h 2164843"/>
                <a:gd name="connsiteX5" fmla="*/ 37666 w 3707937"/>
                <a:gd name="connsiteY5" fmla="*/ 1728552 h 2164843"/>
                <a:gd name="connsiteX6" fmla="*/ 0 w 3707937"/>
                <a:gd name="connsiteY6" fmla="*/ 2164843 h 2164843"/>
                <a:gd name="connsiteX7" fmla="*/ 926985 w 3707937"/>
                <a:gd name="connsiteY7" fmla="*/ 2164843 h 2164843"/>
                <a:gd name="connsiteX8" fmla="*/ 1853968 w 3707937"/>
                <a:gd name="connsiteY8" fmla="*/ 1082422 h 2164843"/>
                <a:gd name="connsiteX9" fmla="*/ 2780952 w 3707937"/>
                <a:gd name="connsiteY9"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937" h="2164843">
                  <a:moveTo>
                    <a:pt x="3707937" y="2164843"/>
                  </a:moveTo>
                  <a:cubicBezTo>
                    <a:pt x="3707937" y="969234"/>
                    <a:pt x="2877886" y="0"/>
                    <a:pt x="1853968" y="0"/>
                  </a:cubicBezTo>
                  <a:cubicBezTo>
                    <a:pt x="1789974" y="0"/>
                    <a:pt x="1726736" y="3786"/>
                    <a:pt x="1664412" y="11177"/>
                  </a:cubicBezTo>
                  <a:lnTo>
                    <a:pt x="1646600" y="14351"/>
                  </a:lnTo>
                  <a:lnTo>
                    <a:pt x="67392" y="1593559"/>
                  </a:lnTo>
                  <a:lnTo>
                    <a:pt x="37666" y="1728552"/>
                  </a:lnTo>
                  <a:cubicBezTo>
                    <a:pt x="12970" y="1869478"/>
                    <a:pt x="0" y="2015392"/>
                    <a:pt x="0" y="2164843"/>
                  </a:cubicBezTo>
                  <a:lnTo>
                    <a:pt x="926985" y="2164843"/>
                  </a:lnTo>
                  <a:cubicBezTo>
                    <a:pt x="926985" y="1567039"/>
                    <a:pt x="1342009" y="1082423"/>
                    <a:pt x="1853968" y="1082422"/>
                  </a:cubicBezTo>
                  <a:cubicBezTo>
                    <a:pt x="2365928" y="1082422"/>
                    <a:pt x="2780952" y="1567039"/>
                    <a:pt x="2780952"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Oval 24">
              <a:extLst>
                <a:ext uri="{FF2B5EF4-FFF2-40B4-BE49-F238E27FC236}">
                  <a16:creationId xmlns:a16="http://schemas.microsoft.com/office/drawing/2014/main" id="{EED63058-6155-422A-A2D9-69A6A1DF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413283" y="6132831"/>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C4486CA9-CA51-4F1D-AD04-FC35DA44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8375334" y="4170780"/>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1426907" y="2618081"/>
            <a:ext cx="9451017" cy="1713545"/>
          </a:xfrm>
        </p:spPr>
        <p:txBody>
          <a:bodyPr vert="horz" wrap="square" lIns="0" tIns="0" rIns="0" bIns="0" rtlCol="0">
            <a:normAutofit/>
          </a:bodyPr>
          <a:lstStyle/>
          <a:p>
            <a:pPr marL="0" indent="0">
              <a:lnSpc>
                <a:spcPct val="100000"/>
              </a:lnSpc>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heavily into cards with more texture mapping units and render output units. </a:t>
            </a:r>
          </a:p>
        </p:txBody>
      </p:sp>
      <p:sp>
        <p:nvSpPr>
          <p:cNvPr id="28" name="Oval 27">
            <a:extLst>
              <a:ext uri="{FF2B5EF4-FFF2-40B4-BE49-F238E27FC236}">
                <a16:creationId xmlns:a16="http://schemas.microsoft.com/office/drawing/2014/main" id="{19E80463-482A-4612-8063-9F60E0C7F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633" y="18094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8947BE06-624A-4F53-8B42-58DD39DB5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2426" y="1013899"/>
            <a:ext cx="1262947" cy="1335601"/>
            <a:chOff x="5094405" y="2340638"/>
            <a:chExt cx="1262947" cy="1335601"/>
          </a:xfrm>
        </p:grpSpPr>
        <p:sp>
          <p:nvSpPr>
            <p:cNvPr id="31" name="Freeform: Shape 30">
              <a:extLst>
                <a:ext uri="{FF2B5EF4-FFF2-40B4-BE49-F238E27FC236}">
                  <a16:creationId xmlns:a16="http://schemas.microsoft.com/office/drawing/2014/main" id="{E0BF6DBE-FE5B-4D9A-B7A8-86FF60DFE7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85879" y="250476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102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FA32303D-EAC6-41B6-9A89-CC568F123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1479" y="2340638"/>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9660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3" y="549275"/>
            <a:ext cx="5437185" cy="1997855"/>
          </a:xfrm>
        </p:spPr>
        <p:txBody>
          <a:bodyPr wrap="square" anchor="b">
            <a:normAutofit/>
          </a:bodyPr>
          <a:lstStyle/>
          <a:p>
            <a:r>
              <a:rPr lang="en-US" sz="3200" dirty="0">
                <a:latin typeface="Arial" panose="020B0604020202020204" pitchFamily="34" charset="0"/>
                <a:cs typeface="Arial" panose="020B0604020202020204" pitchFamily="34" charset="0"/>
              </a:rPr>
              <a:t>The Data:</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50863" y="2677306"/>
            <a:ext cx="5437187" cy="3415519"/>
          </a:xfrm>
        </p:spPr>
        <p:txBody>
          <a:bodyPr anchor="t">
            <a:normAutofit/>
          </a:bodyPr>
          <a:lstStyle/>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 used two datasets here.</a:t>
            </a: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1: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2"/>
              </a:rPr>
              <a:t>GPU Hardware Features</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2: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3"/>
              </a:rPr>
              <a:t>GPU 3DMark Performance</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7" name="Graphic 6" descr="Database">
            <a:extLst>
              <a:ext uri="{FF2B5EF4-FFF2-40B4-BE49-F238E27FC236}">
                <a16:creationId xmlns:a16="http://schemas.microsoft.com/office/drawing/2014/main" id="{8AEA7B11-98B9-C9AD-7486-810F831904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42209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F38D60-4DD3-A9E2-C3EA-D6012D45C1C0}"/>
              </a:ext>
            </a:extLst>
          </p:cNvPr>
          <p:cNvSpPr/>
          <p:nvPr/>
        </p:nvSpPr>
        <p:spPr>
          <a:xfrm>
            <a:off x="5798372" y="0"/>
            <a:ext cx="6393628" cy="6858000"/>
          </a:xfrm>
          <a:prstGeom prst="rect">
            <a:avLst/>
          </a:prstGeom>
          <a:solidFill>
            <a:schemeClr val="bg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4F724-1899-5B18-2D09-8B71E8127F9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Wrangling:</a:t>
            </a:r>
          </a:p>
        </p:txBody>
      </p:sp>
      <p:sp>
        <p:nvSpPr>
          <p:cNvPr id="5" name="Text Placeholder 3">
            <a:extLst>
              <a:ext uri="{FF2B5EF4-FFF2-40B4-BE49-F238E27FC236}">
                <a16:creationId xmlns:a16="http://schemas.microsoft.com/office/drawing/2014/main" id="{F1DC5152-4D61-AF1C-BC29-4B45529C4374}"/>
              </a:ext>
            </a:extLst>
          </p:cNvPr>
          <p:cNvSpPr txBox="1">
            <a:spLocks/>
          </p:cNvSpPr>
          <p:nvPr/>
        </p:nvSpPr>
        <p:spPr>
          <a:xfrm>
            <a:off x="6709185" y="1776195"/>
            <a:ext cx="4931951" cy="4532530"/>
          </a:xfrm>
          <a:prstGeom prst="rect">
            <a:avLst/>
          </a:prstGeom>
        </p:spPr>
        <p:txBody>
          <a:bodyPr vert="horz" wrap="square" lIns="0" tIns="0" rIns="0" bIns="0" rtlCol="0" anchor="t" anchorCtr="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all duplicate GPUs, there were 134.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columns that had over 20% of their data missing, there were seven.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Created histograms and checked for outliers, there were not any suspicious values.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any remaining rows that still contained missing values</a:t>
            </a:r>
          </a:p>
          <a:p>
            <a:endParaRPr lang="en-US" dirty="0"/>
          </a:p>
        </p:txBody>
      </p:sp>
      <p:graphicFrame>
        <p:nvGraphicFramePr>
          <p:cNvPr id="10" name="Text Placeholder 3">
            <a:extLst>
              <a:ext uri="{FF2B5EF4-FFF2-40B4-BE49-F238E27FC236}">
                <a16:creationId xmlns:a16="http://schemas.microsoft.com/office/drawing/2014/main" id="{230ED6EF-3FEC-3757-6B9A-260EA23FA4EA}"/>
              </a:ext>
            </a:extLst>
          </p:cNvPr>
          <p:cNvGraphicFramePr/>
          <p:nvPr>
            <p:extLst>
              <p:ext uri="{D42A27DB-BD31-4B8C-83A1-F6EECF244321}">
                <p14:modId xmlns:p14="http://schemas.microsoft.com/office/powerpoint/2010/main" val="2382692271"/>
              </p:ext>
            </p:extLst>
          </p:nvPr>
        </p:nvGraphicFramePr>
        <p:xfrm>
          <a:off x="550863" y="1776195"/>
          <a:ext cx="4500562" cy="4532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72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32270" y="255458"/>
            <a:ext cx="11091600" cy="1332000"/>
          </a:xfrm>
        </p:spPr>
        <p:txBody>
          <a:bodyPr>
            <a:normAutofit/>
          </a:bodyPr>
          <a:lstStyle/>
          <a:p>
            <a:pPr algn="ctr"/>
            <a:r>
              <a:rPr lang="en-US" sz="3200" dirty="0">
                <a:latin typeface="Arial" panose="020B0604020202020204" pitchFamily="34" charset="0"/>
                <a:cs typeface="Arial" panose="020B0604020202020204" pitchFamily="34" charset="0"/>
              </a:rPr>
              <a:t>Exploratory Data Analysis Part 1:</a:t>
            </a:r>
          </a:p>
        </p:txBody>
      </p:sp>
      <p:pic>
        <p:nvPicPr>
          <p:cNvPr id="7" name="Picture 6">
            <a:extLst>
              <a:ext uri="{FF2B5EF4-FFF2-40B4-BE49-F238E27FC236}">
                <a16:creationId xmlns:a16="http://schemas.microsoft.com/office/drawing/2014/main" id="{E5CCD4E0-F65F-0EC8-6F08-F8287E7B0B7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380662" y="766482"/>
            <a:ext cx="11279067" cy="5836060"/>
          </a:xfrm>
          <a:prstGeom prst="rect">
            <a:avLst/>
          </a:prstGeom>
        </p:spPr>
      </p:pic>
      <p:sp>
        <p:nvSpPr>
          <p:cNvPr id="3" name="Rectangle 2">
            <a:extLst>
              <a:ext uri="{FF2B5EF4-FFF2-40B4-BE49-F238E27FC236}">
                <a16:creationId xmlns:a16="http://schemas.microsoft.com/office/drawing/2014/main" id="{1FE37726-621C-2B10-75C7-62DFC7DE18BB}"/>
              </a:ext>
            </a:extLst>
          </p:cNvPr>
          <p:cNvSpPr/>
          <p:nvPr/>
        </p:nvSpPr>
        <p:spPr>
          <a:xfrm>
            <a:off x="7328647" y="2743200"/>
            <a:ext cx="887506" cy="1788459"/>
          </a:xfrm>
          <a:prstGeom prst="rect">
            <a:avLst/>
          </a:prstGeom>
          <a:solidFill>
            <a:srgbClr val="FFFF00">
              <a:alpha val="5695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13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28426" y="2516030"/>
            <a:ext cx="3565524" cy="1345281"/>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Exploratory Data Analysis Part 2:</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group of blue graphs&#10;&#10;Description automatically generated with medium confidence">
            <a:extLst>
              <a:ext uri="{FF2B5EF4-FFF2-40B4-BE49-F238E27FC236}">
                <a16:creationId xmlns:a16="http://schemas.microsoft.com/office/drawing/2014/main" id="{E3329653-35E1-1CB5-E3B9-F4CB3CEE0644}"/>
              </a:ext>
            </a:extLst>
          </p:cNvPr>
          <p:cNvPicPr>
            <a:picLocks noChangeAspect="1"/>
          </p:cNvPicPr>
          <p:nvPr/>
        </p:nvPicPr>
        <p:blipFill>
          <a:blip r:embed="rId3"/>
          <a:stretch>
            <a:fillRect/>
          </a:stretch>
        </p:blipFill>
        <p:spPr>
          <a:xfrm>
            <a:off x="4511594" y="130253"/>
            <a:ext cx="7445276" cy="659749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80458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9" name="Freeform: Shape 2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341100" y="605952"/>
            <a:ext cx="3565524" cy="3034657"/>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Model Results: </a:t>
            </a:r>
          </a:p>
        </p:txBody>
      </p:sp>
      <p:grpSp>
        <p:nvGrpSpPr>
          <p:cNvPr id="32" name="Group 3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screenshot of a computer&#10;&#10;Description automatically generated">
            <a:extLst>
              <a:ext uri="{FF2B5EF4-FFF2-40B4-BE49-F238E27FC236}">
                <a16:creationId xmlns:a16="http://schemas.microsoft.com/office/drawing/2014/main" id="{114F507C-0CB5-1B9F-F3A7-75792DF030FA}"/>
              </a:ext>
            </a:extLst>
          </p:cNvPr>
          <p:cNvPicPr>
            <a:picLocks noChangeAspect="1"/>
          </p:cNvPicPr>
          <p:nvPr/>
        </p:nvPicPr>
        <p:blipFill>
          <a:blip r:embed="rId3"/>
          <a:stretch>
            <a:fillRect/>
          </a:stretch>
        </p:blipFill>
        <p:spPr>
          <a:xfrm>
            <a:off x="3373631" y="883932"/>
            <a:ext cx="8546731" cy="5126567"/>
          </a:xfrm>
          <a:prstGeom prst="rect">
            <a:avLst/>
          </a:prstGeom>
        </p:spPr>
      </p:pic>
    </p:spTree>
    <p:extLst>
      <p:ext uri="{BB962C8B-B14F-4D97-AF65-F5344CB8AC3E}">
        <p14:creationId xmlns:p14="http://schemas.microsoft.com/office/powerpoint/2010/main" val="129264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4293124" y="333381"/>
            <a:ext cx="3605751" cy="574532"/>
          </a:xfrm>
        </p:spPr>
        <p:txBody>
          <a:bodyPr vert="horz" wrap="square" lIns="0" tIns="0" rIns="0" bIns="0" rtlCol="0" anchor="b" anchorCtr="0">
            <a:normAutofit/>
          </a:bodyPr>
          <a:lstStyle/>
          <a:p>
            <a:r>
              <a:rPr lang="en-US" sz="2800" dirty="0">
                <a:latin typeface="Arial" panose="020B0604020202020204" pitchFamily="34" charset="0"/>
                <a:cs typeface="Arial" panose="020B0604020202020204" pitchFamily="34" charset="0"/>
              </a:rPr>
              <a:t>Feature Importance:</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screenshot of a graph&#10;&#10;Description automatically generated">
            <a:extLst>
              <a:ext uri="{FF2B5EF4-FFF2-40B4-BE49-F238E27FC236}">
                <a16:creationId xmlns:a16="http://schemas.microsoft.com/office/drawing/2014/main" id="{06BCAC2D-DC3E-FF6B-53D2-6C60729D45F2}"/>
              </a:ext>
            </a:extLst>
          </p:cNvPr>
          <p:cNvPicPr>
            <a:picLocks noChangeAspect="1"/>
          </p:cNvPicPr>
          <p:nvPr/>
        </p:nvPicPr>
        <p:blipFill>
          <a:blip r:embed="rId3"/>
          <a:stretch>
            <a:fillRect/>
          </a:stretch>
        </p:blipFill>
        <p:spPr>
          <a:xfrm>
            <a:off x="1297966" y="1019621"/>
            <a:ext cx="9533616" cy="5362658"/>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861294415"/>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677</Words>
  <Application>Microsoft Macintosh PowerPoint</Application>
  <PresentationFormat>Widescreen</PresentationFormat>
  <Paragraphs>68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Sitka Heading</vt:lpstr>
      <vt:lpstr>Source Sans Pro</vt:lpstr>
      <vt:lpstr>Wingdings</vt:lpstr>
      <vt:lpstr>3DFloatVTI</vt:lpstr>
      <vt:lpstr>Understanding GPU Feature Importance</vt:lpstr>
      <vt:lpstr>The Problem: </vt:lpstr>
      <vt:lpstr>The Solution:</vt:lpstr>
      <vt:lpstr>The Data:</vt:lpstr>
      <vt:lpstr>Data Wrangling:</vt:lpstr>
      <vt:lpstr>Exploratory Data Analysis Part 1:</vt:lpstr>
      <vt:lpstr>Exploratory Data Analysis Part 2:</vt:lpstr>
      <vt:lpstr>Model Results: </vt:lpstr>
      <vt:lpstr>Feature Importance:</vt:lpstr>
      <vt:lpstr>Takeaways:</vt:lpstr>
      <vt:lpstr>Future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3DMark Score &amp; Understanding GPU Feature Importance</dc:title>
  <dc:creator>Brody Hill</dc:creator>
  <cp:lastModifiedBy>Brody Hill</cp:lastModifiedBy>
  <cp:revision>9</cp:revision>
  <dcterms:created xsi:type="dcterms:W3CDTF">2023-11-02T16:10:27Z</dcterms:created>
  <dcterms:modified xsi:type="dcterms:W3CDTF">2023-11-07T03:00:30Z</dcterms:modified>
</cp:coreProperties>
</file>