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32c33acf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32c33acf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33a29586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33a2958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33a29586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33a29586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33a29586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33a29586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32c019e2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32c019e2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3425a10cf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3425a10cf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3425a10cf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3425a10cf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3425a10cf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3425a10cf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32c019e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32c019e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32c019e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2c019e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32c019e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2c019e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32c33ac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32c33ac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32c33ac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32c33ac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w3schools.com/graphics/google_maps_intro.asp" TargetMode="External"/><Relationship Id="rId4" Type="http://schemas.openxmlformats.org/officeDocument/2006/relationships/hyperlink" Target="https://www.baeldung.com/" TargetMode="External"/><Relationship Id="rId5" Type="http://schemas.openxmlformats.org/officeDocument/2006/relationships/hyperlink" Target="https://www.w3schools.com/js/default.asp" TargetMode="External"/><Relationship Id="rId6" Type="http://schemas.openxmlformats.org/officeDocument/2006/relationships/hyperlink" Target="https://www.w3schools.com/html/default.asp" TargetMode="External"/><Relationship Id="rId7" Type="http://schemas.openxmlformats.org/officeDocument/2006/relationships/hyperlink" Target="https://www.w3schools.com/js/js_arrays.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611175"/>
            <a:ext cx="8520600" cy="185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Warehouse Rentals &amp; Supplies Website</a:t>
            </a:r>
            <a:endParaRPr/>
          </a:p>
          <a:p>
            <a:pPr indent="0" lvl="0" marL="0" rtl="0" algn="ctr">
              <a:spcBef>
                <a:spcPts val="0"/>
              </a:spcBef>
              <a:spcAft>
                <a:spcPts val="0"/>
              </a:spcAft>
              <a:buNone/>
            </a:pPr>
            <a:r>
              <a:rPr lang="en"/>
              <a:t>By Group Name</a:t>
            </a:r>
            <a:endParaRPr/>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Johnathan Kunz - Front End Developer</a:t>
            </a:r>
            <a:endParaRPr sz="1600"/>
          </a:p>
          <a:p>
            <a:pPr indent="0" lvl="0" marL="0" rtl="0" algn="ctr">
              <a:spcBef>
                <a:spcPts val="0"/>
              </a:spcBef>
              <a:spcAft>
                <a:spcPts val="0"/>
              </a:spcAft>
              <a:buNone/>
            </a:pPr>
            <a:r>
              <a:rPr lang="en" sz="1600"/>
              <a:t>Brody Larsen - Project Manager</a:t>
            </a:r>
            <a:endParaRPr sz="1600"/>
          </a:p>
          <a:p>
            <a:pPr indent="0" lvl="0" marL="0" rtl="0" algn="ctr">
              <a:spcBef>
                <a:spcPts val="0"/>
              </a:spcBef>
              <a:spcAft>
                <a:spcPts val="0"/>
              </a:spcAft>
              <a:buNone/>
            </a:pPr>
            <a:r>
              <a:rPr lang="en" sz="1600"/>
              <a:t>Kosta Sergakis - Developer</a:t>
            </a:r>
            <a:endParaRPr sz="1600"/>
          </a:p>
          <a:p>
            <a:pPr indent="0" lvl="0" marL="0" rtl="0" algn="ctr">
              <a:spcBef>
                <a:spcPts val="0"/>
              </a:spcBef>
              <a:spcAft>
                <a:spcPts val="0"/>
              </a:spcAft>
              <a:buNone/>
            </a:pPr>
            <a:r>
              <a:rPr lang="en" sz="1600"/>
              <a:t>Christian Winwood - Senior Developer</a:t>
            </a:r>
            <a:endParaRPr sz="1600"/>
          </a:p>
        </p:txBody>
      </p:sp>
      <p:pic>
        <p:nvPicPr>
          <p:cNvPr id="55" name="Google Shape;55;p13"/>
          <p:cNvPicPr preferRelativeResize="0"/>
          <p:nvPr/>
        </p:nvPicPr>
        <p:blipFill>
          <a:blip r:embed="rId3">
            <a:alphaModFix/>
          </a:blip>
          <a:stretch>
            <a:fillRect/>
          </a:stretch>
        </p:blipFill>
        <p:spPr>
          <a:xfrm>
            <a:off x="1979238" y="439150"/>
            <a:ext cx="5185532" cy="205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Check Inventory Testing</a:t>
            </a:r>
            <a:endParaRPr sz="3000"/>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Testing the tools page was at first about making sure that the Sort, FIlter, Search, and Page Change functions worked properly. This was done using javascripts console.log function to print out the states of the tool list to ensure everything was being </a:t>
            </a:r>
            <a:r>
              <a:rPr lang="en"/>
              <a:t>affected</a:t>
            </a:r>
            <a:r>
              <a:rPr lang="en"/>
              <a:t> properly, as well as by observing the correct result being produced by the functions on screen.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Contact Us Form Requirement</a:t>
            </a:r>
            <a:endParaRPr/>
          </a:p>
        </p:txBody>
      </p:sp>
      <p:sp>
        <p:nvSpPr>
          <p:cNvPr id="119" name="Google Shape;119;p23"/>
          <p:cNvSpPr txBox="1"/>
          <p:nvPr>
            <p:ph idx="1" type="body"/>
          </p:nvPr>
        </p:nvSpPr>
        <p:spPr>
          <a:xfrm>
            <a:off x="311700" y="1152475"/>
            <a:ext cx="5875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The customer should be to send us an email with questions/concerns. They can enter their name and email so we can get back to them asap.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We wanted to protect employee emails from spam by creating a contact us form that allows users to type their messages without ever accessing employee emails directly. </a:t>
            </a:r>
            <a:endParaRPr sz="16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sz="1600"/>
              <a:t>Add a google maps window at the bottom of the page that defaults to the store location (USU campus)</a:t>
            </a:r>
            <a:endParaRPr sz="1600"/>
          </a:p>
          <a:p>
            <a:pPr indent="0" lvl="0" marL="0" rtl="0" algn="l">
              <a:lnSpc>
                <a:spcPct val="100000"/>
              </a:lnSpc>
              <a:spcBef>
                <a:spcPts val="0"/>
              </a:spcBef>
              <a:spcAft>
                <a:spcPts val="0"/>
              </a:spcAft>
              <a:buNone/>
            </a:pPr>
            <a:r>
              <a:t/>
            </a:r>
            <a:endParaRPr/>
          </a:p>
        </p:txBody>
      </p:sp>
      <p:pic>
        <p:nvPicPr>
          <p:cNvPr id="120" name="Google Shape;120;p23"/>
          <p:cNvPicPr preferRelativeResize="0"/>
          <p:nvPr/>
        </p:nvPicPr>
        <p:blipFill>
          <a:blip r:embed="rId3">
            <a:alphaModFix/>
          </a:blip>
          <a:stretch>
            <a:fillRect/>
          </a:stretch>
        </p:blipFill>
        <p:spPr>
          <a:xfrm>
            <a:off x="6319825" y="1084350"/>
            <a:ext cx="2294599" cy="195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311700" y="1152475"/>
            <a:ext cx="6149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Story(Points) - Assignee</a:t>
            </a:r>
            <a:endParaRPr sz="1600"/>
          </a:p>
          <a:p>
            <a:pPr indent="0" lvl="0" marL="0" rtl="0" algn="l">
              <a:spcBef>
                <a:spcPts val="0"/>
              </a:spcBef>
              <a:spcAft>
                <a:spcPts val="0"/>
              </a:spcAft>
              <a:buClr>
                <a:schemeClr val="dk1"/>
              </a:buClr>
              <a:buSzPts val="1100"/>
              <a:buFont typeface="Arial"/>
              <a:buNone/>
            </a:pPr>
            <a:r>
              <a:t/>
            </a:r>
            <a:endParaRPr sz="1600"/>
          </a:p>
          <a:p>
            <a:pPr indent="-330200" lvl="0" marL="457200" rtl="0" algn="l">
              <a:lnSpc>
                <a:spcPct val="100000"/>
              </a:lnSpc>
              <a:spcBef>
                <a:spcPts val="0"/>
              </a:spcBef>
              <a:spcAft>
                <a:spcPts val="0"/>
              </a:spcAft>
              <a:buSzPts val="1600"/>
              <a:buChar char="●"/>
            </a:pPr>
            <a:r>
              <a:rPr lang="en" sz="1600"/>
              <a:t>Gather important information about the user before allowing them to send a form. (1) - Kosta</a:t>
            </a:r>
            <a:endParaRPr sz="1600"/>
          </a:p>
          <a:p>
            <a:pPr indent="-330200" lvl="0" marL="457200" rtl="0" algn="l">
              <a:lnSpc>
                <a:spcPct val="100000"/>
              </a:lnSpc>
              <a:spcBef>
                <a:spcPts val="0"/>
              </a:spcBef>
              <a:spcAft>
                <a:spcPts val="0"/>
              </a:spcAft>
              <a:buSzPts val="1600"/>
              <a:buChar char="●"/>
            </a:pPr>
            <a:r>
              <a:rPr lang="en" sz="1600"/>
              <a:t>Their email is included in the message in order to reply. (.5) - Kosta/Christian</a:t>
            </a:r>
            <a:endParaRPr sz="1600"/>
          </a:p>
          <a:p>
            <a:pPr indent="-330200" lvl="0" marL="457200" rtl="0" algn="l">
              <a:lnSpc>
                <a:spcPct val="100000"/>
              </a:lnSpc>
              <a:spcBef>
                <a:spcPts val="0"/>
              </a:spcBef>
              <a:spcAft>
                <a:spcPts val="0"/>
              </a:spcAft>
              <a:buSzPts val="1600"/>
              <a:buChar char="●"/>
            </a:pPr>
            <a:r>
              <a:rPr lang="en" sz="1600"/>
              <a:t>All of the text boxes must be filled out in order to submit a form. (.5) - Kosta </a:t>
            </a:r>
            <a:endParaRPr sz="1600"/>
          </a:p>
          <a:p>
            <a:pPr indent="-330200" lvl="0" marL="457200" rtl="0" algn="l">
              <a:lnSpc>
                <a:spcPct val="100000"/>
              </a:lnSpc>
              <a:spcBef>
                <a:spcPts val="0"/>
              </a:spcBef>
              <a:spcAft>
                <a:spcPts val="0"/>
              </a:spcAft>
              <a:buSzPts val="1600"/>
              <a:buChar char="●"/>
            </a:pPr>
            <a:r>
              <a:rPr lang="en" sz="1600"/>
              <a:t>Emails sent to a group email via Mailtrap.io, all employees have access to this email. (3)- Kosta/Christian</a:t>
            </a:r>
            <a:endParaRPr sz="1600"/>
          </a:p>
          <a:p>
            <a:pPr indent="-330200" lvl="0" marL="457200" rtl="0" algn="l">
              <a:lnSpc>
                <a:spcPct val="100000"/>
              </a:lnSpc>
              <a:spcBef>
                <a:spcPts val="0"/>
              </a:spcBef>
              <a:spcAft>
                <a:spcPts val="0"/>
              </a:spcAft>
              <a:buSzPts val="1600"/>
              <a:buChar char="●"/>
            </a:pPr>
            <a:r>
              <a:rPr lang="en" sz="1600"/>
              <a:t>Google maps included at the bottom with Warehouse address. (2) - Brody</a:t>
            </a:r>
            <a:endParaRPr sz="1600"/>
          </a:p>
        </p:txBody>
      </p:sp>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Contact Us Form Implementation</a:t>
            </a:r>
            <a:endParaRPr/>
          </a:p>
        </p:txBody>
      </p:sp>
      <p:pic>
        <p:nvPicPr>
          <p:cNvPr id="127" name="Google Shape;127;p24"/>
          <p:cNvPicPr preferRelativeResize="0"/>
          <p:nvPr/>
        </p:nvPicPr>
        <p:blipFill>
          <a:blip r:embed="rId3">
            <a:alphaModFix/>
          </a:blip>
          <a:stretch>
            <a:fillRect/>
          </a:stretch>
        </p:blipFill>
        <p:spPr>
          <a:xfrm>
            <a:off x="6509470" y="1365275"/>
            <a:ext cx="2322825" cy="263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5715300" y="1115488"/>
            <a:ext cx="3161275" cy="1545512"/>
          </a:xfrm>
          <a:prstGeom prst="rect">
            <a:avLst/>
          </a:prstGeom>
          <a:noFill/>
          <a:ln>
            <a:noFill/>
          </a:ln>
        </p:spPr>
      </p:pic>
      <p:sp>
        <p:nvSpPr>
          <p:cNvPr id="133" name="Google Shape;133;p25"/>
          <p:cNvSpPr txBox="1"/>
          <p:nvPr>
            <p:ph type="title"/>
          </p:nvPr>
        </p:nvSpPr>
        <p:spPr>
          <a:xfrm>
            <a:off x="311700" y="452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Contact Us Form Testing</a:t>
            </a:r>
            <a:endParaRPr/>
          </a:p>
          <a:p>
            <a:pPr indent="0" lvl="0" marL="0" rtl="0" algn="l">
              <a:spcBef>
                <a:spcPts val="0"/>
              </a:spcBef>
              <a:spcAft>
                <a:spcPts val="0"/>
              </a:spcAft>
              <a:buNone/>
            </a:pPr>
            <a:r>
              <a:t/>
            </a:r>
            <a:endParaRPr/>
          </a:p>
        </p:txBody>
      </p:sp>
      <p:sp>
        <p:nvSpPr>
          <p:cNvPr id="134" name="Google Shape;134;p25"/>
          <p:cNvSpPr txBox="1"/>
          <p:nvPr>
            <p:ph idx="1" type="body"/>
          </p:nvPr>
        </p:nvSpPr>
        <p:spPr>
          <a:xfrm>
            <a:off x="311700" y="1152475"/>
            <a:ext cx="5359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we started testing we needed to make sure a few fundamental things were happening. First, the emails had to be sent. Then, we had to gather the user’s name and email to display in the message. We tested using different email services to make sure emails were still being sent. </a:t>
            </a:r>
            <a:endParaRPr/>
          </a:p>
        </p:txBody>
      </p:sp>
      <p:sp>
        <p:nvSpPr>
          <p:cNvPr id="135" name="Google Shape;135;p25"/>
          <p:cNvSpPr/>
          <p:nvPr/>
        </p:nvSpPr>
        <p:spPr>
          <a:xfrm>
            <a:off x="6505225" y="1457950"/>
            <a:ext cx="809700" cy="88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pic>
        <p:nvPicPr>
          <p:cNvPr id="136" name="Google Shape;136;p25"/>
          <p:cNvPicPr preferRelativeResize="0"/>
          <p:nvPr/>
        </p:nvPicPr>
        <p:blipFill>
          <a:blip r:embed="rId4">
            <a:alphaModFix/>
          </a:blip>
          <a:stretch>
            <a:fillRect/>
          </a:stretch>
        </p:blipFill>
        <p:spPr>
          <a:xfrm>
            <a:off x="5715300" y="2751350"/>
            <a:ext cx="3161275" cy="1545500"/>
          </a:xfrm>
          <a:prstGeom prst="rect">
            <a:avLst/>
          </a:prstGeom>
          <a:noFill/>
          <a:ln>
            <a:noFill/>
          </a:ln>
        </p:spPr>
      </p:pic>
      <p:sp>
        <p:nvSpPr>
          <p:cNvPr id="137" name="Google Shape;137;p25"/>
          <p:cNvSpPr/>
          <p:nvPr/>
        </p:nvSpPr>
        <p:spPr>
          <a:xfrm>
            <a:off x="6542225" y="3060900"/>
            <a:ext cx="384900" cy="88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rPr>
              <a:t>Google Maps Tutorial. (n.d.). Retrieved from </a:t>
            </a:r>
            <a:r>
              <a:rPr lang="en" sz="1400" u="sng">
                <a:solidFill>
                  <a:schemeClr val="hlink"/>
                </a:solidFill>
                <a:highlight>
                  <a:srgbClr val="FFFFFF"/>
                </a:highlight>
                <a:hlinkClick r:id="rId3"/>
              </a:rPr>
              <a:t>https://www.w3schools.com/graphics/google_maps_intro.asp</a:t>
            </a:r>
            <a:endParaRPr sz="1400">
              <a:solidFill>
                <a:srgbClr val="333333"/>
              </a:solidFill>
              <a:highlight>
                <a:srgbClr val="FEF1D2"/>
              </a:highlight>
            </a:endParaRPr>
          </a:p>
          <a:p>
            <a:pPr indent="0" lvl="0" marL="0" rtl="0" algn="l">
              <a:spcBef>
                <a:spcPts val="1600"/>
              </a:spcBef>
              <a:spcAft>
                <a:spcPts val="0"/>
              </a:spcAft>
              <a:buNone/>
            </a:pPr>
            <a:r>
              <a:rPr lang="en" sz="1400">
                <a:solidFill>
                  <a:srgbClr val="333333"/>
                </a:solidFill>
                <a:highlight>
                  <a:srgbClr val="FFFFFF"/>
                </a:highlight>
              </a:rPr>
              <a:t>Java, Spring and Web Development tutorials. (n.d.). Retrieved from </a:t>
            </a:r>
            <a:r>
              <a:rPr lang="en" sz="1400" u="sng">
                <a:solidFill>
                  <a:schemeClr val="hlink"/>
                </a:solidFill>
                <a:highlight>
                  <a:srgbClr val="FFFFFF"/>
                </a:highlight>
                <a:hlinkClick r:id="rId4"/>
              </a:rPr>
              <a:t>https://www.baeldung.com/</a:t>
            </a:r>
            <a:endParaRPr sz="1400">
              <a:solidFill>
                <a:srgbClr val="333333"/>
              </a:solidFill>
              <a:highlight>
                <a:srgbClr val="FFFFFF"/>
              </a:highlight>
            </a:endParaRPr>
          </a:p>
          <a:p>
            <a:pPr indent="0" lvl="0" marL="0" rtl="0" algn="l">
              <a:spcBef>
                <a:spcPts val="1600"/>
              </a:spcBef>
              <a:spcAft>
                <a:spcPts val="0"/>
              </a:spcAft>
              <a:buNone/>
            </a:pPr>
            <a:r>
              <a:rPr lang="en" sz="1400">
                <a:solidFill>
                  <a:srgbClr val="333333"/>
                </a:solidFill>
                <a:highlight>
                  <a:srgbClr val="FFFFFF"/>
                </a:highlight>
              </a:rPr>
              <a:t>JavaScript Tutorial (n.d.). Retrieved from </a:t>
            </a:r>
            <a:r>
              <a:rPr lang="en" sz="1400" u="sng">
                <a:solidFill>
                  <a:schemeClr val="hlink"/>
                </a:solidFill>
                <a:highlight>
                  <a:srgbClr val="FFFFFF"/>
                </a:highlight>
                <a:hlinkClick r:id="rId5"/>
              </a:rPr>
              <a:t>https://www.w3schools.com/js/default.asp</a:t>
            </a:r>
            <a:endParaRPr sz="1400">
              <a:solidFill>
                <a:srgbClr val="333333"/>
              </a:solidFill>
              <a:highlight>
                <a:srgbClr val="FFFFFF"/>
              </a:highlight>
            </a:endParaRPr>
          </a:p>
          <a:p>
            <a:pPr indent="0" lvl="0" marL="0" rtl="0" algn="l">
              <a:spcBef>
                <a:spcPts val="1600"/>
              </a:spcBef>
              <a:spcAft>
                <a:spcPts val="0"/>
              </a:spcAft>
              <a:buNone/>
            </a:pPr>
            <a:r>
              <a:rPr lang="en" sz="1400">
                <a:solidFill>
                  <a:srgbClr val="333333"/>
                </a:solidFill>
                <a:highlight>
                  <a:srgbClr val="FFFFFF"/>
                </a:highlight>
              </a:rPr>
              <a:t>HTML Tutorial. (n.d.). Retrieved from </a:t>
            </a:r>
            <a:r>
              <a:rPr lang="en" sz="1400" u="sng">
                <a:solidFill>
                  <a:schemeClr val="hlink"/>
                </a:solidFill>
                <a:highlight>
                  <a:srgbClr val="FFFFFF"/>
                </a:highlight>
                <a:hlinkClick r:id="rId6"/>
              </a:rPr>
              <a:t>https://www.w3schools.com/html/default.asp</a:t>
            </a:r>
            <a:endParaRPr sz="1400">
              <a:solidFill>
                <a:srgbClr val="333333"/>
              </a:solidFill>
              <a:highlight>
                <a:srgbClr val="FFFFFF"/>
              </a:highlight>
            </a:endParaRPr>
          </a:p>
          <a:p>
            <a:pPr indent="0" lvl="0" marL="0" rtl="0" algn="l">
              <a:spcBef>
                <a:spcPts val="1600"/>
              </a:spcBef>
              <a:spcAft>
                <a:spcPts val="0"/>
              </a:spcAft>
              <a:buNone/>
            </a:pPr>
            <a:r>
              <a:rPr lang="en" sz="1400">
                <a:solidFill>
                  <a:srgbClr val="333333"/>
                </a:solidFill>
                <a:highlight>
                  <a:srgbClr val="FFFFFF"/>
                </a:highlight>
              </a:rPr>
              <a:t>JavaScript Arrays. (n.d.). Retrieved from </a:t>
            </a:r>
            <a:r>
              <a:rPr lang="en" sz="1400" u="sng">
                <a:solidFill>
                  <a:schemeClr val="hlink"/>
                </a:solidFill>
                <a:highlight>
                  <a:srgbClr val="FFFFFF"/>
                </a:highlight>
                <a:hlinkClick r:id="rId7"/>
              </a:rPr>
              <a:t>https://www.w3schools.com/js/js_arrays.asp</a:t>
            </a:r>
            <a:endParaRPr sz="1400">
              <a:solidFill>
                <a:srgbClr val="333333"/>
              </a:solidFill>
              <a:highlight>
                <a:srgbClr val="FFFFFF"/>
              </a:highlight>
            </a:endParaRPr>
          </a:p>
          <a:p>
            <a:pPr indent="0" lvl="0" marL="0" rtl="0" algn="l">
              <a:spcBef>
                <a:spcPts val="1600"/>
              </a:spcBef>
              <a:spcAft>
                <a:spcPts val="0"/>
              </a:spcAft>
              <a:buNone/>
            </a:pPr>
            <a:r>
              <a:t/>
            </a:r>
            <a:endParaRPr sz="1400">
              <a:solidFill>
                <a:srgbClr val="333333"/>
              </a:solidFill>
              <a:highlight>
                <a:srgbClr val="FFFFFF"/>
              </a:highlight>
            </a:endParaRPr>
          </a:p>
          <a:p>
            <a:pPr indent="0" lvl="0" marL="0" rtl="0" algn="l">
              <a:spcBef>
                <a:spcPts val="1600"/>
              </a:spcBef>
              <a:spcAft>
                <a:spcPts val="1600"/>
              </a:spcAft>
              <a:buNone/>
            </a:pPr>
            <a:r>
              <a:t/>
            </a:r>
            <a:endParaRPr sz="1400">
              <a:solidFill>
                <a:srgbClr val="3333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Warehouse Rentals &amp; Supply Website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We wanted to create a website that added </a:t>
            </a:r>
            <a:r>
              <a:rPr lang="en" sz="1200"/>
              <a:t>convenience</a:t>
            </a:r>
            <a:r>
              <a:rPr lang="en" sz="1200"/>
              <a:t> to the customer and employee </a:t>
            </a:r>
            <a:r>
              <a:rPr lang="en" sz="1200"/>
              <a:t>experience of checking out a tool from the warehouse.</a:t>
            </a:r>
            <a:endParaRPr sz="1200"/>
          </a:p>
          <a:p>
            <a:pPr indent="-304800" lvl="0" marL="457200" rtl="0" algn="l">
              <a:spcBef>
                <a:spcPts val="0"/>
              </a:spcBef>
              <a:spcAft>
                <a:spcPts val="0"/>
              </a:spcAft>
              <a:buSzPts val="1200"/>
              <a:buChar char="●"/>
            </a:pPr>
            <a:r>
              <a:rPr lang="en" sz="1200"/>
              <a:t>A customer would be able to go the the website and navigate to a webpage that has a list of all the tools that the warehouse offers. Once on the webpage, the customer would be able to reserve one or multiple tools. If the customer isn’t logged in, they wouldn't be able reserve a tool. </a:t>
            </a:r>
            <a:endParaRPr sz="1200"/>
          </a:p>
          <a:p>
            <a:pPr indent="-304800" lvl="0" marL="457200" rtl="0" algn="l">
              <a:spcBef>
                <a:spcPts val="0"/>
              </a:spcBef>
              <a:spcAft>
                <a:spcPts val="0"/>
              </a:spcAft>
              <a:buSzPts val="1200"/>
              <a:buChar char="●"/>
            </a:pPr>
            <a:r>
              <a:rPr lang="en" sz="1200"/>
              <a:t>If an employee is logged in, they have the ability to change the status of a tool. The employee will be able to change the tool status from “reserved” to “checked-out”. They will also be able see who reserved what tool. When the customer comes in to get the tool. The employee will also be able to “check-in” a tool once it has been returned to the warehouse.</a:t>
            </a:r>
            <a:endParaRPr sz="1200"/>
          </a:p>
          <a:p>
            <a:pPr indent="-304800" lvl="0" marL="457200" rtl="0" algn="l">
              <a:spcBef>
                <a:spcPts val="0"/>
              </a:spcBef>
              <a:spcAft>
                <a:spcPts val="0"/>
              </a:spcAft>
              <a:buSzPts val="1200"/>
              <a:buChar char="●"/>
            </a:pPr>
            <a:r>
              <a:rPr lang="en" sz="1200"/>
              <a:t>We wanted to the customer to start there experience at the homepage with the logo at the top of the page and a rotating selection of pictures of tools. At the top of the homepage is a navigation bar of links that allows the customer to choose where they want to go next. They can sign up or sign in, go the the list of tools or they can go to the “contact us” page where they can quickly email a question or comment.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got from nothing to a working website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We split this project up into 3 different phases. The first phase was all about gathering and figuring out the requirements for the website. The second phase about designing how the website was going to work behind the scenes and creating prototypes of how the website was going to work. The third phase was about implementing our high level designs from phase 2 into code. This last phase was when backend development happened like the database of tools was created, this was when the tool check out/in reservation system was created and when the code was written that allowed customers to create accounts and login to the website.</a:t>
            </a:r>
            <a:endParaRPr sz="1200"/>
          </a:p>
          <a:p>
            <a:pPr indent="-304800" lvl="0" marL="457200" rtl="0" algn="l">
              <a:spcBef>
                <a:spcPts val="0"/>
              </a:spcBef>
              <a:spcAft>
                <a:spcPts val="0"/>
              </a:spcAft>
              <a:buSzPts val="1200"/>
              <a:buChar char="●"/>
            </a:pPr>
            <a:r>
              <a:rPr lang="en" sz="1200"/>
              <a:t>Phase 3 was split into 3 sprints. Each sprint built off the </a:t>
            </a:r>
            <a:r>
              <a:rPr lang="en" sz="1200"/>
              <a:t>previous</a:t>
            </a:r>
            <a:r>
              <a:rPr lang="en" sz="1200"/>
              <a:t> sprint. For example, we created the database for all the tools to be stored in. Then we made a tool reservation system that changed the </a:t>
            </a:r>
            <a:r>
              <a:rPr lang="en" sz="1200"/>
              <a:t>information on the database</a:t>
            </a:r>
            <a:r>
              <a:rPr lang="en" sz="1200"/>
              <a:t> about the tools and the status.</a:t>
            </a:r>
            <a:endParaRPr sz="1200"/>
          </a:p>
          <a:p>
            <a:pPr indent="-304800" lvl="0" marL="457200" rtl="0" algn="l">
              <a:spcBef>
                <a:spcPts val="0"/>
              </a:spcBef>
              <a:spcAft>
                <a:spcPts val="0"/>
              </a:spcAft>
              <a:buSzPts val="1200"/>
              <a:buChar char="●"/>
            </a:pPr>
            <a:r>
              <a:rPr lang="en" sz="1200"/>
              <a:t>After each sprint we were able to identify things that would made the website operate better. A small example of this is deciding that a message needed to be displayed for a few seconds at the top of the webpage to indicate that the customer successfully logged in and that the webpage needed to display the customer’s name at the top, so the customer knew they were logged in.</a:t>
            </a:r>
            <a:endParaRPr sz="1200"/>
          </a:p>
          <a:p>
            <a:pPr indent="0" lvl="0" marL="457200" rtl="0" algn="l">
              <a:spcBef>
                <a:spcPts val="16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Burndown Chart</a:t>
            </a:r>
            <a:endParaRPr/>
          </a:p>
        </p:txBody>
      </p:sp>
      <p:sp>
        <p:nvSpPr>
          <p:cNvPr id="73" name="Google Shape;73;p16"/>
          <p:cNvSpPr txBox="1"/>
          <p:nvPr/>
        </p:nvSpPr>
        <p:spPr>
          <a:xfrm>
            <a:off x="5955650" y="938100"/>
            <a:ext cx="3033600" cy="39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rPr>
              <a:t> Average Velocity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Phase 1: 0.3 hours of work per day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Phase 2: 0.4 hours of work per day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Phase 3 Sprint 1:1.2 hours of work per day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Phase 3 Sprint 2: 0.3 hours of work per day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Phase 3 Sprint 3: 2.7 hours of work per day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Phase 4: 1 hour of work per day</a:t>
            </a:r>
            <a:endParaRPr sz="1100"/>
          </a:p>
        </p:txBody>
      </p:sp>
      <p:pic>
        <p:nvPicPr>
          <p:cNvPr id="74" name="Google Shape;74;p16"/>
          <p:cNvPicPr preferRelativeResize="0"/>
          <p:nvPr/>
        </p:nvPicPr>
        <p:blipFill>
          <a:blip r:embed="rId3">
            <a:alphaModFix/>
          </a:blip>
          <a:stretch>
            <a:fillRect/>
          </a:stretch>
        </p:blipFill>
        <p:spPr>
          <a:xfrm>
            <a:off x="-414000" y="294450"/>
            <a:ext cx="6465384" cy="48490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Reserving and Checking Out Tools Requirement</a:t>
            </a:r>
            <a:endParaRPr sz="3000"/>
          </a:p>
        </p:txBody>
      </p:sp>
      <p:sp>
        <p:nvSpPr>
          <p:cNvPr id="80" name="Google Shape;80;p17"/>
          <p:cNvSpPr txBox="1"/>
          <p:nvPr>
            <p:ph idx="1" type="body"/>
          </p:nvPr>
        </p:nvSpPr>
        <p:spPr>
          <a:xfrm>
            <a:off x="274700" y="1137675"/>
            <a:ext cx="6423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The user must be able to reserve and checkout tools.      </a:t>
            </a:r>
            <a:endParaRPr sz="1600"/>
          </a:p>
          <a:p>
            <a:pPr indent="0" lvl="0" marL="0" rtl="0" algn="l">
              <a:lnSpc>
                <a:spcPct val="100000"/>
              </a:lnSpc>
              <a:spcBef>
                <a:spcPts val="0"/>
              </a:spcBef>
              <a:spcAft>
                <a:spcPts val="0"/>
              </a:spcAft>
              <a:buNone/>
            </a:pPr>
            <a:r>
              <a:rPr lang="en" sz="1600"/>
              <a:t>(See docs folder in Github)</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1600"/>
              </a:spcAft>
              <a:buNone/>
            </a:pPr>
            <a:r>
              <a:rPr lang="en" sz="1600"/>
              <a:t>We wanted the user to select tools to checkout, and then navigate to a shopping cart to confirm or remove any selected tools. After a tool is checked out, it is added to the users list of tools and added to the ledger so employees can see tools to be picked up. We wanted to make sure a user is signed in first so we could confirm that they are old enough and active before checking out any tools.</a:t>
            </a:r>
            <a:endParaRPr sz="1600"/>
          </a:p>
        </p:txBody>
      </p:sp>
      <p:pic>
        <p:nvPicPr>
          <p:cNvPr id="81" name="Google Shape;81;p17"/>
          <p:cNvPicPr preferRelativeResize="0"/>
          <p:nvPr/>
        </p:nvPicPr>
        <p:blipFill rotWithShape="1">
          <a:blip r:embed="rId3">
            <a:alphaModFix/>
          </a:blip>
          <a:srcRect b="0" l="0" r="50159" t="0"/>
          <a:stretch/>
        </p:blipFill>
        <p:spPr>
          <a:xfrm>
            <a:off x="6507175" y="1137675"/>
            <a:ext cx="2325127" cy="3605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902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Reserving and Checking Out Tools Implementation</a:t>
            </a:r>
            <a:endParaRPr sz="3000"/>
          </a:p>
          <a:p>
            <a:pPr indent="0" lvl="0" marL="0" rtl="0" algn="l">
              <a:spcBef>
                <a:spcPts val="0"/>
              </a:spcBef>
              <a:spcAft>
                <a:spcPts val="0"/>
              </a:spcAft>
              <a:buNone/>
            </a:pPr>
            <a:r>
              <a:t/>
            </a:r>
            <a:endParaRPr/>
          </a:p>
        </p:txBody>
      </p:sp>
      <p:sp>
        <p:nvSpPr>
          <p:cNvPr id="87" name="Google Shape;87;p18"/>
          <p:cNvSpPr txBox="1"/>
          <p:nvPr>
            <p:ph idx="1" type="body"/>
          </p:nvPr>
        </p:nvSpPr>
        <p:spPr>
          <a:xfrm>
            <a:off x="311700" y="1073875"/>
            <a:ext cx="651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Story(Points) - Assignee</a:t>
            </a:r>
            <a:endParaRPr/>
          </a:p>
          <a:p>
            <a:pPr indent="-330200" lvl="0" marL="457200" rtl="0" algn="l">
              <a:spcBef>
                <a:spcPts val="0"/>
              </a:spcBef>
              <a:spcAft>
                <a:spcPts val="0"/>
              </a:spcAft>
              <a:buSzPts val="1600"/>
              <a:buChar char="●"/>
            </a:pPr>
            <a:r>
              <a:rPr lang="en" sz="1600"/>
              <a:t>Don't allow checkout tools if there are no tools on-hand(0.5) - Christian </a:t>
            </a:r>
            <a:endParaRPr sz="1600"/>
          </a:p>
          <a:p>
            <a:pPr indent="-330200" lvl="0" marL="457200" rtl="0" algn="l">
              <a:spcBef>
                <a:spcPts val="0"/>
              </a:spcBef>
              <a:spcAft>
                <a:spcPts val="0"/>
              </a:spcAft>
              <a:buSzPts val="1600"/>
              <a:buChar char="●"/>
            </a:pPr>
            <a:r>
              <a:rPr lang="en" sz="1600"/>
              <a:t>Add objects to customer(2) - Christian </a:t>
            </a:r>
            <a:endParaRPr sz="1600"/>
          </a:p>
          <a:p>
            <a:pPr indent="-330200" lvl="0" marL="457200" rtl="0" algn="l">
              <a:spcBef>
                <a:spcPts val="0"/>
              </a:spcBef>
              <a:spcAft>
                <a:spcPts val="0"/>
              </a:spcAft>
              <a:buSzPts val="1600"/>
              <a:buChar char="●"/>
            </a:pPr>
            <a:r>
              <a:rPr lang="en" sz="1600"/>
              <a:t>No checkout until sign in(1) - Christian</a:t>
            </a:r>
            <a:endParaRPr sz="1600"/>
          </a:p>
          <a:p>
            <a:pPr indent="-330200" lvl="0" marL="457200" rtl="0" algn="l">
              <a:spcBef>
                <a:spcPts val="0"/>
              </a:spcBef>
              <a:spcAft>
                <a:spcPts val="0"/>
              </a:spcAft>
              <a:buSzPts val="1600"/>
              <a:buChar char="●"/>
            </a:pPr>
            <a:r>
              <a:rPr lang="en" sz="1600"/>
              <a:t>Only allow users to checkout a tool if they have been signed in(1)--Christian/Kosta</a:t>
            </a:r>
            <a:endParaRPr sz="1600"/>
          </a:p>
          <a:p>
            <a:pPr indent="-330200" lvl="0" marL="457200" rtl="0" algn="l">
              <a:spcBef>
                <a:spcPts val="0"/>
              </a:spcBef>
              <a:spcAft>
                <a:spcPts val="0"/>
              </a:spcAft>
              <a:buSzPts val="1600"/>
              <a:buChar char="●"/>
            </a:pPr>
            <a:r>
              <a:rPr lang="en" sz="1600"/>
              <a:t>Set up checkout page(2) - Christian</a:t>
            </a:r>
            <a:endParaRPr sz="1600"/>
          </a:p>
          <a:p>
            <a:pPr indent="-330200" lvl="0" marL="457200" rtl="0" algn="l">
              <a:spcBef>
                <a:spcPts val="0"/>
              </a:spcBef>
              <a:spcAft>
                <a:spcPts val="0"/>
              </a:spcAft>
              <a:buSzPts val="1600"/>
              <a:buChar char="●"/>
            </a:pPr>
            <a:r>
              <a:rPr lang="en" sz="1600"/>
              <a:t>Checkout page backend(5) - Christian</a:t>
            </a:r>
            <a:endParaRPr sz="1600"/>
          </a:p>
          <a:p>
            <a:pPr indent="-330200" lvl="0" marL="457200" rtl="0" algn="l">
              <a:spcBef>
                <a:spcPts val="0"/>
              </a:spcBef>
              <a:spcAft>
                <a:spcPts val="0"/>
              </a:spcAft>
              <a:buSzPts val="1600"/>
              <a:buChar char="●"/>
            </a:pPr>
            <a:r>
              <a:rPr lang="en" sz="1600"/>
              <a:t>Add button to tools(1) - Christian</a:t>
            </a:r>
            <a:endParaRPr sz="1600"/>
          </a:p>
          <a:p>
            <a:pPr indent="-330200" lvl="0" marL="457200" rtl="0" algn="l">
              <a:spcBef>
                <a:spcPts val="0"/>
              </a:spcBef>
              <a:spcAft>
                <a:spcPts val="0"/>
              </a:spcAft>
              <a:buSzPts val="1600"/>
              <a:buChar char="●"/>
            </a:pPr>
            <a:r>
              <a:rPr lang="en" sz="1600"/>
              <a:t>Format tools.html to look good with the imported tools(0.5) - Johnathan</a:t>
            </a:r>
            <a:endParaRPr sz="1600"/>
          </a:p>
          <a:p>
            <a:pPr indent="-330200" lvl="0" marL="457200" rtl="0" algn="l">
              <a:spcBef>
                <a:spcPts val="0"/>
              </a:spcBef>
              <a:spcAft>
                <a:spcPts val="0"/>
              </a:spcAft>
              <a:buSzPts val="1600"/>
              <a:buChar char="●"/>
            </a:pPr>
            <a:r>
              <a:rPr lang="en" sz="1600"/>
              <a:t>As a user I want a modal that shows the submission is accepted(0.5) - Christian</a:t>
            </a:r>
            <a:endParaRPr sz="1600"/>
          </a:p>
        </p:txBody>
      </p:sp>
      <p:pic>
        <p:nvPicPr>
          <p:cNvPr id="88" name="Google Shape;88;p18"/>
          <p:cNvPicPr preferRelativeResize="0"/>
          <p:nvPr/>
        </p:nvPicPr>
        <p:blipFill>
          <a:blip r:embed="rId3">
            <a:alphaModFix/>
          </a:blip>
          <a:stretch>
            <a:fillRect/>
          </a:stretch>
        </p:blipFill>
        <p:spPr>
          <a:xfrm>
            <a:off x="6439025" y="1889200"/>
            <a:ext cx="2704974" cy="194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Reserving and Checking Out Tools Testing</a:t>
            </a:r>
            <a:endParaRPr sz="3000"/>
          </a:p>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sz="1600"/>
              <a:t>When it came to testing, the database was heavily used. Started with making sure reserved tools are assigned to the correct user with the correct ID. Then making sure the tools populated in the checkout screen are the correct tools. We made sure, upon clicking checkout, tools are assigned to the user correctly. Finally we made sure that the values for on-hand and checked out of the tool are updated correctly. These are the different tests that we ran in order to make sure that reserving and checking out tools is working as we intended it to.</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Check Inventory </a:t>
            </a:r>
            <a:r>
              <a:rPr lang="en" sz="3000"/>
              <a:t>Requirement</a:t>
            </a:r>
            <a:endParaRPr sz="3000"/>
          </a:p>
        </p:txBody>
      </p:sp>
      <p:sp>
        <p:nvSpPr>
          <p:cNvPr id="100" name="Google Shape;100;p20"/>
          <p:cNvSpPr txBox="1"/>
          <p:nvPr>
            <p:ph idx="1" type="body"/>
          </p:nvPr>
        </p:nvSpPr>
        <p:spPr>
          <a:xfrm>
            <a:off x="311700" y="1152475"/>
            <a:ext cx="5369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The customer must be able to find tools to check out, and Employees must be able see inventory levels.</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These tools should be easy to look through and find specific tools. It should be easy to filter the tools based on type, and to sort the tools based on metrics like number in stock.</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t>Check Inventory Implementation</a:t>
            </a:r>
            <a:endParaRPr sz="3000"/>
          </a:p>
        </p:txBody>
      </p:sp>
      <p:sp>
        <p:nvSpPr>
          <p:cNvPr id="106" name="Google Shape;106;p21"/>
          <p:cNvSpPr txBox="1"/>
          <p:nvPr>
            <p:ph idx="1" type="body"/>
          </p:nvPr>
        </p:nvSpPr>
        <p:spPr>
          <a:xfrm>
            <a:off x="311700" y="1152475"/>
            <a:ext cx="5194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Story(Points) - Assignee</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Build Tools Page(1) - Johnathan and Christian</a:t>
            </a:r>
            <a:endParaRPr/>
          </a:p>
          <a:p>
            <a:pPr indent="-342900" lvl="0" marL="457200" rtl="0" algn="l">
              <a:lnSpc>
                <a:spcPct val="100000"/>
              </a:lnSpc>
              <a:spcBef>
                <a:spcPts val="0"/>
              </a:spcBef>
              <a:spcAft>
                <a:spcPts val="0"/>
              </a:spcAft>
              <a:buSzPts val="1800"/>
              <a:buChar char="●"/>
            </a:pPr>
            <a:r>
              <a:rPr lang="en"/>
              <a:t>Populates Tools page with database of tools(1) - Christian</a:t>
            </a:r>
            <a:endParaRPr/>
          </a:p>
          <a:p>
            <a:pPr indent="-342900" lvl="0" marL="457200" rtl="0" algn="l">
              <a:lnSpc>
                <a:spcPct val="100000"/>
              </a:lnSpc>
              <a:spcBef>
                <a:spcPts val="0"/>
              </a:spcBef>
              <a:spcAft>
                <a:spcPts val="0"/>
              </a:spcAft>
              <a:buSzPts val="1800"/>
              <a:buChar char="●"/>
            </a:pPr>
            <a:r>
              <a:rPr lang="en"/>
              <a:t>Sort Tools(2) - Johnathan</a:t>
            </a:r>
            <a:endParaRPr/>
          </a:p>
          <a:p>
            <a:pPr indent="-342900" lvl="0" marL="457200" rtl="0" algn="l">
              <a:lnSpc>
                <a:spcPct val="100000"/>
              </a:lnSpc>
              <a:spcBef>
                <a:spcPts val="0"/>
              </a:spcBef>
              <a:spcAft>
                <a:spcPts val="0"/>
              </a:spcAft>
              <a:buSzPts val="1800"/>
              <a:buChar char="●"/>
            </a:pPr>
            <a:r>
              <a:rPr lang="en"/>
              <a:t>Filter Tools(1) - Johnathan</a:t>
            </a:r>
            <a:endParaRPr/>
          </a:p>
          <a:p>
            <a:pPr indent="-342900" lvl="0" marL="457200" rtl="0" algn="l">
              <a:lnSpc>
                <a:spcPct val="100000"/>
              </a:lnSpc>
              <a:spcBef>
                <a:spcPts val="0"/>
              </a:spcBef>
              <a:spcAft>
                <a:spcPts val="0"/>
              </a:spcAft>
              <a:buSzPts val="1800"/>
              <a:buChar char="●"/>
            </a:pPr>
            <a:r>
              <a:rPr lang="en"/>
              <a:t>Search for Tools(1) - Johnathan</a:t>
            </a:r>
            <a:endParaRPr/>
          </a:p>
          <a:p>
            <a:pPr indent="-342900" lvl="0" marL="457200" rtl="0" algn="l">
              <a:lnSpc>
                <a:spcPct val="100000"/>
              </a:lnSpc>
              <a:spcBef>
                <a:spcPts val="0"/>
              </a:spcBef>
              <a:spcAft>
                <a:spcPts val="0"/>
              </a:spcAft>
              <a:buSzPts val="1800"/>
              <a:buChar char="●"/>
            </a:pPr>
            <a:r>
              <a:rPr lang="en"/>
              <a:t>Multiple Pages of Tools (2) - Johnathan</a:t>
            </a:r>
            <a:endParaRPr/>
          </a:p>
        </p:txBody>
      </p:sp>
      <p:pic>
        <p:nvPicPr>
          <p:cNvPr id="107" name="Google Shape;107;p21"/>
          <p:cNvPicPr preferRelativeResize="0"/>
          <p:nvPr/>
        </p:nvPicPr>
        <p:blipFill>
          <a:blip r:embed="rId3">
            <a:alphaModFix/>
          </a:blip>
          <a:stretch>
            <a:fillRect/>
          </a:stretch>
        </p:blipFill>
        <p:spPr>
          <a:xfrm>
            <a:off x="4904892" y="1017722"/>
            <a:ext cx="4126983"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