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5/7/25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5/7/25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tennis match points&#10;&#10;AI-generated content may be incorrect.">
            <a:extLst>
              <a:ext uri="{FF2B5EF4-FFF2-40B4-BE49-F238E27FC236}">
                <a16:creationId xmlns:a16="http://schemas.microsoft.com/office/drawing/2014/main" id="{77967F31-2F54-BA9F-7B67-6879ECD1B2DE}"/>
              </a:ext>
            </a:extLst>
          </p:cNvPr>
          <p:cNvPicPr>
            <a:picLocks noChangeAspect="1"/>
          </p:cNvPicPr>
          <p:nvPr/>
        </p:nvPicPr>
        <p:blipFill>
          <a:blip r:embed="rId2"/>
          <a:stretch>
            <a:fillRect/>
          </a:stretch>
        </p:blipFill>
        <p:spPr>
          <a:xfrm>
            <a:off x="4942649" y="2021528"/>
            <a:ext cx="7063304" cy="3821131"/>
          </a:xfrm>
          <a:prstGeom prst="rect">
            <a:avLst/>
          </a:prstGeom>
        </p:spPr>
      </p:pic>
      <p:sp>
        <p:nvSpPr>
          <p:cNvPr id="6" name="TextBox 5">
            <a:extLst>
              <a:ext uri="{FF2B5EF4-FFF2-40B4-BE49-F238E27FC236}">
                <a16:creationId xmlns:a16="http://schemas.microsoft.com/office/drawing/2014/main" id="{62D7BF4F-E561-AF92-22AE-52705B5A3D9A}"/>
              </a:ext>
            </a:extLst>
          </p:cNvPr>
          <p:cNvSpPr txBox="1"/>
          <p:nvPr/>
        </p:nvSpPr>
        <p:spPr>
          <a:xfrm>
            <a:off x="190005" y="414338"/>
            <a:ext cx="11815948" cy="1323439"/>
          </a:xfrm>
          <a:prstGeom prst="rect">
            <a:avLst/>
          </a:prstGeom>
          <a:noFill/>
        </p:spPr>
        <p:txBody>
          <a:bodyPr wrap="square" rtlCol="0">
            <a:spAutoFit/>
          </a:bodyPr>
          <a:lstStyle/>
          <a:p>
            <a:pPr algn="ctr"/>
            <a:r>
              <a:rPr lang="en-US" sz="4000" dirty="0">
                <a:latin typeface="Aptos" panose="020B0004020202020204" pitchFamily="34" charset="0"/>
              </a:rPr>
              <a:t>Pressure Point Patterns: A Look Into Tennis Tactics at The French Open</a:t>
            </a:r>
          </a:p>
        </p:txBody>
      </p:sp>
      <p:sp>
        <p:nvSpPr>
          <p:cNvPr id="7" name="TextBox 6">
            <a:extLst>
              <a:ext uri="{FF2B5EF4-FFF2-40B4-BE49-F238E27FC236}">
                <a16:creationId xmlns:a16="http://schemas.microsoft.com/office/drawing/2014/main" id="{ED3678A3-193A-8E10-26FB-D7BCC613AA71}"/>
              </a:ext>
            </a:extLst>
          </p:cNvPr>
          <p:cNvSpPr txBox="1"/>
          <p:nvPr/>
        </p:nvSpPr>
        <p:spPr>
          <a:xfrm>
            <a:off x="186047" y="1919347"/>
            <a:ext cx="4690753" cy="4524315"/>
          </a:xfrm>
          <a:prstGeom prst="rect">
            <a:avLst/>
          </a:prstGeom>
          <a:noFill/>
        </p:spPr>
        <p:txBody>
          <a:bodyPr wrap="square" rtlCol="0">
            <a:spAutoFit/>
          </a:bodyPr>
          <a:lstStyle/>
          <a:p>
            <a:pPr algn="ctr"/>
            <a:r>
              <a:rPr lang="en-US" dirty="0">
                <a:latin typeface="Aptos" panose="020B0004020202020204" pitchFamily="34" charset="0"/>
              </a:rPr>
              <a:t>Broderick J. Pinto</a:t>
            </a:r>
          </a:p>
          <a:p>
            <a:pPr algn="ctr"/>
            <a:r>
              <a:rPr lang="en-US" dirty="0">
                <a:latin typeface="Aptos" panose="020B0004020202020204" pitchFamily="34" charset="0"/>
              </a:rPr>
              <a:t>Advisor: Dr. Matt Higham</a:t>
            </a:r>
          </a:p>
          <a:p>
            <a:pPr algn="ctr"/>
            <a:endParaRPr lang="en-US" dirty="0">
              <a:latin typeface="Aptos" panose="020B0004020202020204" pitchFamily="34" charset="0"/>
            </a:endParaRPr>
          </a:p>
          <a:p>
            <a:pPr algn="ctr"/>
            <a:r>
              <a:rPr lang="en-US" dirty="0">
                <a:latin typeface="Aptos" panose="020B0004020202020204" pitchFamily="34" charset="0"/>
              </a:rPr>
              <a:t>The figure to the right shows Novak Djokovic’s return locations in his run to the 2021 French Open  title. Blue dots represent his return placement on break points. On break points – arguably the most pressure-filled moments for a returner – Djokovic did not miss a single return. Across 58 break point chances, he successfully put every return into play, applying immense pressure on his opponents to win the point outright. His returns weren’t just in, they were placed with surgical precision – often deep and toward the backhand side of his opponent.</a:t>
            </a:r>
          </a:p>
        </p:txBody>
      </p:sp>
    </p:spTree>
    <p:extLst>
      <p:ext uri="{BB962C8B-B14F-4D97-AF65-F5344CB8AC3E}">
        <p14:creationId xmlns:p14="http://schemas.microsoft.com/office/powerpoint/2010/main" val="2438794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14</TotalTime>
  <Words>124</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Century Gothic</vt:lpstr>
      <vt:lpstr>Mesh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Brody Pinto</dc:creator>
  <cp:lastModifiedBy>Brody Pinto</cp:lastModifiedBy>
  <cp:revision>1</cp:revision>
  <dcterms:created xsi:type="dcterms:W3CDTF">2025-05-08T00:22:02Z</dcterms:created>
  <dcterms:modified xsi:type="dcterms:W3CDTF">2025-05-08T00:36:08Z</dcterms:modified>
</cp:coreProperties>
</file>