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7" r:id="rId14"/>
    <p:sldId id="269" r:id="rId15"/>
    <p:sldId id="270" r:id="rId16"/>
    <p:sldId id="271" r:id="rId17"/>
    <p:sldId id="272" r:id="rId18"/>
    <p:sldId id="275" r:id="rId19"/>
    <p:sldId id="273" r:id="rId20"/>
    <p:sldId id="276" r:id="rId21"/>
    <p:sldId id="274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3E2095-E9D2-9542-B1E5-7A53951065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LA-UR-11-1111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42C78D-7C36-B44D-806F-750430AB01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B0511-7C57-A649-9B1E-F6B4AF54841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52D36-00CE-DD48-951A-2372DF0B7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9ECE6-847F-1D49-9081-B0398F7BB7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F43B0-F5D8-5A4E-AF85-8B7ED073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76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LA-UR-11-1111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D235B-18E0-FD4C-BFE6-71E332FE997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10863-6A8F-D540-9BD9-139F68DEB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489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2013DA0-1F4F-AB4D-BDD1-D00A0674F0E1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594E-BB04-5041-B9AF-1A359F91900A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0790-91F6-B745-84FF-98CA15555DC1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41FC-EE4D-1D4D-9D95-4C287B4BD557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DBA9-3225-2C4C-B87B-E94789D4F2B1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6049-FF26-5F4F-826B-996E868A97EA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34B6-EDE0-B54B-AE80-56F81890B1C7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1F5E-E4E7-A14C-813C-DFA3BD6A4F00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1859-941F-6744-BC8A-698E2276CA4C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990C-9F6D-584A-95AA-C4DFD7FAB688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896B-B81B-5745-90A3-26E1F133B736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3FAB-8060-E34E-A4FB-098198F777C3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D512-CDF9-2748-AB7C-5397C44DBDA2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F903-F539-8643-B1F3-3D5A6FD64199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FFB0-8061-D541-B15B-C4FFEBA5E29D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F6FA-B649-9849-BB6E-38175908BD1A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E1AE-3C9F-1345-862B-C4968DED54CF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EFD19-4979-9245-B20B-91CE25B8D0D8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2FE2-BA7C-461F-AD97-85614CF4F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Userspace squash filesystem for launching Linux containers on </a:t>
            </a:r>
            <a:r>
              <a:rPr lang="en-US" dirty="0" err="1"/>
              <a:t>hpc</a:t>
            </a:r>
            <a:r>
              <a:rPr lang="en-US" dirty="0"/>
              <a:t>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D5C76-FACA-4E01-BAA6-D899ACBD2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</a:t>
            </a:r>
            <a:r>
              <a:rPr lang="en-US" dirty="0"/>
              <a:t>Ronald </a:t>
            </a:r>
            <a:r>
              <a:rPr lang="en-US" dirty="0" err="1"/>
              <a:t>shane</a:t>
            </a:r>
            <a:r>
              <a:rPr lang="en-US" dirty="0"/>
              <a:t> </a:t>
            </a:r>
            <a:r>
              <a:rPr lang="en-US" dirty="0" err="1"/>
              <a:t>goff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7FF13-5104-D346-8ECD-77BB92B7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AE6C5-2261-8D43-811C-864D84EA537C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719382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1057-C01F-4001-BB94-B30480D2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Unprivileged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A305F-22DB-453F-B7D7-642E2214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containers do not need root to execute (</a:t>
            </a:r>
            <a:r>
              <a:rPr lang="en-US" dirty="0" err="1"/>
              <a:t>Priedhorsky</a:t>
            </a:r>
            <a:r>
              <a:rPr lang="en-US" dirty="0"/>
              <a:t> &amp; </a:t>
            </a:r>
            <a:r>
              <a:rPr lang="en-US" dirty="0" err="1"/>
              <a:t>Randles</a:t>
            </a:r>
            <a:r>
              <a:rPr lang="en-US" dirty="0"/>
              <a:t>, 2017)</a:t>
            </a:r>
          </a:p>
          <a:p>
            <a:r>
              <a:rPr lang="en-US" dirty="0"/>
              <a:t>Some tools provide services to users that need root (Le &amp; Paz, 2017)</a:t>
            </a:r>
          </a:p>
          <a:p>
            <a:pPr lvl="1"/>
            <a:r>
              <a:rPr lang="en-US" dirty="0"/>
              <a:t>Uses a root-level process to start user containers </a:t>
            </a:r>
          </a:p>
          <a:p>
            <a:pPr lvl="1"/>
            <a:r>
              <a:rPr lang="en-US" dirty="0"/>
              <a:t>Parent process also handles root-level things it needs to work</a:t>
            </a:r>
          </a:p>
          <a:p>
            <a:pPr lvl="1"/>
            <a:r>
              <a:rPr lang="en-US" dirty="0"/>
              <a:t>Concerning to most cluster admins, can expose root access to users</a:t>
            </a:r>
          </a:p>
          <a:p>
            <a:pPr lvl="1"/>
            <a:r>
              <a:rPr lang="en-US" dirty="0"/>
              <a:t>Extra services mean extra effort to support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A40BF-EF6A-0342-B527-D334A09D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44D9E-E0E2-4A95-9E15-B2AB2AAF1F2C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969634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C5F1-DD77-4D85-9703-E95746EA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containers in </a:t>
            </a:r>
            <a:r>
              <a:rPr lang="en-US" dirty="0" err="1"/>
              <a:t>hpc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FC7B88-08F0-472A-BE20-C6384FE68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tools require root-level access in some form for running containers</a:t>
            </a:r>
          </a:p>
          <a:p>
            <a:pPr lvl="1"/>
            <a:r>
              <a:rPr lang="en-US" dirty="0"/>
              <a:t>Docker swarm</a:t>
            </a:r>
          </a:p>
          <a:p>
            <a:pPr lvl="1"/>
            <a:r>
              <a:rPr lang="en-US" dirty="0"/>
              <a:t>Singularity </a:t>
            </a:r>
          </a:p>
          <a:p>
            <a:pPr lvl="1"/>
            <a:r>
              <a:rPr lang="en-US" dirty="0"/>
              <a:t>Shifter </a:t>
            </a:r>
          </a:p>
          <a:p>
            <a:r>
              <a:rPr lang="en-US" dirty="0"/>
              <a:t>Some do not</a:t>
            </a:r>
          </a:p>
          <a:p>
            <a:pPr lvl="1"/>
            <a:r>
              <a:rPr lang="en-US" dirty="0"/>
              <a:t>Charliecloud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647BF5-3851-1645-AC7F-8910DB94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5556C-831E-44DF-9F51-1B75B0D95D91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359028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DE8C-BF17-4838-920C-6022699F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Charliecloud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80327-DE6B-48F5-A9FF-48B33806F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use containers on HPC resources the container must be made available to all compute nodes within the cluster in some way</a:t>
            </a:r>
          </a:p>
          <a:p>
            <a:r>
              <a:rPr lang="en-US" dirty="0"/>
              <a:t>Charliecloud only requires a directory tree resembling a Linux filesystem tree</a:t>
            </a:r>
          </a:p>
          <a:p>
            <a:r>
              <a:rPr lang="en-US" dirty="0"/>
              <a:t>Docker containers are exported to a compressed tar file, then unpacked to memory on each node. This workflow is supported, but not required.</a:t>
            </a:r>
          </a:p>
          <a:p>
            <a:r>
              <a:rPr lang="en-US" dirty="0"/>
              <a:t>Provides tools for using some special HPC hardware (</a:t>
            </a:r>
            <a:r>
              <a:rPr lang="en-US" dirty="0" err="1"/>
              <a:t>Priedhorsky</a:t>
            </a:r>
            <a:r>
              <a:rPr lang="en-US" dirty="0"/>
              <a:t> &amp; </a:t>
            </a:r>
            <a:r>
              <a:rPr lang="en-US" dirty="0" err="1"/>
              <a:t>Randles</a:t>
            </a:r>
            <a:r>
              <a:rPr lang="en-US" dirty="0"/>
              <a:t>, 2017)</a:t>
            </a:r>
          </a:p>
          <a:p>
            <a:r>
              <a:rPr lang="en-US" dirty="0"/>
              <a:t>Uses host network stack instead of network namespaces (</a:t>
            </a:r>
            <a:r>
              <a:rPr lang="en-US" dirty="0" err="1"/>
              <a:t>Priedhorsky</a:t>
            </a:r>
            <a:r>
              <a:rPr lang="en-US" dirty="0"/>
              <a:t> &amp; </a:t>
            </a:r>
            <a:r>
              <a:rPr lang="en-US" dirty="0" err="1"/>
              <a:t>Randles</a:t>
            </a:r>
            <a:r>
              <a:rPr lang="en-US" dirty="0"/>
              <a:t>, 2017)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950D1-82F4-9540-B1D7-CAC280E8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4AD1E-9727-48E6-8545-ED3242021BE2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943962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D823-CD3B-450C-AC98-01FF7A3B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to distribute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B6DAA-DC3F-4F1A-956E-3A4BD5702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run the container from a networked filesystem</a:t>
            </a:r>
          </a:p>
          <a:p>
            <a:pPr lvl="1"/>
            <a:r>
              <a:rPr lang="en-US" dirty="0"/>
              <a:t>No need to distribute containers manually</a:t>
            </a:r>
          </a:p>
          <a:p>
            <a:pPr lvl="1"/>
            <a:r>
              <a:rPr lang="en-US" dirty="0"/>
              <a:t>Slower execution time of containers, but less preparation time</a:t>
            </a:r>
          </a:p>
          <a:p>
            <a:pPr lvl="1"/>
            <a:r>
              <a:rPr lang="en-US" dirty="0"/>
              <a:t>Only reads necessary files instead of the whole container, using less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7F126-461F-6E46-8FA1-FA29ED8C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289183-8C84-470F-A476-649EEC2999D2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33224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2692-1281-4D2C-9221-E7995D1C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The squash filesystem (squashfs)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55DD6-61F6-4AA6-A459-5263D5163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Compressed read only filesystem</a:t>
            </a:r>
          </a:p>
          <a:p>
            <a:r>
              <a:rPr lang="en-US" dirty="0"/>
              <a:t>Already used by some container tools, like Shifter</a:t>
            </a:r>
          </a:p>
          <a:p>
            <a:pPr lvl="1"/>
            <a:r>
              <a:rPr lang="en-US" dirty="0"/>
              <a:t>Uses a kernel mounted squash filesystem to make container images available over a network filesystem</a:t>
            </a:r>
          </a:p>
          <a:p>
            <a:pPr lvl="1"/>
            <a:r>
              <a:rPr lang="en-US" dirty="0"/>
              <a:t>The reason Shifter requires root-level access</a:t>
            </a:r>
          </a:p>
          <a:p>
            <a:r>
              <a:rPr lang="en-US" dirty="0"/>
              <a:t>Proven to be fast and efficient for containers in HPC (Gerhardt et al., 2017)</a:t>
            </a:r>
          </a:p>
          <a:p>
            <a:r>
              <a:rPr lang="en-US" dirty="0"/>
              <a:t>Hosted on an existing network filesystem like Lustre (Gerhardt et al., 2017)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6CF07-329D-2B4E-9477-66728E89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8DC10-B428-4E7C-8DB2-4D622B9EA419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1671252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5F1E-3029-44B0-A407-A6C63D853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Do we need root for squashfs?</a:t>
            </a:r>
            <a:endParaRPr lang="en-US" dirty="0"/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E9CF6A45-B4DE-4991-BC54-750C45D7F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470" y="2249487"/>
            <a:ext cx="3827115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FCC5C6C4-10BB-4FE0-BA6F-4AAC2D9A1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 fontScale="92500"/>
          </a:bodyPr>
          <a:lstStyle/>
          <a:p>
            <a:r>
              <a:rPr lang="en-US" dirty="0"/>
              <a:t>Kernel mounted squashfs is fast and great, but needs root</a:t>
            </a:r>
          </a:p>
          <a:p>
            <a:r>
              <a:rPr lang="en-US" dirty="0"/>
              <a:t>Existing tools can make use of the squashfs without root via Filesystems in userspace (FUSE)</a:t>
            </a:r>
          </a:p>
          <a:p>
            <a:r>
              <a:rPr lang="en-US" dirty="0"/>
              <a:t>FUSE is generally considered to add overhead (</a:t>
            </a:r>
            <a:r>
              <a:rPr lang="en-US" dirty="0" err="1"/>
              <a:t>Vangoor</a:t>
            </a:r>
            <a:r>
              <a:rPr lang="en-US" dirty="0"/>
              <a:t>, Tarasov, &amp; Zadok, n.d.)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268C97-B2D7-124C-AB98-5C7CBECE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B3106-0944-4B97-985F-293B09451F0A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379267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49C8-7743-4FF4-868C-210990A0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about </a:t>
            </a:r>
            <a:r>
              <a:rPr lang="en-US" dirty="0" err="1"/>
              <a:t>lustre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E22B5-C64E-49FF-98EF-29A93D89F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filesystem that uses object storage</a:t>
            </a:r>
          </a:p>
          <a:p>
            <a:r>
              <a:rPr lang="en-US" dirty="0"/>
              <a:t>Separates file data and metadata</a:t>
            </a:r>
          </a:p>
          <a:p>
            <a:pPr lvl="1"/>
            <a:r>
              <a:rPr lang="en-US" dirty="0"/>
              <a:t>Uses servers to make bits available</a:t>
            </a:r>
          </a:p>
          <a:p>
            <a:pPr lvl="1"/>
            <a:r>
              <a:rPr lang="en-US" dirty="0"/>
              <a:t>Metadata server</a:t>
            </a:r>
          </a:p>
          <a:p>
            <a:pPr lvl="1"/>
            <a:r>
              <a:rPr lang="en-US" dirty="0"/>
              <a:t>Metadata targets</a:t>
            </a:r>
          </a:p>
          <a:p>
            <a:pPr lvl="1"/>
            <a:r>
              <a:rPr lang="en-US" dirty="0"/>
              <a:t>Object Storage server</a:t>
            </a:r>
          </a:p>
          <a:p>
            <a:pPr lvl="1"/>
            <a:r>
              <a:rPr lang="en-US" dirty="0"/>
              <a:t>Object Storage targets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2A11A-C0F1-B840-94A0-52E60109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707151-3584-4CF2-9FC2-B4667C008790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854268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124F-C3CF-49DA-A3CE-0C489470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Lustre and squashfs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01EB9-802A-4FE7-AB20-75D5E4F20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Lustre doesn’t deal well with small file transactions, due to having separate metadata (Gerhardt et al., 2017)</a:t>
            </a:r>
          </a:p>
          <a:p>
            <a:r>
              <a:rPr lang="en-US" dirty="0"/>
              <a:t>Containers can have many small file transactions, as most binaries and libraries aren’t very large</a:t>
            </a:r>
          </a:p>
          <a:p>
            <a:r>
              <a:rPr lang="en-US" dirty="0"/>
              <a:t>Squashfs contains and compresses metadata </a:t>
            </a:r>
          </a:p>
          <a:p>
            <a:pPr lvl="1"/>
            <a:r>
              <a:rPr lang="en-US" dirty="0"/>
              <a:t>Keeps everything bundled together</a:t>
            </a:r>
          </a:p>
          <a:p>
            <a:pPr lvl="1"/>
            <a:r>
              <a:rPr lang="en-US" dirty="0"/>
              <a:t>Presented as a single file to Lustre, avoiding lots of metadata transactions (Gerhardt et al., 2017)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D6F4E-BC68-FD4B-8299-3B41933D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5B384A-0EC4-48CE-8EE0-1F2BD1F16A8B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359470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229B-4C06-4163-BF3D-D7E8D224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B7096-06A3-4AA4-B5D1-4F24CE397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FUSE allows users to mount filesystems without root</a:t>
            </a:r>
          </a:p>
          <a:p>
            <a:r>
              <a:rPr lang="en-US" dirty="0"/>
              <a:t>User level processes communicate with kernel driver to do work</a:t>
            </a:r>
          </a:p>
          <a:p>
            <a:pPr lvl="1"/>
            <a:r>
              <a:rPr lang="en-US" dirty="0"/>
              <a:t>Users can ONLY start user level processes, kernel driver is separate and handles root stuff</a:t>
            </a:r>
          </a:p>
          <a:p>
            <a:r>
              <a:rPr lang="en-US" dirty="0"/>
              <a:t>Low-level FUSE API</a:t>
            </a:r>
          </a:p>
          <a:p>
            <a:pPr lvl="1"/>
            <a:r>
              <a:rPr lang="en-US" dirty="0"/>
              <a:t>Faster, harder to develop (</a:t>
            </a:r>
            <a:r>
              <a:rPr lang="en-US" dirty="0" err="1"/>
              <a:t>Vangoor</a:t>
            </a:r>
            <a:r>
              <a:rPr lang="en-US" dirty="0"/>
              <a:t>, Tarasov, &amp; Zadok, n.d.)</a:t>
            </a:r>
          </a:p>
          <a:p>
            <a:r>
              <a:rPr lang="en-US" dirty="0"/>
              <a:t>High-level FUSE API</a:t>
            </a:r>
          </a:p>
          <a:p>
            <a:pPr lvl="1"/>
            <a:r>
              <a:rPr lang="en-US" dirty="0"/>
              <a:t>Wraps around low-level API, adds more overhead converting paths to </a:t>
            </a:r>
            <a:r>
              <a:rPr lang="en-US" dirty="0" err="1"/>
              <a:t>inodes</a:t>
            </a:r>
            <a:r>
              <a:rPr lang="en-US" dirty="0"/>
              <a:t> (</a:t>
            </a:r>
            <a:r>
              <a:rPr lang="en-US" dirty="0" err="1"/>
              <a:t>Vangoor</a:t>
            </a:r>
            <a:r>
              <a:rPr lang="en-US" dirty="0"/>
              <a:t>, Tarasov, &amp; Zadok, n.d.)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04410-4414-A34D-9D35-F736D421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6D5C5B-7862-40D4-B3C2-45F2D322A982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94310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851F9572-54D5-457A-BA34-C395A478A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6" name="Rectangle 75">
              <a:extLst>
                <a:ext uri="{FF2B5EF4-FFF2-40B4-BE49-F238E27FC236}">
                  <a16:creationId xmlns:a16="http://schemas.microsoft.com/office/drawing/2014/main" id="{C47D2EE3-C191-49DE-B600-02C0905E4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2">
              <a:extLst>
                <a:ext uri="{FF2B5EF4-FFF2-40B4-BE49-F238E27FC236}">
                  <a16:creationId xmlns:a16="http://schemas.microsoft.com/office/drawing/2014/main" id="{0D562F95-99C1-44F5-A9D2-96096AE5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A7F2B2-B01A-4A44-8483-6B8021A1E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en-US"/>
              <a:t>Objectives</a:t>
            </a:r>
            <a:endParaRPr lang="en-US" dirty="0"/>
          </a:p>
        </p:txBody>
      </p:sp>
      <p:grpSp>
        <p:nvGrpSpPr>
          <p:cNvPr id="147" name="Group 78">
            <a:extLst>
              <a:ext uri="{FF2B5EF4-FFF2-40B4-BE49-F238E27FC236}">
                <a16:creationId xmlns:a16="http://schemas.microsoft.com/office/drawing/2014/main" id="{06A80B50-DCB4-4775-9C8E-7AF0F5680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7B6B07F-8DDD-4497-9D08-B1FED4942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D34962D6-F3CD-4DC5-BF49-D6912045E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6D73EE8F-606B-44B2-B0D8-4E760E239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BB572A3-4B3D-42D3-8A1E-099D9711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C23D0852-9666-424F-92B1-06969E048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F4EB5FCA-E3DF-400A-B2DF-3D4A8DE95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CE8BF121-2A5E-4DF0-BF3D-418EBDB29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C74600D7-3557-47CD-B93A-945D150E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A958ADB2-4D3A-46BD-B22A-C4F4BA897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1E9E49CE-2171-48FE-99CC-0680E5E1F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AE8DBF97-F3A6-4B11-A8B9-7130FEACC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37F19211-D5F9-4D42-BC7C-E300523B7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D8FA95C9-8B12-43AB-B57F-E217001D3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FFBCF82E-D8A3-4F77-B21F-AD33E804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9EAEC88E-CF2C-4FFF-BE1C-3ECDDF8AF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32BB7076-53D2-42EF-89F5-730F18CFE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64B50F9C-4972-4D3C-A93A-DD715BA40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B4E1A12C-F137-4ECB-8F56-2FA283321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82996E38-1E79-4C38-BB73-850C1F6BD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CE927FE3-1BE5-4D05-B8D7-88E07FF64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27B981F4-D791-404F-A6E1-83FAD753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C79724CA-F950-4F24-A2DF-A6C66C8F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B60F86CD-6B84-4A86-9A84-1253D5C63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6ADDC23E-DD84-4022-9E68-7E35C80E6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8FC3E1B2-C741-4242-8D3C-D98A8A213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43E10B4F-DACB-4777-BDEB-26A94121E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0F6D9197-EFD5-4945-BC96-A5EC6684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129E04CE-31E3-49FB-857A-6C0074B6C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DDF20A0-F5D5-4DF9-8859-9BAB9B07D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34">
              <a:extLst>
                <a:ext uri="{FF2B5EF4-FFF2-40B4-BE49-F238E27FC236}">
                  <a16:creationId xmlns:a16="http://schemas.microsoft.com/office/drawing/2014/main" id="{6EAE610D-D6A4-417B-8D1D-9F46CFD16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5">
              <a:extLst>
                <a:ext uri="{FF2B5EF4-FFF2-40B4-BE49-F238E27FC236}">
                  <a16:creationId xmlns:a16="http://schemas.microsoft.com/office/drawing/2014/main" id="{98EB1E73-7882-4002-970B-0EE5E9D0C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6">
              <a:extLst>
                <a:ext uri="{FF2B5EF4-FFF2-40B4-BE49-F238E27FC236}">
                  <a16:creationId xmlns:a16="http://schemas.microsoft.com/office/drawing/2014/main" id="{F6789CED-4C51-4E7C-8352-5589F476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7">
              <a:extLst>
                <a:ext uri="{FF2B5EF4-FFF2-40B4-BE49-F238E27FC236}">
                  <a16:creationId xmlns:a16="http://schemas.microsoft.com/office/drawing/2014/main" id="{5EA3B6F1-F1AB-4125-B10A-A151640AA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8">
              <a:extLst>
                <a:ext uri="{FF2B5EF4-FFF2-40B4-BE49-F238E27FC236}">
                  <a16:creationId xmlns:a16="http://schemas.microsoft.com/office/drawing/2014/main" id="{10C1DAD7-FA62-4EA9-8B38-632D88F5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9">
              <a:extLst>
                <a:ext uri="{FF2B5EF4-FFF2-40B4-BE49-F238E27FC236}">
                  <a16:creationId xmlns:a16="http://schemas.microsoft.com/office/drawing/2014/main" id="{76C106C8-9A2B-4AAD-BCB6-C969DE07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0">
              <a:extLst>
                <a:ext uri="{FF2B5EF4-FFF2-40B4-BE49-F238E27FC236}">
                  <a16:creationId xmlns:a16="http://schemas.microsoft.com/office/drawing/2014/main" id="{0C85FDCD-71B0-4746-915A-FD6791AAB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1">
              <a:extLst>
                <a:ext uri="{FF2B5EF4-FFF2-40B4-BE49-F238E27FC236}">
                  <a16:creationId xmlns:a16="http://schemas.microsoft.com/office/drawing/2014/main" id="{AAA649C3-C2F8-4C07-81B6-7CD6A5043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2">
              <a:extLst>
                <a:ext uri="{FF2B5EF4-FFF2-40B4-BE49-F238E27FC236}">
                  <a16:creationId xmlns:a16="http://schemas.microsoft.com/office/drawing/2014/main" id="{204CA23C-3342-4E0B-8785-EDA0FDBEC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3">
              <a:extLst>
                <a:ext uri="{FF2B5EF4-FFF2-40B4-BE49-F238E27FC236}">
                  <a16:creationId xmlns:a16="http://schemas.microsoft.com/office/drawing/2014/main" id="{2983555D-7FC7-4A4C-93BC-C29EECEE8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4">
              <a:extLst>
                <a:ext uri="{FF2B5EF4-FFF2-40B4-BE49-F238E27FC236}">
                  <a16:creationId xmlns:a16="http://schemas.microsoft.com/office/drawing/2014/main" id="{3B6E164A-5B73-496F-83C1-4E257C56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F9EAAD5-930F-4895-869E-5DA5A5ED3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46">
              <a:extLst>
                <a:ext uri="{FF2B5EF4-FFF2-40B4-BE49-F238E27FC236}">
                  <a16:creationId xmlns:a16="http://schemas.microsoft.com/office/drawing/2014/main" id="{12B05A00-01DB-41D0-98C5-F93FC98C4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7">
              <a:extLst>
                <a:ext uri="{FF2B5EF4-FFF2-40B4-BE49-F238E27FC236}">
                  <a16:creationId xmlns:a16="http://schemas.microsoft.com/office/drawing/2014/main" id="{ACFCCFE5-2B6E-4EE2-8A0D-A18A3125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8">
              <a:extLst>
                <a:ext uri="{FF2B5EF4-FFF2-40B4-BE49-F238E27FC236}">
                  <a16:creationId xmlns:a16="http://schemas.microsoft.com/office/drawing/2014/main" id="{70562808-51A5-4773-93CC-8B4A4A36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9">
              <a:extLst>
                <a:ext uri="{FF2B5EF4-FFF2-40B4-BE49-F238E27FC236}">
                  <a16:creationId xmlns:a16="http://schemas.microsoft.com/office/drawing/2014/main" id="{EC56ED5F-316D-4A66-8F8F-72E26F50B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0">
              <a:extLst>
                <a:ext uri="{FF2B5EF4-FFF2-40B4-BE49-F238E27FC236}">
                  <a16:creationId xmlns:a16="http://schemas.microsoft.com/office/drawing/2014/main" id="{8C5B852E-E495-4C75-82DA-DD9426B2F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1">
              <a:extLst>
                <a:ext uri="{FF2B5EF4-FFF2-40B4-BE49-F238E27FC236}">
                  <a16:creationId xmlns:a16="http://schemas.microsoft.com/office/drawing/2014/main" id="{873B9CD9-5CB4-4A2A-87B8-503800220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2">
              <a:extLst>
                <a:ext uri="{FF2B5EF4-FFF2-40B4-BE49-F238E27FC236}">
                  <a16:creationId xmlns:a16="http://schemas.microsoft.com/office/drawing/2014/main" id="{693D1E94-8556-4B08-AFE0-A6045546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3">
              <a:extLst>
                <a:ext uri="{FF2B5EF4-FFF2-40B4-BE49-F238E27FC236}">
                  <a16:creationId xmlns:a16="http://schemas.microsoft.com/office/drawing/2014/main" id="{32312E8C-B6A4-4488-A1B8-6A7DECAF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4">
              <a:extLst>
                <a:ext uri="{FF2B5EF4-FFF2-40B4-BE49-F238E27FC236}">
                  <a16:creationId xmlns:a16="http://schemas.microsoft.com/office/drawing/2014/main" id="{CB36CE95-F25E-4549-9FD6-1B068418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5">
              <a:extLst>
                <a:ext uri="{FF2B5EF4-FFF2-40B4-BE49-F238E27FC236}">
                  <a16:creationId xmlns:a16="http://schemas.microsoft.com/office/drawing/2014/main" id="{C452D834-CC93-48F0-9C24-A864E0A53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6">
              <a:extLst>
                <a:ext uri="{FF2B5EF4-FFF2-40B4-BE49-F238E27FC236}">
                  <a16:creationId xmlns:a16="http://schemas.microsoft.com/office/drawing/2014/main" id="{2F8089AF-DC55-4EB6-90DD-468D2F1D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7">
              <a:extLst>
                <a:ext uri="{FF2B5EF4-FFF2-40B4-BE49-F238E27FC236}">
                  <a16:creationId xmlns:a16="http://schemas.microsoft.com/office/drawing/2014/main" id="{00DD0A37-AD9B-4A38-B2A5-C41D2780D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8">
              <a:extLst>
                <a:ext uri="{FF2B5EF4-FFF2-40B4-BE49-F238E27FC236}">
                  <a16:creationId xmlns:a16="http://schemas.microsoft.com/office/drawing/2014/main" id="{C24501AA-7C2F-4076-AE7A-3BE446715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66CA1-B1BC-457C-8090-71B97425E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Find out what amount of overhead is added to squashfs through FUSE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Explore options to minimize overhead, and optimize the squashfs on Lustre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Containers don’t fit well in Lustre best practices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There are options for squashfs block size we can adjust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There are Lustre options we can adjust for squashfs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F7E8B7-D7CB-43F6-B089-756FCCCCE3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90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88422-7EE3-0B40-8004-E92FD93E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FEDF11-1449-43F9-90FB-FEA14603949E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22974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5882-2621-4B59-93E6-F7E019753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in high performance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8A177-ECCF-4D14-B1DD-C858272A9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Carefully administered and managed</a:t>
            </a:r>
          </a:p>
          <a:p>
            <a:r>
              <a:rPr lang="en-US" dirty="0"/>
              <a:t>Only some versions of some things are installed</a:t>
            </a:r>
          </a:p>
          <a:p>
            <a:pPr lvl="1"/>
            <a:r>
              <a:rPr lang="en-US" dirty="0"/>
              <a:t>Might be missing an older or newer version you need</a:t>
            </a:r>
          </a:p>
          <a:p>
            <a:pPr lvl="1"/>
            <a:r>
              <a:rPr lang="en-US" dirty="0"/>
              <a:t>Can’t install everything under the sun</a:t>
            </a:r>
          </a:p>
          <a:p>
            <a:r>
              <a:rPr lang="en-US" dirty="0"/>
              <a:t>New software can be requested</a:t>
            </a:r>
          </a:p>
          <a:p>
            <a:pPr lvl="1"/>
            <a:r>
              <a:rPr lang="en-US" dirty="0"/>
              <a:t>Without great enough need the burden of support is too high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37F-5C9D-7244-A87E-9564650F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C7B634-709E-AE44-A7A3-3657F8EB232F}"/>
              </a:ext>
            </a:extLst>
          </p:cNvPr>
          <p:cNvSpPr txBox="1"/>
          <p:nvPr/>
        </p:nvSpPr>
        <p:spPr>
          <a:xfrm>
            <a:off x="10402349" y="18574"/>
            <a:ext cx="178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3656524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C212-CCCF-4D98-A601-F8AC03FB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pynamic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7F81D-F649-4E0A-888D-4FB15843F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at Lawrence Livermore National Laboratory</a:t>
            </a:r>
          </a:p>
          <a:p>
            <a:r>
              <a:rPr lang="en-US" dirty="0"/>
              <a:t>Designed to test a systems ability to handle the Dynamic Linking and Loading requirements of Python-based scientific application</a:t>
            </a:r>
          </a:p>
          <a:p>
            <a:r>
              <a:rPr lang="en-US" dirty="0"/>
              <a:t>Creates a number of arbitrary library files</a:t>
            </a:r>
          </a:p>
          <a:p>
            <a:r>
              <a:rPr lang="en-US" dirty="0"/>
              <a:t>Reports timings for loading these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4CDB7-4A08-2048-88D1-6CC30ED3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E5AB7-37A7-4B00-BBDF-4E099243BE81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3907979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B366-8894-4CE2-A925-978BF108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EFDAF4-0BDC-4695-B9A2-11F4E23739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796408"/>
              </p:ext>
            </p:extLst>
          </p:nvPr>
        </p:nvGraphicFramePr>
        <p:xfrm>
          <a:off x="1141413" y="1744911"/>
          <a:ext cx="7924800" cy="3271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886761909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940005131"/>
                    </a:ext>
                  </a:extLst>
                </a:gridCol>
              </a:tblGrid>
              <a:tr h="590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Factors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Levels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88424007"/>
                  </a:ext>
                </a:extLst>
              </a:tr>
              <a:tr h="5362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Node Count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1,128,512,1024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68497155"/>
                  </a:ext>
                </a:extLst>
              </a:tr>
              <a:tr h="5362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Mount Method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kernel, squashfuse, squashfuse_ll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08741099"/>
                  </a:ext>
                </a:extLst>
              </a:tr>
              <a:tr h="5362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Squashfs Block size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128Kib, 1MiB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31933906"/>
                  </a:ext>
                </a:extLst>
              </a:tr>
              <a:tr h="5362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Lustre Stripe Size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64KiB, 1MiB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48506473"/>
                  </a:ext>
                </a:extLst>
              </a:tr>
              <a:tr h="5362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Lustre Stripe Pattern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 OST, 2 OSTs, 32 OSTs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4102057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6F89A0-25F8-E84F-85D6-2ADE19CF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2D7BF1-AB22-4915-B81D-10CF0A420B7C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201259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AEB3-8635-4ADC-8D1D-6BDCCDF71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misc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E4F10-79DA-4ABC-8C68-C19792FCE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646850"/>
            <a:ext cx="4689234" cy="275492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8389-06DE-44E1-A3BD-78C788896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8" y="2554571"/>
            <a:ext cx="4710683" cy="37594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Some experiment iterations were run on Network Filesystem instead of Lustre, for science.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Not all things will resemble an HPC workflow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A recursive grep will be run on the squashfs which will walk the whole filesystem to test limits. Even though containers won’t do such a thing, someone will.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90798-0F4D-A947-B01E-97F32B5B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B016C1-D413-4636-9F6A-5EB907C88365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418169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3071-2921-4371-BE49-7C4BE391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3706EF-8119-48C3-BEF0-DE56C1DBF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mounted squashfs is king</a:t>
            </a:r>
          </a:p>
          <a:p>
            <a:pPr lvl="1"/>
            <a:r>
              <a:rPr lang="en-US" dirty="0"/>
              <a:t>Doesn’t care about any attempts or lack of attempts at optimizing</a:t>
            </a:r>
          </a:p>
          <a:p>
            <a:pPr lvl="1"/>
            <a:r>
              <a:rPr lang="en-US" dirty="0"/>
              <a:t>Fastest in all configurations, very stable</a:t>
            </a:r>
          </a:p>
          <a:p>
            <a:r>
              <a:rPr lang="en-US" dirty="0"/>
              <a:t>High-level FUSE API was slowest</a:t>
            </a:r>
          </a:p>
          <a:p>
            <a:pPr lvl="1"/>
            <a:r>
              <a:rPr lang="en-US" dirty="0"/>
              <a:t>Shows more impact regarding optimization</a:t>
            </a:r>
          </a:p>
          <a:p>
            <a:r>
              <a:rPr lang="en-US" dirty="0"/>
              <a:t>Low-level FUSE API was in the middle</a:t>
            </a:r>
          </a:p>
          <a:p>
            <a:pPr lvl="1"/>
            <a:r>
              <a:rPr lang="en-US" dirty="0"/>
              <a:t>Shows similar but less obvious benefits from optimizations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BB2F12-4CCE-B442-9205-18813F04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9B936-B9AE-4364-AF5A-BE5095E8673B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008744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A252-E72D-4FFA-9632-566C47E3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3424" y="243093"/>
            <a:ext cx="8346232" cy="980938"/>
          </a:xfrm>
        </p:spPr>
        <p:txBody>
          <a:bodyPr/>
          <a:lstStyle/>
          <a:p>
            <a:r>
              <a:rPr lang="en-US" dirty="0"/>
              <a:t>Lustre striping matters</a:t>
            </a:r>
          </a:p>
        </p:txBody>
      </p:sp>
      <p:pic>
        <p:nvPicPr>
          <p:cNvPr id="75" name="Content Placeholder 74">
            <a:extLst>
              <a:ext uri="{FF2B5EF4-FFF2-40B4-BE49-F238E27FC236}">
                <a16:creationId xmlns:a16="http://schemas.microsoft.com/office/drawing/2014/main" id="{1AB70E9D-8F8D-4D6F-B4AB-D39D8E29D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083424" cy="3429000"/>
          </a:xfrm>
        </p:spPr>
      </p:pic>
      <p:sp>
        <p:nvSpPr>
          <p:cNvPr id="81" name="Content Placeholder 6">
            <a:extLst>
              <a:ext uri="{FF2B5EF4-FFF2-40B4-BE49-F238E27FC236}">
                <a16:creationId xmlns:a16="http://schemas.microsoft.com/office/drawing/2014/main" id="{319AB4A3-C09D-41A1-8281-444475A1EE8F}"/>
              </a:ext>
            </a:extLst>
          </p:cNvPr>
          <p:cNvSpPr txBox="1">
            <a:spLocks/>
          </p:cNvSpPr>
          <p:nvPr/>
        </p:nvSpPr>
        <p:spPr>
          <a:xfrm>
            <a:off x="7537390" y="1467124"/>
            <a:ext cx="3860398" cy="502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Default squashfs block size, Lustre stripe size, and stripe count</a:t>
            </a:r>
          </a:p>
          <a:p>
            <a:endParaRPr lang="en-US" dirty="0"/>
          </a:p>
          <a:p>
            <a:r>
              <a:rPr lang="en-US" dirty="0"/>
              <a:t>Increasing stripe pattern from one stripe, to two greatly improves performance as scale increases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4E8D3DA2-D73B-42D3-B34D-4CF6803F5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8998"/>
            <a:ext cx="7084464" cy="342900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20A323-A630-424A-B504-49B7EBA6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BABBA2-A5BC-4EAC-B1B4-F31CBBDA2061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4242557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A252-E72D-4FFA-9632-566C47E3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3424" y="243093"/>
            <a:ext cx="8346232" cy="980938"/>
          </a:xfrm>
        </p:spPr>
        <p:txBody>
          <a:bodyPr/>
          <a:lstStyle/>
          <a:p>
            <a:r>
              <a:rPr lang="en-US" dirty="0"/>
              <a:t>Squashfs block size</a:t>
            </a:r>
          </a:p>
        </p:txBody>
      </p:sp>
      <p:sp>
        <p:nvSpPr>
          <p:cNvPr id="81" name="Content Placeholder 6">
            <a:extLst>
              <a:ext uri="{FF2B5EF4-FFF2-40B4-BE49-F238E27FC236}">
                <a16:creationId xmlns:a16="http://schemas.microsoft.com/office/drawing/2014/main" id="{319AB4A3-C09D-41A1-8281-444475A1EE8F}"/>
              </a:ext>
            </a:extLst>
          </p:cNvPr>
          <p:cNvSpPr txBox="1">
            <a:spLocks/>
          </p:cNvSpPr>
          <p:nvPr/>
        </p:nvSpPr>
        <p:spPr>
          <a:xfrm>
            <a:off x="7537390" y="1467124"/>
            <a:ext cx="3860398" cy="502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Smaller squashfs block size is faster than a larger one</a:t>
            </a:r>
          </a:p>
          <a:p>
            <a:endParaRPr lang="en-US" dirty="0"/>
          </a:p>
          <a:p>
            <a:r>
              <a:rPr lang="en-US" dirty="0"/>
              <a:t>Squashfs block size can be smaller than the default 128KiB, but was not tested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4FA8D9-6015-4C68-AB91-D3FD5BEB8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7083424" cy="342899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634924-A1EF-4669-881D-1D297418D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428999"/>
            <a:ext cx="7083424" cy="342899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68463A-A32C-AB4E-A5E4-50492B01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3DE6C5-EB70-48C5-8135-EEE43649B1E0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772815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A252-E72D-4FFA-9632-566C47E3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3424" y="243093"/>
            <a:ext cx="8346232" cy="980938"/>
          </a:xfrm>
        </p:spPr>
        <p:txBody>
          <a:bodyPr/>
          <a:lstStyle/>
          <a:p>
            <a:r>
              <a:rPr lang="en-US" dirty="0"/>
              <a:t>Lustre stripe size</a:t>
            </a:r>
          </a:p>
        </p:txBody>
      </p:sp>
      <p:sp>
        <p:nvSpPr>
          <p:cNvPr id="81" name="Content Placeholder 6">
            <a:extLst>
              <a:ext uri="{FF2B5EF4-FFF2-40B4-BE49-F238E27FC236}">
                <a16:creationId xmlns:a16="http://schemas.microsoft.com/office/drawing/2014/main" id="{319AB4A3-C09D-41A1-8281-444475A1EE8F}"/>
              </a:ext>
            </a:extLst>
          </p:cNvPr>
          <p:cNvSpPr txBox="1">
            <a:spLocks/>
          </p:cNvSpPr>
          <p:nvPr/>
        </p:nvSpPr>
        <p:spPr>
          <a:xfrm>
            <a:off x="7537390" y="1467124"/>
            <a:ext cx="3860398" cy="502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Less impactful than the other factors</a:t>
            </a:r>
          </a:p>
          <a:p>
            <a:r>
              <a:rPr lang="en-US" dirty="0"/>
              <a:t>The curve for the High-level FUSE API is slightly flatter with a smaller stripe size compared to larger</a:t>
            </a:r>
          </a:p>
          <a:p>
            <a:endParaRPr lang="en-US" dirty="0"/>
          </a:p>
          <a:p>
            <a:r>
              <a:rPr lang="en-US" dirty="0"/>
              <a:t>Lustre stripe sizes larger than the default were not tested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8F2A04-3062-48B7-BCBD-DBC837A74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077204" cy="34290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A839DD-2BA6-43AF-8211-8F71DBD0B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20" y="3428998"/>
            <a:ext cx="7083424" cy="342900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BC342-DE58-4345-9894-C0BE8B6B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745FB5-132A-4E19-A6A6-282FD13AC2D1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3160222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F2CB-7F9E-4EC1-8836-EF9AD13D9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FUSE overhead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D34EB7-8072-4FB2-BCE1-3AE70B594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1010" y="377956"/>
            <a:ext cx="6876525" cy="3438263"/>
          </a:xfrm>
        </p:spPr>
      </p:pic>
      <p:sp>
        <p:nvSpPr>
          <p:cNvPr id="72" name="Content Placeholder 6">
            <a:extLst>
              <a:ext uri="{FF2B5EF4-FFF2-40B4-BE49-F238E27FC236}">
                <a16:creationId xmlns:a16="http://schemas.microsoft.com/office/drawing/2014/main" id="{F4E632C3-B4C5-4663-9660-89B00C5C11A2}"/>
              </a:ext>
            </a:extLst>
          </p:cNvPr>
          <p:cNvSpPr txBox="1">
            <a:spLocks/>
          </p:cNvSpPr>
          <p:nvPr/>
        </p:nvSpPr>
        <p:spPr>
          <a:xfrm>
            <a:off x="985588" y="1727183"/>
            <a:ext cx="3860398" cy="502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High-level API has more overhead</a:t>
            </a:r>
          </a:p>
          <a:p>
            <a:r>
              <a:rPr lang="en-US" dirty="0"/>
              <a:t>Low-level API is very close in the reported benchmarks to a kernel mounted squashfs</a:t>
            </a:r>
          </a:p>
          <a:p>
            <a:r>
              <a:rPr lang="en-US" dirty="0"/>
              <a:t>When optimized performance is maintained as scale increases</a:t>
            </a:r>
          </a:p>
          <a:p>
            <a:r>
              <a:rPr lang="en-US" dirty="0"/>
              <a:t>FUSE overhead scales very well and is manageable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02F49-1162-5B4D-9461-4D5C15F4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474FC5-8E56-4366-9E50-CF431F712A33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232077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DA50-94A5-4634-969E-A2D080470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30B97-6320-4C69-BB35-51E6DCB6D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Tests on NFS were short lived, at 64 nodes Pynamic took 10 minutes</a:t>
            </a:r>
          </a:p>
          <a:p>
            <a:r>
              <a:rPr lang="en-US" dirty="0"/>
              <a:t>Recursive grep had some quirks</a:t>
            </a:r>
          </a:p>
          <a:p>
            <a:pPr lvl="1"/>
            <a:r>
              <a:rPr lang="en-US" dirty="0"/>
              <a:t>Using high-level FUSE API recursive grep was quite slow, but finished even at 256 nodes</a:t>
            </a:r>
          </a:p>
          <a:p>
            <a:pPr lvl="1"/>
            <a:r>
              <a:rPr lang="en-US" dirty="0"/>
              <a:t>Took 370 seconds at 128 nodes</a:t>
            </a:r>
          </a:p>
          <a:p>
            <a:pPr lvl="1"/>
            <a:r>
              <a:rPr lang="en-US" dirty="0"/>
              <a:t>Worked at 256 nodes, gave questionable output after that</a:t>
            </a:r>
          </a:p>
          <a:p>
            <a:pPr lvl="1"/>
            <a:r>
              <a:rPr lang="en-US" dirty="0"/>
              <a:t>The low-level API was fantastically faster, but at higher node counts hangs with no error</a:t>
            </a:r>
          </a:p>
          <a:p>
            <a:pPr lvl="1"/>
            <a:r>
              <a:rPr lang="en-US" dirty="0"/>
              <a:t>Took 100 seconds at 128 nodes</a:t>
            </a:r>
          </a:p>
          <a:p>
            <a:pPr lvl="1"/>
            <a:r>
              <a:rPr lang="en-US" dirty="0"/>
              <a:t>Failed at more than 128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D347B-A763-6D4D-AE56-955F1729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06C9C-DB45-4918-A560-42FEB8D51158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1406729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E4722-5042-475A-B2DA-5B7CEDBF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936BD-37ED-46C0-97F1-8EC87B743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FUSE has a default maximum request size of 128KiB</a:t>
            </a:r>
          </a:p>
          <a:p>
            <a:pPr lvl="1"/>
            <a:r>
              <a:rPr lang="en-US" dirty="0"/>
              <a:t>Could explain why larger block sizes appear to hurt performance, instead of help</a:t>
            </a:r>
          </a:p>
          <a:p>
            <a:r>
              <a:rPr lang="en-US" dirty="0"/>
              <a:t>There were no attempts to optimize FUSE</a:t>
            </a:r>
          </a:p>
          <a:p>
            <a:r>
              <a:rPr lang="en-US" dirty="0"/>
              <a:t>Never figured out why the low-level API hangs on recursive grep</a:t>
            </a:r>
          </a:p>
          <a:p>
            <a:r>
              <a:rPr lang="en-US" dirty="0"/>
              <a:t>There was no competition for resources through the experiment</a:t>
            </a:r>
          </a:p>
          <a:p>
            <a:pPr lvl="1"/>
            <a:r>
              <a:rPr lang="en-US" dirty="0"/>
              <a:t>This will never happen in the real world</a:t>
            </a:r>
          </a:p>
          <a:p>
            <a:r>
              <a:rPr lang="en-US" dirty="0"/>
              <a:t>Did not use enough different block and stripe sizes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40DFE-0447-734E-8F15-A6704B62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D540F9-2976-4049-A783-B93EFE4E3B1F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83429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F36B-A92D-44AD-9036-DB8B55E6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Building your own software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D25E8-2EE0-4846-AD82-C8637F69DE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516" b="-1"/>
          <a:stretch/>
        </p:blipFill>
        <p:spPr>
          <a:xfrm>
            <a:off x="1141412" y="2497720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F674-056E-4E37-956C-F4C365CC7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79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/>
              <a:t>You can build your own software for most things</a:t>
            </a:r>
          </a:p>
          <a:p>
            <a:r>
              <a:rPr lang="en-US" dirty="0"/>
              <a:t>Can be a hassle to debug and repeat this</a:t>
            </a:r>
          </a:p>
          <a:p>
            <a:r>
              <a:rPr lang="en-US" dirty="0"/>
              <a:t>Usually no internet access</a:t>
            </a:r>
          </a:p>
          <a:p>
            <a:r>
              <a:rPr lang="en-US" dirty="0"/>
              <a:t>Have to rebuild every time on a new platform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7745D-CEB3-AF4F-8C59-CCA3727E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8C75D8-BC3C-4A97-97D6-775E1FCD10C6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31743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3C63-99F8-493C-B6D7-32BC35AA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35DE-FA01-44E2-8B38-B6A6385C9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default squashfs block size and Lustre stripe size is best and easiest</a:t>
            </a:r>
          </a:p>
          <a:p>
            <a:r>
              <a:rPr lang="en-US" dirty="0"/>
              <a:t>Striping across OSTs becomes more important at scale</a:t>
            </a:r>
          </a:p>
          <a:p>
            <a:r>
              <a:rPr lang="en-US" dirty="0"/>
              <a:t>FUSE overhead is rather small, and appears to stay that way with the low-level API</a:t>
            </a:r>
          </a:p>
          <a:p>
            <a:r>
              <a:rPr lang="en-US" dirty="0"/>
              <a:t>Kernel mounted squashfs is fastest, but less secure due to root access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01ED6-6D36-CF48-988D-71E1C8FB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B6FC04-E9EF-4BDB-A856-2D8EF31DE014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904514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A2074-C87C-44F3-B966-3D5DB5A2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70EF4-681B-46D3-90B9-06BF79E64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should be done across a larger scale</a:t>
            </a:r>
          </a:p>
          <a:p>
            <a:r>
              <a:rPr lang="en-US" dirty="0"/>
              <a:t>More block and stripe sizes should be tested</a:t>
            </a:r>
          </a:p>
          <a:p>
            <a:r>
              <a:rPr lang="en-US" dirty="0"/>
              <a:t>FUSE can possibly be optimized</a:t>
            </a:r>
          </a:p>
          <a:p>
            <a:pPr lvl="1"/>
            <a:r>
              <a:rPr lang="en-US" dirty="0"/>
              <a:t>New versions support new features</a:t>
            </a:r>
          </a:p>
          <a:p>
            <a:pPr lvl="1"/>
            <a:r>
              <a:rPr lang="en-US" dirty="0"/>
              <a:t>Maximum request size can be increased</a:t>
            </a:r>
          </a:p>
          <a:p>
            <a:r>
              <a:rPr lang="en-US" dirty="0"/>
              <a:t>Squashfuse has not been updated in 8 years, there may be improvements that have made their way to the kernel code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97689-F71A-7043-9D3B-23EBBD36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8418E-CB23-4A01-B151-B3FE79FC15B0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4220620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2399-49B5-4A5E-9653-225A3C29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F7F54-2060-4066-A067-F988A093C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33680-382A-3D4E-A177-5839AFEA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8BB4C-45C1-4DFF-BAAD-A939E4F184CB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95671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F96C-F06B-4059-856A-EB11E8EF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 for software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9A48-891A-44DB-90A7-0A7BFDDA3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people have specific dependencies that are not supported</a:t>
            </a:r>
          </a:p>
          <a:p>
            <a:r>
              <a:rPr lang="en-US" dirty="0"/>
              <a:t>Building software can be difficult and create conflicts with installed software (</a:t>
            </a:r>
            <a:r>
              <a:rPr lang="en-US" dirty="0" err="1"/>
              <a:t>Priedhorsky</a:t>
            </a:r>
            <a:r>
              <a:rPr lang="en-US" dirty="0"/>
              <a:t> &amp; </a:t>
            </a:r>
            <a:r>
              <a:rPr lang="en-US" dirty="0" err="1"/>
              <a:t>Randles</a:t>
            </a:r>
            <a:r>
              <a:rPr lang="en-US" dirty="0"/>
              <a:t>, 2017)</a:t>
            </a:r>
          </a:p>
          <a:p>
            <a:r>
              <a:rPr lang="en-US" dirty="0"/>
              <a:t>If you change platforms, you have to build everything again</a:t>
            </a:r>
          </a:p>
          <a:p>
            <a:r>
              <a:rPr lang="en-US" dirty="0"/>
              <a:t>If you change software versions you have to build again</a:t>
            </a:r>
          </a:p>
          <a:p>
            <a:r>
              <a:rPr lang="en-US" dirty="0"/>
              <a:t>Must get the software to the compute center without the internet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C794F-1F8D-E742-9A67-51E0CE4C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A651F-9323-4D8E-A26E-2D91A994D865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43404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E0FC-44CB-4168-86C2-91222A1E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 for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A9B29-78C0-49F4-AC8F-43194F872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Uses an entire guest operating system </a:t>
            </a:r>
          </a:p>
          <a:p>
            <a:r>
              <a:rPr lang="en-US" dirty="0"/>
              <a:t>Separate user libraries and binaries from the host</a:t>
            </a:r>
          </a:p>
          <a:p>
            <a:r>
              <a:rPr lang="en-US" dirty="0"/>
              <a:t>Separate kernel from the host</a:t>
            </a:r>
          </a:p>
          <a:p>
            <a:r>
              <a:rPr lang="en-US" dirty="0"/>
              <a:t>Uses a hypervisor to give guest access to host hardware</a:t>
            </a:r>
          </a:p>
          <a:p>
            <a:r>
              <a:rPr lang="en-US" dirty="0"/>
              <a:t>Almost entirely separate from the host</a:t>
            </a:r>
          </a:p>
          <a:p>
            <a:r>
              <a:rPr lang="en-US" dirty="0"/>
              <a:t>Usually no access to special hardware used in HPC (</a:t>
            </a:r>
            <a:r>
              <a:rPr lang="en-US" dirty="0" err="1"/>
              <a:t>Soltesz</a:t>
            </a:r>
            <a:r>
              <a:rPr lang="en-US" dirty="0"/>
              <a:t>, </a:t>
            </a:r>
            <a:r>
              <a:rPr lang="en-US" dirty="0" err="1"/>
              <a:t>Pötzl</a:t>
            </a:r>
            <a:r>
              <a:rPr lang="en-US" dirty="0"/>
              <a:t>, </a:t>
            </a:r>
            <a:r>
              <a:rPr lang="en-US" dirty="0" err="1"/>
              <a:t>Fiuczynski</a:t>
            </a:r>
            <a:r>
              <a:rPr lang="en-US" dirty="0"/>
              <a:t>, </a:t>
            </a:r>
            <a:r>
              <a:rPr lang="en-US" dirty="0" err="1"/>
              <a:t>Bavier</a:t>
            </a:r>
            <a:r>
              <a:rPr lang="en-US" dirty="0"/>
              <a:t>, &amp; Peterson, 2007)</a:t>
            </a:r>
          </a:p>
          <a:p>
            <a:r>
              <a:rPr lang="en-US" dirty="0"/>
              <a:t>Keeps host kernel safe from blunders (</a:t>
            </a:r>
            <a:r>
              <a:rPr lang="en-US" dirty="0" err="1"/>
              <a:t>Soltesz</a:t>
            </a:r>
            <a:r>
              <a:rPr lang="en-US" dirty="0"/>
              <a:t>, </a:t>
            </a:r>
            <a:r>
              <a:rPr lang="en-US" dirty="0" err="1"/>
              <a:t>Pötzl</a:t>
            </a:r>
            <a:r>
              <a:rPr lang="en-US" dirty="0"/>
              <a:t>, </a:t>
            </a:r>
            <a:r>
              <a:rPr lang="en-US" dirty="0" err="1"/>
              <a:t>Fiuczynski</a:t>
            </a:r>
            <a:r>
              <a:rPr lang="en-US" dirty="0"/>
              <a:t>, </a:t>
            </a:r>
            <a:r>
              <a:rPr lang="en-US" dirty="0" err="1"/>
              <a:t>Bavier</a:t>
            </a:r>
            <a:r>
              <a:rPr lang="en-US" dirty="0"/>
              <a:t>, &amp; Peterson, 2007)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40DDD-873C-0040-BA63-FC911AEA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69457-7EEA-4728-B29E-CA03848F5EDB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41219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67EF-F6CD-4599-AF70-3553C82F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0B110-6D37-4875-90F5-E69E7D53B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Separates user binaries and libraries from the host</a:t>
            </a:r>
          </a:p>
          <a:p>
            <a:r>
              <a:rPr lang="en-US" dirty="0"/>
              <a:t>Shares operating system kernel with the host</a:t>
            </a:r>
          </a:p>
          <a:p>
            <a:pPr lvl="1"/>
            <a:r>
              <a:rPr lang="en-US" dirty="0"/>
              <a:t>Can directly access special hardware with proper configuration (</a:t>
            </a:r>
            <a:r>
              <a:rPr lang="en-US" dirty="0" err="1"/>
              <a:t>Priedhorsky</a:t>
            </a:r>
            <a:r>
              <a:rPr lang="en-US" dirty="0"/>
              <a:t> &amp; </a:t>
            </a:r>
            <a:r>
              <a:rPr lang="en-US" dirty="0" err="1"/>
              <a:t>Randles</a:t>
            </a:r>
            <a:r>
              <a:rPr lang="en-US" dirty="0"/>
              <a:t>, 2017)</a:t>
            </a:r>
          </a:p>
          <a:p>
            <a:pPr lvl="1"/>
            <a:r>
              <a:rPr lang="en-US" dirty="0"/>
              <a:t>Smaller than virtual machines (Jacobsen &amp; Canon, 2015)</a:t>
            </a:r>
          </a:p>
          <a:p>
            <a:pPr lvl="1"/>
            <a:r>
              <a:rPr lang="en-US" dirty="0"/>
              <a:t>More risk to the host (Jacobsen &amp; Canon, 2015)</a:t>
            </a:r>
          </a:p>
          <a:p>
            <a:r>
              <a:rPr lang="en-US" dirty="0"/>
              <a:t>Uses Linux name spaces to separate resources instead of a hypervisor</a:t>
            </a:r>
          </a:p>
          <a:p>
            <a:r>
              <a:rPr lang="en-US" dirty="0"/>
              <a:t>Lower overhead not having to start an entire operating system (Jacobsen &amp; Canon, 2015)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915B8-1432-8F46-901D-954240CA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1CD71-DBCC-4F95-A7BA-6E8996843DC8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75194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7BF6-2C78-402C-978B-7FF5212F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are closer to bare metal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C19DDB-6A66-4943-92BC-2E3994945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139" y="2249488"/>
            <a:ext cx="7074547" cy="354171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9B5299-CC81-AC41-A523-7D7EA68B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8E072-166F-40E7-AB26-49CE1BD4578D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82179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FEBB-6758-489D-BC75-19444247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containers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4D0C8F8-F7A1-4CF8-AC0A-D0A517037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79134"/>
            <a:ext cx="4844521" cy="4622333"/>
          </a:xfrm>
        </p:spPr>
        <p:txBody>
          <a:bodyPr anchor="ctr">
            <a:normAutofit/>
          </a:bodyPr>
          <a:lstStyle/>
          <a:p>
            <a:r>
              <a:rPr lang="en-US" dirty="0"/>
              <a:t>Fast (Jacobsen &amp; Canon, 2015)</a:t>
            </a:r>
          </a:p>
          <a:p>
            <a:r>
              <a:rPr lang="en-US" dirty="0"/>
              <a:t>Lightweight (Jacobsen &amp; Canon, 2015)</a:t>
            </a:r>
          </a:p>
          <a:p>
            <a:r>
              <a:rPr lang="en-US" dirty="0"/>
              <a:t>Unfettered internet access at build time</a:t>
            </a:r>
          </a:p>
          <a:p>
            <a:r>
              <a:rPr lang="en-US" dirty="0"/>
              <a:t>Reproducible (</a:t>
            </a:r>
            <a:r>
              <a:rPr lang="en-US" dirty="0" err="1"/>
              <a:t>Priedhorsky</a:t>
            </a:r>
            <a:r>
              <a:rPr lang="en-US" dirty="0"/>
              <a:t> &amp; </a:t>
            </a:r>
            <a:r>
              <a:rPr lang="en-US" dirty="0" err="1"/>
              <a:t>Randles</a:t>
            </a:r>
            <a:r>
              <a:rPr lang="en-US" dirty="0"/>
              <a:t>, 2017)</a:t>
            </a:r>
          </a:p>
          <a:p>
            <a:r>
              <a:rPr lang="en-US" dirty="0"/>
              <a:t>Portable (</a:t>
            </a:r>
            <a:r>
              <a:rPr lang="en-US" dirty="0" err="1"/>
              <a:t>Priedhorsky</a:t>
            </a:r>
            <a:r>
              <a:rPr lang="en-US" dirty="0"/>
              <a:t> &amp; </a:t>
            </a:r>
            <a:r>
              <a:rPr lang="en-US" dirty="0" err="1"/>
              <a:t>Randles</a:t>
            </a:r>
            <a:r>
              <a:rPr lang="en-US" dirty="0"/>
              <a:t>, 2017)</a:t>
            </a:r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B263FC2-F8FA-4739-9EBF-5B53E806F5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43" r="3" b="2160"/>
          <a:stretch/>
        </p:blipFill>
        <p:spPr>
          <a:xfrm>
            <a:off x="5780447" y="2097089"/>
            <a:ext cx="5266964" cy="344852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B1EBF-304C-CD4C-9614-B9A517CB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5975F8-B5BD-4C4F-81E9-0638D20F8402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195076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E0090-B309-4BFC-A83B-4CD3E832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We must also ask why not containers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9EA96-AB6D-4744-9BE2-AA11170A1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54" r="10505" b="3"/>
          <a:stretch/>
        </p:blipFill>
        <p:spPr>
          <a:xfrm>
            <a:off x="1141411" y="2249487"/>
            <a:ext cx="3494597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A631F-E5B4-4C61-9073-B484BAF93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/>
              <a:t>User defined software stacks can introduce new attack vectors (</a:t>
            </a:r>
            <a:r>
              <a:rPr lang="en-US" dirty="0" err="1"/>
              <a:t>Priedhorsky</a:t>
            </a:r>
            <a:r>
              <a:rPr lang="en-US" dirty="0"/>
              <a:t> &amp; </a:t>
            </a:r>
            <a:r>
              <a:rPr lang="en-US" dirty="0" err="1"/>
              <a:t>Randles</a:t>
            </a:r>
            <a:r>
              <a:rPr lang="en-US" dirty="0"/>
              <a:t>, 2017)</a:t>
            </a:r>
          </a:p>
          <a:p>
            <a:r>
              <a:rPr lang="en-US" dirty="0"/>
              <a:t>Some container run time tools require root</a:t>
            </a:r>
          </a:p>
          <a:p>
            <a:r>
              <a:rPr lang="en-US" dirty="0"/>
              <a:t>Containers can use more system memory than bare metal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19484-82EB-6646-BC5E-A1C6557B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B8820-10CF-4A96-8007-092E53B6A1E0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190497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1637</Words>
  <Application>Microsoft Office PowerPoint</Application>
  <PresentationFormat>Widescreen</PresentationFormat>
  <Paragraphs>253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Trebuchet MS</vt:lpstr>
      <vt:lpstr>Tw Cen MT</vt:lpstr>
      <vt:lpstr>Circuit</vt:lpstr>
      <vt:lpstr>Userspace squash filesystem for launching Linux containers on hpc systems</vt:lpstr>
      <vt:lpstr>Software in high performance computing</vt:lpstr>
      <vt:lpstr>Building your own software</vt:lpstr>
      <vt:lpstr>The quest for software isolation</vt:lpstr>
      <vt:lpstr>Virtual machines for isolation</vt:lpstr>
      <vt:lpstr>Linux containers</vt:lpstr>
      <vt:lpstr>Containers are closer to bare metal</vt:lpstr>
      <vt:lpstr>Why containers</vt:lpstr>
      <vt:lpstr>We must also ask why not containers</vt:lpstr>
      <vt:lpstr>Unprivileged workflow</vt:lpstr>
      <vt:lpstr>Running containers in hpc</vt:lpstr>
      <vt:lpstr>Using Charliecloud</vt:lpstr>
      <vt:lpstr>Other ways to distribute containers</vt:lpstr>
      <vt:lpstr>Enter The squash filesystem (squashfs)</vt:lpstr>
      <vt:lpstr>Do we need root for squashfs?</vt:lpstr>
      <vt:lpstr>A little about lustre</vt:lpstr>
      <vt:lpstr>Lustre and squashfs</vt:lpstr>
      <vt:lpstr>FUSE</vt:lpstr>
      <vt:lpstr>Objectives</vt:lpstr>
      <vt:lpstr>The pynamic benchmark</vt:lpstr>
      <vt:lpstr>Method</vt:lpstr>
      <vt:lpstr>misc</vt:lpstr>
      <vt:lpstr>Results</vt:lpstr>
      <vt:lpstr>Lustre striping matters</vt:lpstr>
      <vt:lpstr>Squashfs block size</vt:lpstr>
      <vt:lpstr>Lustre stripe size</vt:lpstr>
      <vt:lpstr>FUSE overhead</vt:lpstr>
      <vt:lpstr>Misc tests</vt:lpstr>
      <vt:lpstr>Caveats</vt:lpstr>
      <vt:lpstr>Conclusions</vt:lpstr>
      <vt:lpstr>Future work</vt:lpstr>
      <vt:lpstr>Question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Userspace squash filesystem for launching linux containers on hpc systems</dc:title>
  <dc:creator>Shane Goff</dc:creator>
  <cp:lastModifiedBy>Shane Goff</cp:lastModifiedBy>
  <cp:revision>34</cp:revision>
  <dcterms:created xsi:type="dcterms:W3CDTF">2019-05-05T00:16:32Z</dcterms:created>
  <dcterms:modified xsi:type="dcterms:W3CDTF">2019-05-07T21:38:54Z</dcterms:modified>
</cp:coreProperties>
</file>