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3" r:id="rId7"/>
    <p:sldId id="302" r:id="rId8"/>
    <p:sldId id="304" r:id="rId9"/>
    <p:sldId id="305" r:id="rId10"/>
    <p:sldId id="307" r:id="rId11"/>
    <p:sldId id="308" r:id="rId12"/>
    <p:sldId id="306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in Brogan" initials="CB" lastIdx="1" clrIdx="0">
    <p:extLst>
      <p:ext uri="{19B8F6BF-5375-455C-9EA6-DF929625EA0E}">
        <p15:presenceInfo xmlns:p15="http://schemas.microsoft.com/office/powerpoint/2012/main" userId="01b35f9771678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750" y="1475234"/>
            <a:ext cx="3417510" cy="2901694"/>
          </a:xfrm>
        </p:spPr>
        <p:txBody>
          <a:bodyPr anchor="b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Frequency Analysis of AI vs. Human Text and 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Colin Brogan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Dr. Hong Xiao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41BF-86A6-53A4-CB41-307343DD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606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Problem &amp; Solution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AA5B01-4288-9D25-82EB-7A0D8D0DA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113655"/>
              </p:ext>
            </p:extLst>
          </p:nvPr>
        </p:nvGraphicFramePr>
        <p:xfrm>
          <a:off x="1096963" y="2108199"/>
          <a:ext cx="8911590" cy="3470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390">
                  <a:extLst>
                    <a:ext uri="{9D8B030D-6E8A-4147-A177-3AD203B41FA5}">
                      <a16:colId xmlns:a16="http://schemas.microsoft.com/office/drawing/2014/main" val="46585494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714271427"/>
                    </a:ext>
                  </a:extLst>
                </a:gridCol>
              </a:tblGrid>
              <a:tr h="1735483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sz="26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sz="2600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80055"/>
                  </a:ext>
                </a:extLst>
              </a:tr>
              <a:tr h="1735483">
                <a:tc>
                  <a:txBody>
                    <a:bodyPr/>
                    <a:lstStyle/>
                    <a:p>
                      <a:r>
                        <a:rPr lang="en-US" dirty="0"/>
                        <a:t>Increase of AI generated Content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Becoming more difficult to distinguish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word frequency to determine patterns to assist in determining origin.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Build classification model to identify between the two.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4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9415-47AD-DAEA-78C8-57A5A43A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7FB0-0EE1-4063-1129-9FA4AE1AD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399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MVP: Learning Model to predict origin of written essay text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What's the goal?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 What does it do?</a:t>
            </a:r>
          </a:p>
        </p:txBody>
      </p:sp>
    </p:spTree>
    <p:extLst>
      <p:ext uri="{BB962C8B-B14F-4D97-AF65-F5344CB8AC3E}">
        <p14:creationId xmlns:p14="http://schemas.microsoft.com/office/powerpoint/2010/main" val="33506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79D1-68F3-1868-CA06-6D607509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5122-64BA-157F-735B-FE5A5CD76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8855103" cy="3748193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sz="2400" dirty="0"/>
              <a:t>   Interest in AI</a:t>
            </a:r>
          </a:p>
          <a:p>
            <a:pPr algn="ctr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400" dirty="0"/>
              <a:t>   Data Science vs. Game Development</a:t>
            </a:r>
          </a:p>
          <a:p>
            <a:pPr algn="ctr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400" dirty="0"/>
              <a:t>   Resume Building</a:t>
            </a:r>
          </a:p>
        </p:txBody>
      </p:sp>
    </p:spTree>
    <p:extLst>
      <p:ext uri="{BB962C8B-B14F-4D97-AF65-F5344CB8AC3E}">
        <p14:creationId xmlns:p14="http://schemas.microsoft.com/office/powerpoint/2010/main" val="20427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941F-D49E-AD73-6E93-98645C90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9A9E-B219-BD31-724C-6237C0969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20900"/>
            <a:ext cx="4018059" cy="374819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Python Anaconda Distribution</a:t>
            </a:r>
          </a:p>
          <a:p>
            <a:pPr lvl="1"/>
            <a:r>
              <a:rPr lang="en-US" dirty="0"/>
              <a:t>Well Documented</a:t>
            </a:r>
          </a:p>
          <a:p>
            <a:pPr lvl="1"/>
            <a:r>
              <a:rPr lang="en-US" dirty="0"/>
              <a:t>Common for NLP and Data Science</a:t>
            </a:r>
          </a:p>
          <a:p>
            <a:pPr lvl="1"/>
            <a:r>
              <a:rPr lang="en-US" dirty="0"/>
              <a:t>Previous Experience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1900" dirty="0">
                <a:solidFill>
                  <a:schemeClr val="accent1"/>
                </a:solidFill>
              </a:rPr>
              <a:t>Other Considerations:</a:t>
            </a:r>
          </a:p>
          <a:p>
            <a:pPr lvl="1"/>
            <a:r>
              <a:rPr lang="en-US" sz="1900" dirty="0"/>
              <a:t>Java</a:t>
            </a:r>
          </a:p>
          <a:p>
            <a:pPr lvl="1"/>
            <a:r>
              <a:rPr lang="en-US" sz="1900" dirty="0"/>
              <a:t>R</a:t>
            </a:r>
          </a:p>
          <a:p>
            <a:pPr lvl="1"/>
            <a:r>
              <a:rPr lang="en-US" sz="1900" dirty="0"/>
              <a:t>C++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FC882-AA6A-5234-948B-F2578C2C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389" y="2565410"/>
            <a:ext cx="2061713" cy="1028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7BB684-0BF2-29A1-4101-7B0E0EEB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96" y="2400450"/>
            <a:ext cx="1239736" cy="135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8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A7DC-6A1D-92AF-FAFE-1DD61337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6373-F95E-C76A-5680-C76865DE6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249433" cy="3748193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Jupyter</a:t>
            </a:r>
            <a:r>
              <a:rPr lang="en-US" dirty="0">
                <a:solidFill>
                  <a:schemeClr val="accent1"/>
                </a:solidFill>
              </a:rPr>
              <a:t> Notebook</a:t>
            </a:r>
          </a:p>
          <a:p>
            <a:pPr lvl="1"/>
            <a:r>
              <a:rPr lang="en-US" dirty="0"/>
              <a:t>Cell Structure</a:t>
            </a:r>
          </a:p>
          <a:p>
            <a:pPr lvl="1"/>
            <a:r>
              <a:rPr lang="en-US" dirty="0"/>
              <a:t>Easy Markdown</a:t>
            </a:r>
          </a:p>
          <a:p>
            <a:pPr lvl="1"/>
            <a:r>
              <a:rPr lang="en-US" dirty="0"/>
              <a:t>Familiarity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sz="1900" dirty="0">
                <a:solidFill>
                  <a:schemeClr val="accent1"/>
                </a:solidFill>
              </a:rPr>
              <a:t>Other Considerations</a:t>
            </a:r>
          </a:p>
          <a:p>
            <a:pPr lvl="1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 Studio</a:t>
            </a:r>
          </a:p>
          <a:p>
            <a:pPr lvl="1"/>
            <a:r>
              <a:rPr 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Pycharm</a:t>
            </a:r>
            <a:endParaRPr 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</a:t>
            </a:r>
            <a:r>
              <a:rPr 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Prolab</a:t>
            </a:r>
            <a:endParaRPr 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AF563-CB8A-88AC-4871-4C114A4E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771" y="2478708"/>
            <a:ext cx="2366052" cy="27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9B8A-9C56-7A5E-568B-05C20D03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95FC-79BB-E37B-B537-27D818825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8682824" cy="37481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Human Essay Text</a:t>
            </a:r>
          </a:p>
          <a:p>
            <a:pPr lvl="1"/>
            <a:r>
              <a:rPr lang="en-US" dirty="0"/>
              <a:t>700 ~ 3000 words</a:t>
            </a:r>
          </a:p>
          <a:p>
            <a:pPr lvl="1"/>
            <a:r>
              <a:rPr lang="en-US" dirty="0"/>
              <a:t>College Level Submissions</a:t>
            </a:r>
          </a:p>
          <a:p>
            <a:pPr lvl="1"/>
            <a:r>
              <a:rPr lang="en-US" dirty="0"/>
              <a:t>From Myself, Friends, and Family</a:t>
            </a:r>
          </a:p>
          <a:p>
            <a:pPr lvl="1"/>
            <a:r>
              <a:rPr lang="en-US" dirty="0"/>
              <a:t>~ 50 Human Essays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sz="1900" dirty="0">
                <a:solidFill>
                  <a:schemeClr val="accent1"/>
                </a:solidFill>
              </a:rPr>
              <a:t>AI Essay Text</a:t>
            </a:r>
          </a:p>
          <a:p>
            <a:pPr lvl="1"/>
            <a:r>
              <a:rPr lang="en-US" dirty="0"/>
              <a:t>600 ~ 1300 words</a:t>
            </a:r>
          </a:p>
          <a:p>
            <a:pPr lvl="1"/>
            <a:r>
              <a:rPr lang="en-US" dirty="0"/>
              <a:t>ChatGPT 3.5 &amp; 4.0</a:t>
            </a:r>
          </a:p>
          <a:p>
            <a:pPr lvl="1"/>
            <a:r>
              <a:rPr lang="en-US" dirty="0"/>
              <a:t>Given Popular College Essay Prompts</a:t>
            </a:r>
          </a:p>
          <a:p>
            <a:pPr lvl="1"/>
            <a:r>
              <a:rPr lang="en-US" dirty="0"/>
              <a:t>~ 70 AI Essays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46AD-BCE6-A570-B2BB-1645598E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FCA5-3B62-8AAB-52CD-DE6B9C6FD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5197503" cy="3748193"/>
          </a:xfrm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Based On Three Primary Areas of Focus</a:t>
            </a:r>
          </a:p>
          <a:p>
            <a:pPr lvl="1"/>
            <a:r>
              <a:rPr lang="en-US" sz="1900" dirty="0" err="1"/>
              <a:t>Stopword</a:t>
            </a:r>
            <a:r>
              <a:rPr lang="en-US" sz="1900" dirty="0"/>
              <a:t> Frequency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POS Tags</a:t>
            </a:r>
          </a:p>
          <a:p>
            <a:pPr lvl="3"/>
            <a:r>
              <a:rPr lang="en-US" sz="1500" dirty="0"/>
              <a:t>Nouns</a:t>
            </a:r>
          </a:p>
          <a:p>
            <a:pPr lvl="3"/>
            <a:r>
              <a:rPr lang="en-US" sz="1500" dirty="0"/>
              <a:t>Adjectives</a:t>
            </a:r>
          </a:p>
          <a:p>
            <a:pPr lvl="3"/>
            <a:r>
              <a:rPr lang="en-US" sz="1500" dirty="0"/>
              <a:t>Pronouns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Punctuation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7039B-8582-2069-4502-35D116D9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030" y="3094758"/>
            <a:ext cx="821169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6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FFDA-25DD-6A15-1621-FDCF7E25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D00ED-D32D-42B8-2394-2852BF9B9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20900"/>
            <a:ext cx="3965050" cy="374819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Sci-kit learn Random Forest</a:t>
            </a:r>
          </a:p>
          <a:p>
            <a:pPr lvl="1"/>
            <a:r>
              <a:rPr lang="en-US" dirty="0"/>
              <a:t>Easier implementation with sci-kit</a:t>
            </a:r>
          </a:p>
          <a:p>
            <a:pPr lvl="1"/>
            <a:r>
              <a:rPr lang="en-US" dirty="0"/>
              <a:t>Feature Importance Visualization</a:t>
            </a:r>
          </a:p>
          <a:p>
            <a:pPr lvl="1"/>
            <a:r>
              <a:rPr lang="en-US" dirty="0"/>
              <a:t>Reliable on Relatively Small Datasets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Other considerations</a:t>
            </a:r>
          </a:p>
          <a:p>
            <a:pPr lvl="1"/>
            <a:r>
              <a:rPr lang="en-US" dirty="0"/>
              <a:t>Support Vector Machine (SVM)</a:t>
            </a:r>
          </a:p>
          <a:p>
            <a:pPr marL="201168" lvl="1" indent="0">
              <a:buNone/>
            </a:pPr>
            <a:endParaRPr lang="en-US" dirty="0"/>
          </a:p>
          <a:p>
            <a:pPr lvl="1" algn="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DD1CA6-CDA8-3436-7099-151C8DEF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66" y="2120900"/>
            <a:ext cx="5436772" cy="33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35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{BFEEF3A7-59B7-4FAA-B199-4F12A56F62D0}tf22712842_win32</Template>
  <TotalTime>161</TotalTime>
  <Words>220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Wingdings</vt:lpstr>
      <vt:lpstr>Custom</vt:lpstr>
      <vt:lpstr>Frequency Analysis of AI vs. Human Text and Classification Model</vt:lpstr>
      <vt:lpstr>Problem &amp; Solution</vt:lpstr>
      <vt:lpstr>Project Overview</vt:lpstr>
      <vt:lpstr>Why This?</vt:lpstr>
      <vt:lpstr>Languages</vt:lpstr>
      <vt:lpstr>Environment</vt:lpstr>
      <vt:lpstr>Data Collection</vt:lpstr>
      <vt:lpstr>Feature Selection</vt:lpstr>
      <vt:lpstr>Model Selection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Analysis of AI vs. Human Text and Classification Model</dc:title>
  <dc:creator>Colin Brogan</dc:creator>
  <cp:lastModifiedBy>Colin Brogan</cp:lastModifiedBy>
  <cp:revision>1</cp:revision>
  <dcterms:created xsi:type="dcterms:W3CDTF">2024-04-17T16:20:21Z</dcterms:created>
  <dcterms:modified xsi:type="dcterms:W3CDTF">2024-04-17T19:01:42Z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