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70" r:id="rId4"/>
    <p:sldId id="261" r:id="rId5"/>
    <p:sldId id="259" r:id="rId6"/>
    <p:sldId id="267" r:id="rId7"/>
    <p:sldId id="268" r:id="rId8"/>
    <p:sldId id="274" r:id="rId9"/>
    <p:sldId id="275" r:id="rId10"/>
    <p:sldId id="276" r:id="rId11"/>
    <p:sldId id="269" r:id="rId12"/>
    <p:sldId id="271" r:id="rId13"/>
    <p:sldId id="266" r:id="rId14"/>
    <p:sldId id="273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7A8E6-F999-4C4B-8C85-B2ED675B140A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4C5FD-1647-49AE-A688-C2525E510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256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4C5FD-1647-49AE-A688-C2525E51030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21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4C5FD-1647-49AE-A688-C2525E51030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10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97C3-DA37-4676-8914-33F64FD3C729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DED4-9F2C-4F76-8522-C189C3B1A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2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97C3-DA37-4676-8914-33F64FD3C729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DED4-9F2C-4F76-8522-C189C3B1A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8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97C3-DA37-4676-8914-33F64FD3C729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DED4-9F2C-4F76-8522-C189C3B1A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46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97C3-DA37-4676-8914-33F64FD3C729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DED4-9F2C-4F76-8522-C189C3B1A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8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97C3-DA37-4676-8914-33F64FD3C729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DED4-9F2C-4F76-8522-C189C3B1A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89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97C3-DA37-4676-8914-33F64FD3C729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DED4-9F2C-4F76-8522-C189C3B1A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12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97C3-DA37-4676-8914-33F64FD3C729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DED4-9F2C-4F76-8522-C189C3B1A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97C3-DA37-4676-8914-33F64FD3C729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DED4-9F2C-4F76-8522-C189C3B1A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87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97C3-DA37-4676-8914-33F64FD3C729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DED4-9F2C-4F76-8522-C189C3B1A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82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97C3-DA37-4676-8914-33F64FD3C729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DED4-9F2C-4F76-8522-C189C3B1A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81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97C3-DA37-4676-8914-33F64FD3C729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DED4-9F2C-4F76-8522-C189C3B1A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28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097C3-DA37-4676-8914-33F64FD3C729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9DED4-9F2C-4F76-8522-C189C3B1A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04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액자 7"/>
          <p:cNvSpPr/>
          <p:nvPr/>
        </p:nvSpPr>
        <p:spPr>
          <a:xfrm>
            <a:off x="4918899" y="1768482"/>
            <a:ext cx="2061769" cy="1871702"/>
          </a:xfrm>
          <a:prstGeom prst="frame">
            <a:avLst>
              <a:gd name="adj1" fmla="val 38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Team 5</a:t>
            </a:r>
          </a:p>
          <a:p>
            <a:pPr algn="dist"/>
            <a:endParaRPr lang="en-US" altLang="ko-KR" sz="12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algn="dist"/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최종병기</a:t>
            </a:r>
            <a:endParaRPr lang="en-US" altLang="ko-KR" sz="2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algn="dist"/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활</a:t>
            </a:r>
            <a:endParaRPr lang="en-US" altLang="ko-KR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algn="dist"/>
            <a:endParaRPr lang="en-US" altLang="ko-KR" sz="13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algn="dist"/>
            <a:r>
              <a:rPr lang="en-US" altLang="ko-KR" sz="13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War of arrow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57408" y="1360717"/>
            <a:ext cx="27751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Final Project_ </a:t>
            </a:r>
            <a:r>
              <a:rPr lang="ko-KR" altLang="en-US" sz="1300" dirty="0" smtClean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시스템프로그래밍</a:t>
            </a:r>
            <a:endParaRPr lang="ko-KR" altLang="en-US" sz="13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7408" y="3755561"/>
            <a:ext cx="2526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정원영 박상면 류진호 김형석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394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/2 액자 16"/>
          <p:cNvSpPr/>
          <p:nvPr/>
        </p:nvSpPr>
        <p:spPr>
          <a:xfrm>
            <a:off x="95068" y="105104"/>
            <a:ext cx="609125" cy="599089"/>
          </a:xfrm>
          <a:prstGeom prst="halfFrame">
            <a:avLst>
              <a:gd name="adj1" fmla="val 11538"/>
              <a:gd name="adj2" fmla="val 1410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3505" y="311006"/>
            <a:ext cx="14609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err="1" smtClean="0"/>
              <a:t>동적모델</a:t>
            </a:r>
            <a:endParaRPr lang="en-US" altLang="ko-KR" sz="1300" b="1" dirty="0" smtClean="0"/>
          </a:p>
          <a:p>
            <a:r>
              <a:rPr lang="en-US" altLang="ko-KR" sz="1300" dirty="0" smtClean="0"/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334757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/2 액자 16"/>
          <p:cNvSpPr/>
          <p:nvPr/>
        </p:nvSpPr>
        <p:spPr>
          <a:xfrm>
            <a:off x="95068" y="105104"/>
            <a:ext cx="609125" cy="599089"/>
          </a:xfrm>
          <a:prstGeom prst="halfFrame">
            <a:avLst>
              <a:gd name="adj1" fmla="val 11538"/>
              <a:gd name="adj2" fmla="val 1410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3505" y="311006"/>
            <a:ext cx="14609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/>
              <a:t>플레이 영상</a:t>
            </a:r>
            <a:endParaRPr lang="en-US" altLang="ko-KR" sz="1300" b="1" dirty="0" smtClean="0"/>
          </a:p>
          <a:p>
            <a:r>
              <a:rPr lang="ko-KR" altLang="en-US" sz="1300" dirty="0" smtClean="0"/>
              <a:t>시연동영상</a:t>
            </a:r>
            <a:endParaRPr lang="en-US" altLang="ko-KR" sz="1300" dirty="0" smtClean="0"/>
          </a:p>
        </p:txBody>
      </p:sp>
    </p:spTree>
    <p:extLst>
      <p:ext uri="{BB962C8B-B14F-4D97-AF65-F5344CB8AC3E}">
        <p14:creationId xmlns:p14="http://schemas.microsoft.com/office/powerpoint/2010/main" val="401440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/2 액자 16"/>
          <p:cNvSpPr/>
          <p:nvPr/>
        </p:nvSpPr>
        <p:spPr>
          <a:xfrm>
            <a:off x="95068" y="105104"/>
            <a:ext cx="609125" cy="599089"/>
          </a:xfrm>
          <a:prstGeom prst="halfFrame">
            <a:avLst>
              <a:gd name="adj1" fmla="val 11538"/>
              <a:gd name="adj2" fmla="val 1410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3505" y="311006"/>
            <a:ext cx="14609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/>
              <a:t>Feedback</a:t>
            </a:r>
            <a:endParaRPr lang="en-US" altLang="ko-KR" sz="1300" b="1" dirty="0"/>
          </a:p>
          <a:p>
            <a:r>
              <a:rPr lang="ko-KR" altLang="en-US" sz="1300" dirty="0" err="1" smtClean="0"/>
              <a:t>아쉬웟던점</a:t>
            </a:r>
            <a:endParaRPr lang="en-US" altLang="ko-KR" sz="1300" dirty="0" smtClean="0"/>
          </a:p>
        </p:txBody>
      </p:sp>
    </p:spTree>
    <p:extLst>
      <p:ext uri="{BB962C8B-B14F-4D97-AF65-F5344CB8AC3E}">
        <p14:creationId xmlns:p14="http://schemas.microsoft.com/office/powerpoint/2010/main" val="14340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/2 액자 16"/>
          <p:cNvSpPr/>
          <p:nvPr/>
        </p:nvSpPr>
        <p:spPr>
          <a:xfrm>
            <a:off x="95068" y="105104"/>
            <a:ext cx="609125" cy="599089"/>
          </a:xfrm>
          <a:prstGeom prst="halfFrame">
            <a:avLst>
              <a:gd name="adj1" fmla="val 11538"/>
              <a:gd name="adj2" fmla="val 1410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3504" y="311006"/>
            <a:ext cx="17966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 smtClean="0"/>
              <a:t>FeedBack</a:t>
            </a:r>
            <a:endParaRPr lang="en-US" altLang="ko-KR" sz="1300" b="1" dirty="0" smtClean="0"/>
          </a:p>
          <a:p>
            <a:r>
              <a:rPr lang="ko-KR" altLang="en-US" sz="1300" dirty="0" smtClean="0"/>
              <a:t>어려웠던 점</a:t>
            </a:r>
            <a:endParaRPr lang="en-US" altLang="ko-KR" sz="13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02" y="1371760"/>
            <a:ext cx="4403448" cy="29356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196" y="1698172"/>
            <a:ext cx="5711735" cy="415398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070198" y="242528"/>
            <a:ext cx="82734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초기 캐릭터와 장애물 구상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188" y="4405837"/>
            <a:ext cx="430924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/>
              <a:t>일본의 </a:t>
            </a:r>
            <a:r>
              <a:rPr lang="ko-KR" altLang="en-US" sz="1700" dirty="0" err="1" smtClean="0"/>
              <a:t>테루테루</a:t>
            </a:r>
            <a:r>
              <a:rPr lang="ko-KR" altLang="en-US" sz="1700" dirty="0" smtClean="0"/>
              <a:t> </a:t>
            </a:r>
            <a:r>
              <a:rPr lang="ko-KR" altLang="en-US" sz="1700" dirty="0" err="1" smtClean="0"/>
              <a:t>보즈에서</a:t>
            </a:r>
            <a:r>
              <a:rPr lang="ko-KR" altLang="en-US" sz="1700" dirty="0" smtClean="0"/>
              <a:t> 플레이어 구상</a:t>
            </a:r>
            <a:endParaRPr lang="ko-KR" altLang="en-US" sz="1700" dirty="0"/>
          </a:p>
        </p:txBody>
      </p:sp>
      <p:sp>
        <p:nvSpPr>
          <p:cNvPr id="7" name="폭발 1 6"/>
          <p:cNvSpPr/>
          <p:nvPr/>
        </p:nvSpPr>
        <p:spPr>
          <a:xfrm>
            <a:off x="704193" y="5076496"/>
            <a:ext cx="1366005" cy="914400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03692" y="5852161"/>
            <a:ext cx="430924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/>
              <a:t>도트로 </a:t>
            </a:r>
            <a:r>
              <a:rPr lang="ko-KR" altLang="en-US" sz="1700" dirty="0" err="1" smtClean="0"/>
              <a:t>나타</a:t>
            </a:r>
            <a:r>
              <a:rPr lang="ko-KR" altLang="en-US" sz="1700" dirty="0" smtClean="0"/>
              <a:t> </a:t>
            </a:r>
            <a:r>
              <a:rPr lang="ko-KR" altLang="en-US" sz="1700" dirty="0" err="1" smtClean="0"/>
              <a:t>사용하는데에</a:t>
            </a:r>
            <a:r>
              <a:rPr lang="ko-KR" altLang="en-US" sz="1700" dirty="0" smtClean="0"/>
              <a:t> 어려움이 있었다</a:t>
            </a:r>
            <a:r>
              <a:rPr lang="en-US" altLang="ko-KR" sz="1700" dirty="0" smtClean="0"/>
              <a:t>.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42408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/2 액자 16"/>
          <p:cNvSpPr/>
          <p:nvPr/>
        </p:nvSpPr>
        <p:spPr>
          <a:xfrm>
            <a:off x="95068" y="105104"/>
            <a:ext cx="609125" cy="599089"/>
          </a:xfrm>
          <a:prstGeom prst="halfFrame">
            <a:avLst>
              <a:gd name="adj1" fmla="val 11538"/>
              <a:gd name="adj2" fmla="val 1410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3504" y="311006"/>
            <a:ext cx="17966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 smtClean="0"/>
              <a:t>FeedBack</a:t>
            </a:r>
            <a:endParaRPr lang="en-US" altLang="ko-KR" sz="1300" b="1" dirty="0" smtClean="0"/>
          </a:p>
          <a:p>
            <a:r>
              <a:rPr lang="ko-KR" altLang="en-US" sz="1300" dirty="0" smtClean="0"/>
              <a:t>어려웠던 점</a:t>
            </a:r>
            <a:endParaRPr lang="en-US" altLang="ko-KR" sz="1300" dirty="0"/>
          </a:p>
        </p:txBody>
      </p:sp>
      <p:sp>
        <p:nvSpPr>
          <p:cNvPr id="4" name="직사각형 3"/>
          <p:cNvSpPr/>
          <p:nvPr/>
        </p:nvSpPr>
        <p:spPr>
          <a:xfrm>
            <a:off x="1387195" y="242528"/>
            <a:ext cx="103702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넌 누구냐</a:t>
            </a:r>
            <a:r>
              <a:rPr lang="en-US" altLang="ko-KR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 </a:t>
            </a:r>
            <a:r>
              <a:rPr lang="ko-KR" alt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늘어난 </a:t>
            </a:r>
            <a:r>
              <a:rPr lang="en-US" altLang="ko-KR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CONTRIBUTORS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" name="폭발 1 6"/>
          <p:cNvSpPr/>
          <p:nvPr/>
        </p:nvSpPr>
        <p:spPr>
          <a:xfrm>
            <a:off x="399630" y="984797"/>
            <a:ext cx="1366005" cy="914400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24507" y="1527171"/>
            <a:ext cx="430924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/>
              <a:t>조원은 </a:t>
            </a:r>
            <a:r>
              <a:rPr lang="en-US" altLang="ko-KR" sz="1700" dirty="0" smtClean="0"/>
              <a:t>4</a:t>
            </a:r>
            <a:r>
              <a:rPr lang="ko-KR" altLang="en-US" sz="1700" dirty="0" smtClean="0"/>
              <a:t>명 </a:t>
            </a:r>
            <a:r>
              <a:rPr lang="en-US" altLang="ko-KR" sz="1700" dirty="0" err="1" smtClean="0"/>
              <a:t>Contributer</a:t>
            </a:r>
            <a:r>
              <a:rPr lang="ko-KR" altLang="en-US" sz="1700" dirty="0" smtClean="0"/>
              <a:t>는 </a:t>
            </a:r>
            <a:r>
              <a:rPr lang="en-US" altLang="ko-KR" sz="1700" dirty="0" smtClean="0"/>
              <a:t>6</a:t>
            </a:r>
            <a:r>
              <a:rPr lang="ko-KR" altLang="en-US" sz="1700" dirty="0" smtClean="0"/>
              <a:t>명</a:t>
            </a:r>
            <a:r>
              <a:rPr lang="en-US" altLang="ko-KR" sz="1700" dirty="0" smtClean="0"/>
              <a:t>?</a:t>
            </a:r>
            <a:endParaRPr lang="ko-KR" altLang="en-US" sz="17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30" y="1953578"/>
            <a:ext cx="5296805" cy="35024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506" y="2224937"/>
            <a:ext cx="5955900" cy="32311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9630" y="5508685"/>
            <a:ext cx="11068237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Git</a:t>
            </a:r>
            <a:r>
              <a:rPr lang="en-US" altLang="ko-KR" sz="36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 hub</a:t>
            </a:r>
            <a:r>
              <a:rPr lang="ko-KR" altLang="en-US" sz="36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에 익숙하지 않아 실습실에서 작업해 </a:t>
            </a:r>
            <a:r>
              <a:rPr lang="en-US" altLang="ko-KR" sz="36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commit</a:t>
            </a:r>
            <a:r>
              <a:rPr lang="ko-KR" altLang="en-US" sz="36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하니 </a:t>
            </a:r>
            <a:endParaRPr lang="en-US" altLang="ko-KR" sz="3600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sz="36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타인의 계정이 </a:t>
            </a:r>
            <a:r>
              <a:rPr lang="ko-KR" altLang="en-US" sz="3600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로그인되어있었다</a:t>
            </a:r>
            <a:r>
              <a:rPr lang="en-US" altLang="ko-KR" sz="36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.!!</a:t>
            </a:r>
            <a:endParaRPr lang="ko-KR" altLang="en-US" sz="36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5699538" y="3704825"/>
            <a:ext cx="6159835" cy="1918477"/>
          </a:xfrm>
          <a:prstGeom prst="frame">
            <a:avLst>
              <a:gd name="adj1" fmla="val 4127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아래쪽 화살표 13"/>
          <p:cNvSpPr/>
          <p:nvPr/>
        </p:nvSpPr>
        <p:spPr>
          <a:xfrm rot="2700000">
            <a:off x="5357144" y="4923475"/>
            <a:ext cx="284205" cy="827198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20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6538"/>
            <a:ext cx="12192000" cy="812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6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액자 1"/>
          <p:cNvSpPr/>
          <p:nvPr/>
        </p:nvSpPr>
        <p:spPr>
          <a:xfrm>
            <a:off x="5222799" y="1558576"/>
            <a:ext cx="1621228" cy="1471773"/>
          </a:xfrm>
          <a:prstGeom prst="frame">
            <a:avLst>
              <a:gd name="adj1" fmla="val 3806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en-US" altLang="ko-KR" b="1" dirty="0" smtClean="0">
                <a:ln>
                  <a:solidFill>
                    <a:schemeClr val="bg1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Team 5</a:t>
            </a:r>
          </a:p>
          <a:p>
            <a:pPr algn="dist"/>
            <a:endParaRPr lang="en-US" altLang="ko-KR" b="1" dirty="0">
              <a:ln>
                <a:solidFill>
                  <a:schemeClr val="bg1"/>
                </a:solidFill>
              </a:ln>
              <a:solidFill>
                <a:schemeClr val="accent2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algn="dist"/>
            <a:r>
              <a:rPr lang="ko-KR" altLang="en-US" b="1" dirty="0" smtClean="0">
                <a:ln>
                  <a:solidFill>
                    <a:schemeClr val="bg1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최종병기</a:t>
            </a:r>
            <a:endParaRPr lang="en-US" altLang="ko-KR" b="1" dirty="0" smtClean="0">
              <a:ln>
                <a:solidFill>
                  <a:schemeClr val="bg1"/>
                </a:solidFill>
              </a:ln>
              <a:solidFill>
                <a:schemeClr val="accent2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algn="dist"/>
            <a:r>
              <a:rPr lang="ko-KR" altLang="en-US" sz="3500" b="1" dirty="0" smtClean="0">
                <a:ln>
                  <a:solidFill>
                    <a:schemeClr val="bg1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활</a:t>
            </a:r>
            <a:endParaRPr lang="en-US" altLang="ko-KR" sz="3500" b="1" dirty="0" smtClean="0">
              <a:ln>
                <a:solidFill>
                  <a:schemeClr val="bg1"/>
                </a:solidFill>
              </a:ln>
              <a:solidFill>
                <a:schemeClr val="accent2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algn="dist"/>
            <a:endParaRPr lang="en-US" altLang="ko-KR" b="1" dirty="0" smtClean="0">
              <a:ln>
                <a:solidFill>
                  <a:schemeClr val="bg1"/>
                </a:solidFill>
              </a:ln>
              <a:solidFill>
                <a:schemeClr val="accent2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dist"/>
            <a:endParaRPr lang="en-US" altLang="ko-KR" b="1" dirty="0">
              <a:ln>
                <a:solidFill>
                  <a:schemeClr val="bg1"/>
                </a:solidFill>
              </a:ln>
              <a:solidFill>
                <a:schemeClr val="accent2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9518" y="1234408"/>
            <a:ext cx="2707793" cy="29238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dist"/>
            <a:r>
              <a:rPr lang="en-US" altLang="ko-KR" sz="1300" dirty="0" smtClean="0">
                <a:solidFill>
                  <a:schemeClr val="accent2">
                    <a:lumMod val="50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Final Project_</a:t>
            </a:r>
            <a:r>
              <a:rPr lang="ko-KR" altLang="en-US" sz="1300" dirty="0" smtClean="0">
                <a:solidFill>
                  <a:schemeClr val="accent2">
                    <a:lumMod val="50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시스템프로그래밍</a:t>
            </a:r>
            <a:endParaRPr lang="ko-KR" altLang="en-US" sz="1300" dirty="0">
              <a:solidFill>
                <a:schemeClr val="accent2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4093029"/>
            <a:ext cx="12192000" cy="9840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갈매기형 수장 4"/>
          <p:cNvSpPr/>
          <p:nvPr/>
        </p:nvSpPr>
        <p:spPr>
          <a:xfrm>
            <a:off x="1163298" y="4345577"/>
            <a:ext cx="209006" cy="313509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갈매기형 수장 5"/>
          <p:cNvSpPr/>
          <p:nvPr/>
        </p:nvSpPr>
        <p:spPr>
          <a:xfrm>
            <a:off x="4346116" y="4345577"/>
            <a:ext cx="209006" cy="313509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갈매기형 수장 6"/>
          <p:cNvSpPr/>
          <p:nvPr/>
        </p:nvSpPr>
        <p:spPr>
          <a:xfrm>
            <a:off x="7528934" y="4345577"/>
            <a:ext cx="209006" cy="313509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갈매기형 수장 7"/>
          <p:cNvSpPr/>
          <p:nvPr/>
        </p:nvSpPr>
        <p:spPr>
          <a:xfrm>
            <a:off x="10711752" y="4345577"/>
            <a:ext cx="209006" cy="313509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1902" y="4728755"/>
            <a:ext cx="831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Concept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98621" y="4720046"/>
            <a:ext cx="1203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Idea &amp; plan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06546" y="4717283"/>
            <a:ext cx="1352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Programming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364257" y="4657224"/>
            <a:ext cx="112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Play Game!  Feedback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8266" y="5144924"/>
            <a:ext cx="1502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팀원소개</a:t>
            </a:r>
            <a:endParaRPr lang="en-US" altLang="ko-KR" sz="1200" dirty="0" smtClean="0"/>
          </a:p>
          <a:p>
            <a:r>
              <a:rPr lang="en-US" altLang="ko-KR" sz="1200" dirty="0" smtClean="0"/>
              <a:t>Arcade Game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803944" y="5153632"/>
            <a:ext cx="1502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게임의 룰과 패턴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0326900" y="5144924"/>
            <a:ext cx="1018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시연 동영상 </a:t>
            </a:r>
            <a:endParaRPr lang="en-US" altLang="ko-KR" sz="1200" dirty="0" smtClean="0"/>
          </a:p>
        </p:txBody>
      </p:sp>
      <p:sp>
        <p:nvSpPr>
          <p:cNvPr id="17" name="1/2 액자 16"/>
          <p:cNvSpPr/>
          <p:nvPr/>
        </p:nvSpPr>
        <p:spPr>
          <a:xfrm>
            <a:off x="95068" y="105104"/>
            <a:ext cx="609125" cy="599089"/>
          </a:xfrm>
          <a:prstGeom prst="halfFrame">
            <a:avLst>
              <a:gd name="adj1" fmla="val 11538"/>
              <a:gd name="adj2" fmla="val 1410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3505" y="311006"/>
            <a:ext cx="1460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목차소개</a:t>
            </a:r>
            <a:endParaRPr lang="en-US" altLang="ko-KR" sz="1400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6957151" y="5153632"/>
            <a:ext cx="1707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Git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hub</a:t>
            </a:r>
            <a:r>
              <a:rPr lang="ko-KR" altLang="en-US" sz="1200" dirty="0" smtClean="0"/>
              <a:t>를 이용한 구현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7750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 descr="http://pngimg.com/upload/smoke_PNG965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C31A2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5834" y="1504583"/>
            <a:ext cx="857250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ngimg.com/upload/smoke_PNG965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92186" y="1833678"/>
            <a:ext cx="8572500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978905" y="2425850"/>
            <a:ext cx="1777438" cy="2780119"/>
          </a:xfrm>
          <a:prstGeom prst="roundRect">
            <a:avLst>
              <a:gd name="adj" fmla="val 3748"/>
            </a:avLst>
          </a:prstGeom>
          <a:noFill/>
          <a:ln w="15875">
            <a:solidFill>
              <a:srgbClr val="37B3E2"/>
            </a:solidFill>
          </a:ln>
          <a:effectLst>
            <a:glow rad="63500">
              <a:srgbClr val="47FFFC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049901" y="2493222"/>
            <a:ext cx="1637158" cy="2626640"/>
          </a:xfrm>
          <a:prstGeom prst="roundRect">
            <a:avLst>
              <a:gd name="adj" fmla="val 3748"/>
            </a:avLst>
          </a:prstGeom>
          <a:noFill/>
          <a:ln w="15875">
            <a:solidFill>
              <a:srgbClr val="37B3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874162" y="2331923"/>
            <a:ext cx="1961106" cy="3004643"/>
          </a:xfrm>
          <a:prstGeom prst="roundRect">
            <a:avLst>
              <a:gd name="adj" fmla="val 3748"/>
            </a:avLst>
          </a:prstGeom>
          <a:noFill/>
          <a:ln w="15875">
            <a:solidFill>
              <a:srgbClr val="37B3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1014" y="878842"/>
            <a:ext cx="11279055" cy="93871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5500" i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최종병기 활 </a:t>
            </a:r>
            <a:r>
              <a:rPr lang="en-US" altLang="ko-KR" sz="5500" i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:  war of arrow</a:t>
            </a:r>
            <a:endParaRPr lang="ko-KR" altLang="en-US" sz="5500" i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25" name="Picture 6" descr="http://vignette3.wikia.nocookie.net/overwatch152/images/b/bb/%ED%8A%B8%EB%A0%88%EC%9D%B4%EC%84%9C.png/revision/latest?cb=20160623085740&amp;path-prefix=k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32102" y="2568574"/>
            <a:ext cx="1232032" cy="132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://vignette3.wikia.nocookie.net/overwatch152/images/9/92/%EC%9C%84%EB%8F%84%EC%9A%B0%EB%A9%94%EC%9D%B4%EC%BB%A4.png/revision/latest?cb=20160623091937&amp;path-prefix=ko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4339" y="2563407"/>
            <a:ext cx="1175165" cy="13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ttp://vignette1.wikia.nocookie.net/overwatch152/images/5/52/%EB%A9%94%EB%A5%B4%EC%8B%9C.png/revision/latest?cb=20160626092217&amp;path-prefix=ko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19061" y="2534317"/>
            <a:ext cx="2092289" cy="116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http://vignette3.wikia.nocookie.net/overwatch152/images/f/f3/%ED%8C%8C%EB%9D%BC.png/revision/latest?cb=20160623090054&amp;path-prefix=ko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09484" y="2587679"/>
            <a:ext cx="1311551" cy="121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720377" y="3823428"/>
            <a:ext cx="2214011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i="1" dirty="0" smtClean="0">
                <a:solidFill>
                  <a:srgbClr val="47FFF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정원영</a:t>
            </a:r>
            <a:endParaRPr lang="ko-KR" altLang="en-US" sz="2400" i="1" dirty="0">
              <a:solidFill>
                <a:srgbClr val="47FFF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69081" y="4059116"/>
            <a:ext cx="2214011" cy="75405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4300" i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프로그래밍</a:t>
            </a:r>
            <a:endParaRPr lang="ko-KR" altLang="en-US" sz="4300" i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9574" y="111858"/>
            <a:ext cx="2736532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Team 5</a:t>
            </a:r>
            <a:r>
              <a:rPr lang="ko-KR" altLang="en-US" sz="36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의 구성</a:t>
            </a:r>
            <a:endParaRPr lang="ko-KR" altLang="en-US" sz="36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264897" y="2441616"/>
            <a:ext cx="1777438" cy="2780119"/>
          </a:xfrm>
          <a:prstGeom prst="roundRect">
            <a:avLst>
              <a:gd name="adj" fmla="val 3748"/>
            </a:avLst>
          </a:prstGeom>
          <a:noFill/>
          <a:ln w="15875">
            <a:solidFill>
              <a:srgbClr val="37B3E2"/>
            </a:solidFill>
          </a:ln>
          <a:effectLst>
            <a:glow rad="63500">
              <a:srgbClr val="47FFFC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4335893" y="2508988"/>
            <a:ext cx="1637158" cy="2626640"/>
          </a:xfrm>
          <a:prstGeom prst="roundRect">
            <a:avLst>
              <a:gd name="adj" fmla="val 3748"/>
            </a:avLst>
          </a:prstGeom>
          <a:noFill/>
          <a:ln w="15875">
            <a:solidFill>
              <a:srgbClr val="37B3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160154" y="2347689"/>
            <a:ext cx="1961106" cy="3004643"/>
          </a:xfrm>
          <a:prstGeom prst="roundRect">
            <a:avLst>
              <a:gd name="adj" fmla="val 3748"/>
            </a:avLst>
          </a:prstGeom>
          <a:noFill/>
          <a:ln w="15875">
            <a:solidFill>
              <a:srgbClr val="37B3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006369" y="3839194"/>
            <a:ext cx="2214011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i="1" dirty="0" smtClean="0">
                <a:solidFill>
                  <a:srgbClr val="47FFF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박상면</a:t>
            </a:r>
            <a:endParaRPr lang="ko-KR" altLang="en-US" sz="2400" i="1" dirty="0">
              <a:solidFill>
                <a:srgbClr val="47FFF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67052" y="4079117"/>
            <a:ext cx="2214011" cy="75405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300" i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PPT</a:t>
            </a:r>
            <a:r>
              <a:rPr lang="ko-KR" altLang="en-US" sz="4300" i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제작</a:t>
            </a:r>
            <a:endParaRPr lang="ko-KR" altLang="en-US" sz="4300" i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482563" y="2420596"/>
            <a:ext cx="1777438" cy="2780119"/>
          </a:xfrm>
          <a:prstGeom prst="roundRect">
            <a:avLst>
              <a:gd name="adj" fmla="val 3748"/>
            </a:avLst>
          </a:prstGeom>
          <a:noFill/>
          <a:ln w="15875">
            <a:solidFill>
              <a:srgbClr val="37B3E2"/>
            </a:solidFill>
          </a:ln>
          <a:effectLst>
            <a:glow rad="63500">
              <a:srgbClr val="47FFFC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6553559" y="2487968"/>
            <a:ext cx="1637158" cy="2626640"/>
          </a:xfrm>
          <a:prstGeom prst="roundRect">
            <a:avLst>
              <a:gd name="adj" fmla="val 3748"/>
            </a:avLst>
          </a:prstGeom>
          <a:noFill/>
          <a:ln w="15875">
            <a:solidFill>
              <a:srgbClr val="37B3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6377820" y="2326669"/>
            <a:ext cx="1961106" cy="3004643"/>
          </a:xfrm>
          <a:prstGeom prst="roundRect">
            <a:avLst>
              <a:gd name="adj" fmla="val 3748"/>
            </a:avLst>
          </a:prstGeom>
          <a:noFill/>
          <a:ln w="15875">
            <a:solidFill>
              <a:srgbClr val="37B3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6224035" y="3818174"/>
            <a:ext cx="2214011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i="1" dirty="0" smtClean="0">
                <a:solidFill>
                  <a:srgbClr val="47FFF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류진호</a:t>
            </a:r>
            <a:endParaRPr lang="ko-KR" altLang="en-US" sz="2400" i="1" dirty="0">
              <a:solidFill>
                <a:srgbClr val="47FFF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20380" y="4046773"/>
            <a:ext cx="2214011" cy="75405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4300" i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프로그래밍</a:t>
            </a:r>
            <a:endParaRPr lang="ko-KR" altLang="en-US" sz="4300" i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8768563" y="2446870"/>
            <a:ext cx="1777438" cy="2780119"/>
          </a:xfrm>
          <a:prstGeom prst="roundRect">
            <a:avLst>
              <a:gd name="adj" fmla="val 3748"/>
            </a:avLst>
          </a:prstGeom>
          <a:noFill/>
          <a:ln w="15875">
            <a:solidFill>
              <a:srgbClr val="37B3E2"/>
            </a:solidFill>
          </a:ln>
          <a:effectLst>
            <a:glow rad="63500">
              <a:srgbClr val="47FFFC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8839559" y="2535262"/>
            <a:ext cx="1637158" cy="2626640"/>
          </a:xfrm>
          <a:prstGeom prst="roundRect">
            <a:avLst>
              <a:gd name="adj" fmla="val 3748"/>
            </a:avLst>
          </a:prstGeom>
          <a:noFill/>
          <a:ln w="15875">
            <a:solidFill>
              <a:srgbClr val="37B3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8663820" y="2342433"/>
            <a:ext cx="1961106" cy="3004643"/>
          </a:xfrm>
          <a:prstGeom prst="roundRect">
            <a:avLst>
              <a:gd name="adj" fmla="val 3748"/>
            </a:avLst>
          </a:prstGeom>
          <a:noFill/>
          <a:ln w="15875">
            <a:solidFill>
              <a:srgbClr val="37B3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8510035" y="3801385"/>
            <a:ext cx="2214011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i="1" dirty="0" smtClean="0">
                <a:solidFill>
                  <a:srgbClr val="47FFF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김형석</a:t>
            </a:r>
            <a:endParaRPr lang="ko-KR" altLang="en-US" sz="2400" i="1" dirty="0">
              <a:solidFill>
                <a:srgbClr val="47FFF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485402" y="4032217"/>
            <a:ext cx="2214011" cy="75405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4300" i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기획자</a:t>
            </a:r>
            <a:endParaRPr lang="ko-KR" altLang="en-US" sz="4300" i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89765" y="5571840"/>
            <a:ext cx="9776110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GIT HUB</a:t>
            </a:r>
            <a:r>
              <a:rPr lang="ko-KR" altLang="en-US" sz="36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의 닉네임과 전원 </a:t>
            </a:r>
            <a:r>
              <a:rPr lang="en-US" altLang="ko-KR" sz="3600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Git</a:t>
            </a:r>
            <a:r>
              <a:rPr lang="en-US" altLang="ko-KR" sz="36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 hub</a:t>
            </a:r>
            <a:r>
              <a:rPr lang="ko-KR" altLang="en-US" sz="36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를 이용해 참여하였음을 밝힙니다</a:t>
            </a:r>
            <a:r>
              <a:rPr lang="en-US" altLang="ko-KR" sz="36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  <a:endParaRPr lang="ko-KR" altLang="en-US" sz="36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20377" y="4675033"/>
            <a:ext cx="2214011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i="1" dirty="0" smtClean="0">
                <a:solidFill>
                  <a:srgbClr val="47FFF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BROGI</a:t>
            </a:r>
            <a:endParaRPr lang="ko-KR" altLang="en-US" sz="2400" i="1" dirty="0">
              <a:solidFill>
                <a:srgbClr val="47FFF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06369" y="4681017"/>
            <a:ext cx="2214011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i="1" dirty="0" err="1" smtClean="0">
                <a:solidFill>
                  <a:srgbClr val="47FFF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anyjam</a:t>
            </a:r>
            <a:endParaRPr lang="ko-KR" altLang="en-US" sz="2400" i="1" dirty="0">
              <a:solidFill>
                <a:srgbClr val="47FFF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24035" y="4659997"/>
            <a:ext cx="2214011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i="1" dirty="0" smtClean="0">
                <a:solidFill>
                  <a:srgbClr val="47FFF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FBWLSGH93</a:t>
            </a:r>
            <a:endParaRPr lang="ko-KR" altLang="en-US" sz="2400" i="1" dirty="0">
              <a:solidFill>
                <a:srgbClr val="47FFF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10035" y="4678825"/>
            <a:ext cx="2214011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i="1" dirty="0" smtClean="0">
                <a:solidFill>
                  <a:srgbClr val="47FFF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SHOGOTH</a:t>
            </a:r>
            <a:endParaRPr lang="ko-KR" altLang="en-US" sz="2400" i="1" dirty="0">
              <a:solidFill>
                <a:srgbClr val="47FFF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59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1" y="0"/>
            <a:ext cx="12469090" cy="6858000"/>
          </a:xfrm>
          <a:prstGeom prst="rect">
            <a:avLst/>
          </a:prstGeom>
        </p:spPr>
      </p:pic>
      <p:sp>
        <p:nvSpPr>
          <p:cNvPr id="17" name="1/2 액자 16"/>
          <p:cNvSpPr/>
          <p:nvPr/>
        </p:nvSpPr>
        <p:spPr>
          <a:xfrm>
            <a:off x="95068" y="105104"/>
            <a:ext cx="609125" cy="599089"/>
          </a:xfrm>
          <a:prstGeom prst="halfFrame">
            <a:avLst>
              <a:gd name="adj1" fmla="val 11538"/>
              <a:gd name="adj2" fmla="val 14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3505" y="241337"/>
            <a:ext cx="14609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solidFill>
                  <a:schemeClr val="bg1"/>
                </a:solidFill>
              </a:rPr>
              <a:t>Concept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2" y="945530"/>
            <a:ext cx="2862549" cy="21469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699" y="2828412"/>
            <a:ext cx="3334085" cy="173978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213" y="4700072"/>
            <a:ext cx="6200971" cy="160216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146537" y="989965"/>
            <a:ext cx="52370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ARCADE GAME??</a:t>
            </a:r>
            <a:endParaRPr lang="en-US" altLang="ko-K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46537" y="2659151"/>
            <a:ext cx="6960560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sz="25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배우는데 오랜 시간이 걸리지 않고 </a:t>
            </a:r>
            <a:endParaRPr lang="en-US" altLang="ko-KR" sz="2500" b="1" cap="none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r"/>
            <a:r>
              <a:rPr lang="ko-KR" altLang="en-US" sz="25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진행이 단순하여 초보자도 쉽게 도전할 수 있다</a:t>
            </a:r>
            <a:endParaRPr lang="en-US" altLang="ko-KR" sz="25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44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121588"/>
            <a:ext cx="12192000" cy="9840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날아오는 </a:t>
            </a:r>
            <a:r>
              <a:rPr lang="ko-KR" altLang="en-US" sz="2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화살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피하는 것이 게임의 목표</a:t>
            </a:r>
            <a:r>
              <a:rPr lang="en-US" altLang="ko-KR" sz="1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1/2 액자 16"/>
          <p:cNvSpPr/>
          <p:nvPr/>
        </p:nvSpPr>
        <p:spPr>
          <a:xfrm>
            <a:off x="95068" y="105104"/>
            <a:ext cx="609125" cy="599089"/>
          </a:xfrm>
          <a:prstGeom prst="halfFrame">
            <a:avLst>
              <a:gd name="adj1" fmla="val 11538"/>
              <a:gd name="adj2" fmla="val 1410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3505" y="311006"/>
            <a:ext cx="14609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/>
              <a:t>Idea &amp; plan</a:t>
            </a:r>
          </a:p>
          <a:p>
            <a:r>
              <a:rPr lang="ko-KR" altLang="en-US" sz="1300" b="1" dirty="0" smtClean="0"/>
              <a:t>게임의 룰 소개</a:t>
            </a:r>
            <a:endParaRPr lang="en-US" altLang="ko-KR" sz="1300" b="1" dirty="0" smtClean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605691" y="3535623"/>
            <a:ext cx="1965198" cy="60653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장애물과 </a:t>
            </a:r>
            <a:r>
              <a:rPr lang="ko-KR" altLang="en-US" sz="13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접촉시</a:t>
            </a:r>
            <a:r>
              <a:rPr lang="ko-KR" altLang="en-US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3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GAME OVER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45116" y="1159137"/>
            <a:ext cx="37942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/>
              <a:t>최종병기 활 </a:t>
            </a:r>
            <a:r>
              <a:rPr lang="en-US" altLang="ko-KR" sz="1500" b="1" dirty="0" smtClean="0"/>
              <a:t>(War of Arrow)</a:t>
            </a:r>
            <a:endParaRPr lang="ko-KR" altLang="en-US" sz="15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84028" y="952008"/>
            <a:ext cx="1261240" cy="7374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NAME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783722" y="4842079"/>
            <a:ext cx="2123092" cy="7662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장애물을 피할 수록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빠르게 날아오는 화살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045669" y="3441163"/>
            <a:ext cx="1261240" cy="5971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조작법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순서도: 데이터 26"/>
          <p:cNvSpPr/>
          <p:nvPr/>
        </p:nvSpPr>
        <p:spPr>
          <a:xfrm rot="2068302">
            <a:off x="4773323" y="3590372"/>
            <a:ext cx="543913" cy="1203438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3636579" y="3389583"/>
            <a:ext cx="4277710" cy="61229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567749" y="4192091"/>
            <a:ext cx="442981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↑ </a:t>
            </a:r>
            <a:r>
              <a:rPr lang="en-US" altLang="ko-KR" sz="1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플레이어를 점프시킬 시켜 화살을 피하도록 조작</a:t>
            </a:r>
            <a:endParaRPr lang="en-US" altLang="ko-KR" sz="1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↓ </a:t>
            </a:r>
            <a:r>
              <a:rPr lang="en-US" altLang="ko-KR" sz="1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플레이어를 웅크리게 만들어 화살을 피하도록 조작</a:t>
            </a:r>
            <a:endParaRPr lang="ko-KR" altLang="en-US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97898" y="3266794"/>
            <a:ext cx="10195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/>
              <a:t>Rule 1</a:t>
            </a:r>
            <a:endParaRPr lang="ko-KR" altLang="en-US" sz="13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435364" y="4553455"/>
            <a:ext cx="10195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/>
              <a:t>Rule 2</a:t>
            </a:r>
            <a:endParaRPr lang="ko-KR" altLang="en-US" sz="13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333466" y="3141181"/>
            <a:ext cx="10195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/>
              <a:t>Play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63229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/2 액자 16"/>
          <p:cNvSpPr/>
          <p:nvPr/>
        </p:nvSpPr>
        <p:spPr>
          <a:xfrm>
            <a:off x="95068" y="105104"/>
            <a:ext cx="609125" cy="599089"/>
          </a:xfrm>
          <a:prstGeom prst="halfFrame">
            <a:avLst>
              <a:gd name="adj1" fmla="val 11538"/>
              <a:gd name="adj2" fmla="val 1410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3505" y="311006"/>
            <a:ext cx="14609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err="1" smtClean="0"/>
              <a:t>동적모델</a:t>
            </a:r>
            <a:endParaRPr lang="en-US" altLang="ko-KR" sz="1300" b="1" dirty="0" smtClean="0"/>
          </a:p>
          <a:p>
            <a:r>
              <a:rPr lang="en-US" altLang="ko-KR" sz="1300" dirty="0" smtClean="0"/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83943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/2 액자 16"/>
          <p:cNvSpPr/>
          <p:nvPr/>
        </p:nvSpPr>
        <p:spPr>
          <a:xfrm>
            <a:off x="95068" y="105104"/>
            <a:ext cx="609125" cy="599089"/>
          </a:xfrm>
          <a:prstGeom prst="halfFrame">
            <a:avLst>
              <a:gd name="adj1" fmla="val 11538"/>
              <a:gd name="adj2" fmla="val 1410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3505" y="311006"/>
            <a:ext cx="14609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err="1" smtClean="0"/>
              <a:t>동적모델</a:t>
            </a:r>
            <a:endParaRPr lang="en-US" altLang="ko-KR" sz="1300" b="1" dirty="0" smtClean="0"/>
          </a:p>
          <a:p>
            <a:r>
              <a:rPr lang="en-US" altLang="ko-KR" sz="1300" dirty="0" smtClean="0"/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1666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/2 액자 16"/>
          <p:cNvSpPr/>
          <p:nvPr/>
        </p:nvSpPr>
        <p:spPr>
          <a:xfrm>
            <a:off x="95068" y="105104"/>
            <a:ext cx="609125" cy="599089"/>
          </a:xfrm>
          <a:prstGeom prst="halfFrame">
            <a:avLst>
              <a:gd name="adj1" fmla="val 11538"/>
              <a:gd name="adj2" fmla="val 1410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3505" y="311006"/>
            <a:ext cx="14609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err="1" smtClean="0"/>
              <a:t>동적모델</a:t>
            </a:r>
            <a:endParaRPr lang="en-US" altLang="ko-KR" sz="1300" b="1" dirty="0" smtClean="0"/>
          </a:p>
          <a:p>
            <a:r>
              <a:rPr lang="en-US" altLang="ko-KR" sz="1300" dirty="0" smtClean="0"/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216230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/2 액자 16"/>
          <p:cNvSpPr/>
          <p:nvPr/>
        </p:nvSpPr>
        <p:spPr>
          <a:xfrm>
            <a:off x="95068" y="105104"/>
            <a:ext cx="609125" cy="599089"/>
          </a:xfrm>
          <a:prstGeom prst="halfFrame">
            <a:avLst>
              <a:gd name="adj1" fmla="val 11538"/>
              <a:gd name="adj2" fmla="val 1410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3505" y="311006"/>
            <a:ext cx="14609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err="1" smtClean="0"/>
              <a:t>동적모델</a:t>
            </a:r>
            <a:endParaRPr lang="en-US" altLang="ko-KR" sz="1300" b="1" dirty="0" smtClean="0"/>
          </a:p>
          <a:p>
            <a:r>
              <a:rPr lang="en-US" altLang="ko-KR" sz="1300" dirty="0" smtClean="0"/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47759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222</Words>
  <Application>Microsoft Office PowerPoint</Application>
  <PresentationFormat>와이드스크린</PresentationFormat>
  <Paragraphs>88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Koverwatch</vt:lpstr>
      <vt:lpstr>굴림</vt:lpstr>
      <vt:lpstr>맑은 고딕</vt:lpstr>
      <vt:lpstr>휴먼엑스포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상면</dc:creator>
  <cp:lastModifiedBy>박 상면</cp:lastModifiedBy>
  <cp:revision>23</cp:revision>
  <dcterms:created xsi:type="dcterms:W3CDTF">2018-12-16T07:10:33Z</dcterms:created>
  <dcterms:modified xsi:type="dcterms:W3CDTF">2018-12-20T12:23:04Z</dcterms:modified>
</cp:coreProperties>
</file>