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7EEF5E-786F-A044-9434-005EF0879E50}" v="29" dt="2022-01-27T08:20:54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282" autoAdjust="0"/>
    <p:restoredTop sz="94660"/>
  </p:normalViewPr>
  <p:slideViewPr>
    <p:cSldViewPr snapToGrid="0">
      <p:cViewPr>
        <p:scale>
          <a:sx n="120" d="100"/>
          <a:sy n="120" d="100"/>
        </p:scale>
        <p:origin x="-24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2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3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3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3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2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8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7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7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1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5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5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64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wallonia.be/fr/annuaire/ephec-woluw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BF4C08-1E63-4DF5-8493-1C3BBDCA3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172335-C8F3-4867-9911-2F5BD212C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7BDAF4F-CC6E-411F-A8CD-919C9BF08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DA124D5-EC6C-40E8-A453-8021DEF63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C7C4E89-FF36-4C86-8662-1B0DE7F21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728F9F7-96C0-40B6-8FEC-1204F7E5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BF2264B-0EBB-4AE9-B192-C49A5163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80A4381-2144-4FCB-95A1-1538834F4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0FDAAE2-E1A2-4517-838D-DB7B1BE30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BB666-4FE4-459B-AA22-99776D6B0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E23CB0F-9564-4C2B-8847-CECC11718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06EBC9-FF83-480F-BAFC-F11C07A10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B19B23-13F1-4B16-9E14-7C8A6CD4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E4C9EBB-4687-4958-B779-A7E68209D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686F2B-B045-40CC-B434-69B83AA19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64C71E8-FEA3-4F9B-AC53-A8374AA97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9">
              <a:extLst>
                <a:ext uri="{FF2B5EF4-FFF2-40B4-BE49-F238E27FC236}">
                  <a16:creationId xmlns:a16="http://schemas.microsoft.com/office/drawing/2014/main" id="{85743F8F-79CE-483D-884E-4737026CE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0">
              <a:extLst>
                <a:ext uri="{FF2B5EF4-FFF2-40B4-BE49-F238E27FC236}">
                  <a16:creationId xmlns:a16="http://schemas.microsoft.com/office/drawing/2014/main" id="{A5687DE6-BF15-4C4D-A34A-43FE9DF28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1">
              <a:extLst>
                <a:ext uri="{FF2B5EF4-FFF2-40B4-BE49-F238E27FC236}">
                  <a16:creationId xmlns:a16="http://schemas.microsoft.com/office/drawing/2014/main" id="{80C30A15-74C6-479D-9415-BD3A15509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39D2221-2473-4D0C-867E-15E42CEDA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37B0AC9-52B2-49AE-B9F4-5130967F9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DA4F0D5-4E38-4439-957C-14C7B2C44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1DB7A2-5177-4E09-ACE9-15F56E7A0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F7AF76B-566E-437B-9B3D-C6061B789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0CCD94C-5468-4E4D-83E1-087C30B10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7DE3320-D7F0-4B34-979B-D695DA263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961C1D5-CC28-4E56-8667-F195AC96C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B42B07-3D51-413F-9B94-05C76898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4D497D7-863D-4842-99B7-A1B3711A9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017E5D-F3C5-4CE7-B844-A566DFB81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4CC2EB5-F3D5-40B2-B140-F5A643C3A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0C7D98B-0230-4C73-9AFC-BF783AAC5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1B82D339-163C-4586-A620-52BB056E6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4053" y="-28575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C70362-F5F4-493D-9BDA-3818DB6B3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775" y="1122363"/>
            <a:ext cx="9807425" cy="2306634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5000"/>
              <a:t>« Création d’un outil de gestion et de comptabilité d’un immeuble à copropriétés »</a:t>
            </a:r>
            <a:endParaRPr lang="fr-BE" sz="500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3B1DB9-3044-4F13-9AFF-33338E601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9315" y="3712684"/>
            <a:ext cx="7847491" cy="1834555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Défense technique</a:t>
            </a:r>
          </a:p>
          <a:p>
            <a:pPr algn="ctr"/>
            <a:r>
              <a:rPr lang="fr-FR" dirty="0"/>
              <a:t>28 janvier 2022</a:t>
            </a:r>
          </a:p>
          <a:p>
            <a:pPr algn="ctr"/>
            <a:r>
              <a:rPr lang="fr-FR" dirty="0">
                <a:latin typeface="Abadi" panose="020B0604020104020204" pitchFamily="34" charset="0"/>
              </a:rPr>
              <a:t>Brogniet Geoffrey</a:t>
            </a:r>
            <a:endParaRPr lang="fr-BE" dirty="0">
              <a:latin typeface="Abadi" panose="020B0604020104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A5CC6BB-3AA0-4AFF-8C6E-09F73C586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3840" y="69385"/>
            <a:ext cx="2083724" cy="89969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B35FB2F-E12D-466F-AE15-9D420DD239ED}"/>
              </a:ext>
            </a:extLst>
          </p:cNvPr>
          <p:cNvSpPr txBox="1"/>
          <p:nvPr/>
        </p:nvSpPr>
        <p:spPr>
          <a:xfrm>
            <a:off x="8859328" y="6366294"/>
            <a:ext cx="304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Rapporteur : Noël Jonathan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2910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56688-F788-43BF-8B6B-B7F351E3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but 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4244B-ECFB-40DD-8D30-DE2F295B8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le client </a:t>
            </a:r>
          </a:p>
          <a:p>
            <a:pPr lvl="1"/>
            <a:r>
              <a:rPr lang="fr-FR" dirty="0"/>
              <a:t>Faciliter et rendre plus rapide la vérification des comptes de l’immeuble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Pour le résident</a:t>
            </a:r>
          </a:p>
          <a:p>
            <a:pPr lvl="1"/>
            <a:r>
              <a:rPr lang="fr-FR" dirty="0"/>
              <a:t>Avoir un accès à ses dépenses et ses comptes de l’immeuble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78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498F52-805B-48DF-980E-A4E76632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80" y="657879"/>
            <a:ext cx="10325000" cy="1442463"/>
          </a:xfrm>
        </p:spPr>
        <p:txBody>
          <a:bodyPr/>
          <a:lstStyle/>
          <a:p>
            <a:r>
              <a:rPr lang="fr-FR" dirty="0"/>
              <a:t>Mon échéancier </a:t>
            </a:r>
            <a:endParaRPr lang="fr-BE" dirty="0"/>
          </a:p>
        </p:txBody>
      </p:sp>
      <p:sp>
        <p:nvSpPr>
          <p:cNvPr id="212" name="Google Shape;1167;p28">
            <a:extLst>
              <a:ext uri="{FF2B5EF4-FFF2-40B4-BE49-F238E27FC236}">
                <a16:creationId xmlns:a16="http://schemas.microsoft.com/office/drawing/2014/main" id="{227E245C-91BC-E444-9F47-CA6D4C8A6F63}"/>
              </a:ext>
            </a:extLst>
          </p:cNvPr>
          <p:cNvSpPr/>
          <p:nvPr/>
        </p:nvSpPr>
        <p:spPr>
          <a:xfrm>
            <a:off x="2543908" y="3085297"/>
            <a:ext cx="11477" cy="704858"/>
          </a:xfrm>
          <a:custGeom>
            <a:avLst/>
            <a:gdLst/>
            <a:ahLst/>
            <a:cxnLst/>
            <a:rect l="l" t="t" r="r" b="b"/>
            <a:pathLst>
              <a:path w="323" h="19837" extrusionOk="0">
                <a:moveTo>
                  <a:pt x="156" y="1"/>
                </a:moveTo>
                <a:cubicBezTo>
                  <a:pt x="72" y="1"/>
                  <a:pt x="1" y="72"/>
                  <a:pt x="1" y="156"/>
                </a:cubicBezTo>
                <a:lnTo>
                  <a:pt x="1" y="19682"/>
                </a:lnTo>
                <a:cubicBezTo>
                  <a:pt x="1" y="19765"/>
                  <a:pt x="72" y="19837"/>
                  <a:pt x="156" y="19837"/>
                </a:cubicBezTo>
                <a:cubicBezTo>
                  <a:pt x="251" y="19837"/>
                  <a:pt x="322" y="19765"/>
                  <a:pt x="322" y="19682"/>
                </a:cubicBezTo>
                <a:lnTo>
                  <a:pt x="322" y="156"/>
                </a:lnTo>
                <a:cubicBezTo>
                  <a:pt x="322" y="72"/>
                  <a:pt x="251" y="1"/>
                  <a:pt x="1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1169;p28">
            <a:extLst>
              <a:ext uri="{FF2B5EF4-FFF2-40B4-BE49-F238E27FC236}">
                <a16:creationId xmlns:a16="http://schemas.microsoft.com/office/drawing/2014/main" id="{542E9F87-D244-5E47-BA30-80B0A05EEF07}"/>
              </a:ext>
            </a:extLst>
          </p:cNvPr>
          <p:cNvGrpSpPr/>
          <p:nvPr/>
        </p:nvGrpSpPr>
        <p:grpSpPr>
          <a:xfrm>
            <a:off x="4242512" y="3155949"/>
            <a:ext cx="1320601" cy="2846918"/>
            <a:chOff x="4509799" y="2235403"/>
            <a:chExt cx="1320601" cy="2445534"/>
          </a:xfrm>
        </p:grpSpPr>
        <p:sp>
          <p:nvSpPr>
            <p:cNvPr id="214" name="Google Shape;1170;p28">
              <a:extLst>
                <a:ext uri="{FF2B5EF4-FFF2-40B4-BE49-F238E27FC236}">
                  <a16:creationId xmlns:a16="http://schemas.microsoft.com/office/drawing/2014/main" id="{A765A960-1083-514A-B00A-7563DA964A82}"/>
                </a:ext>
              </a:extLst>
            </p:cNvPr>
            <p:cNvSpPr/>
            <p:nvPr/>
          </p:nvSpPr>
          <p:spPr>
            <a:xfrm>
              <a:off x="5146097" y="2261200"/>
              <a:ext cx="11441" cy="704858"/>
            </a:xfrm>
            <a:custGeom>
              <a:avLst/>
              <a:gdLst/>
              <a:ahLst/>
              <a:cxnLst/>
              <a:rect l="l" t="t" r="r" b="b"/>
              <a:pathLst>
                <a:path w="322" h="19837" extrusionOk="0">
                  <a:moveTo>
                    <a:pt x="155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9682"/>
                  </a:lnTo>
                  <a:cubicBezTo>
                    <a:pt x="1" y="19765"/>
                    <a:pt x="72" y="19837"/>
                    <a:pt x="155" y="19837"/>
                  </a:cubicBezTo>
                  <a:cubicBezTo>
                    <a:pt x="251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176;p28">
              <a:extLst>
                <a:ext uri="{FF2B5EF4-FFF2-40B4-BE49-F238E27FC236}">
                  <a16:creationId xmlns:a16="http://schemas.microsoft.com/office/drawing/2014/main" id="{D8004F1D-4EBE-B54F-906D-FF47D0A2E20A}"/>
                </a:ext>
              </a:extLst>
            </p:cNvPr>
            <p:cNvSpPr/>
            <p:nvPr/>
          </p:nvSpPr>
          <p:spPr>
            <a:xfrm>
              <a:off x="4509810" y="2732081"/>
              <a:ext cx="1291642" cy="440034"/>
            </a:xfrm>
            <a:custGeom>
              <a:avLst/>
              <a:gdLst/>
              <a:ahLst/>
              <a:cxnLst/>
              <a:rect l="l" t="t" r="r" b="b"/>
              <a:pathLst>
                <a:path w="36351" h="12384" extrusionOk="0">
                  <a:moveTo>
                    <a:pt x="1" y="1"/>
                  </a:moveTo>
                  <a:lnTo>
                    <a:pt x="1" y="1358"/>
                  </a:lnTo>
                  <a:cubicBezTo>
                    <a:pt x="2429" y="1644"/>
                    <a:pt x="4311" y="3692"/>
                    <a:pt x="4311" y="6192"/>
                  </a:cubicBezTo>
                  <a:cubicBezTo>
                    <a:pt x="4311" y="8692"/>
                    <a:pt x="2429" y="10752"/>
                    <a:pt x="1" y="11038"/>
                  </a:cubicBezTo>
                  <a:lnTo>
                    <a:pt x="1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22" y="10502"/>
                    <a:pt x="36350" y="8573"/>
                    <a:pt x="36350" y="6192"/>
                  </a:cubicBezTo>
                  <a:cubicBezTo>
                    <a:pt x="36350" y="3823"/>
                    <a:pt x="34422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4 (13/03)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7" name="Google Shape;1177;p28">
              <a:extLst>
                <a:ext uri="{FF2B5EF4-FFF2-40B4-BE49-F238E27FC236}">
                  <a16:creationId xmlns:a16="http://schemas.microsoft.com/office/drawing/2014/main" id="{576C5DE3-6259-3642-8E7A-E15171A23CD2}"/>
                </a:ext>
              </a:extLst>
            </p:cNvPr>
            <p:cNvSpPr/>
            <p:nvPr/>
          </p:nvSpPr>
          <p:spPr>
            <a:xfrm>
              <a:off x="5120300" y="2235403"/>
              <a:ext cx="63070" cy="63070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881" y="1"/>
                  </a:moveTo>
                  <a:cubicBezTo>
                    <a:pt x="393" y="1"/>
                    <a:pt x="0" y="394"/>
                    <a:pt x="0" y="882"/>
                  </a:cubicBezTo>
                  <a:cubicBezTo>
                    <a:pt x="0" y="1382"/>
                    <a:pt x="393" y="1775"/>
                    <a:pt x="881" y="1775"/>
                  </a:cubicBezTo>
                  <a:cubicBezTo>
                    <a:pt x="1381" y="1775"/>
                    <a:pt x="1774" y="1382"/>
                    <a:pt x="1774" y="882"/>
                  </a:cubicBezTo>
                  <a:cubicBezTo>
                    <a:pt x="1774" y="394"/>
                    <a:pt x="1381" y="1"/>
                    <a:pt x="8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178;p28">
              <a:extLst>
                <a:ext uri="{FF2B5EF4-FFF2-40B4-BE49-F238E27FC236}">
                  <a16:creationId xmlns:a16="http://schemas.microsoft.com/office/drawing/2014/main" id="{E20828DF-517B-D04B-8847-476F1C35D2B1}"/>
                </a:ext>
              </a:extLst>
            </p:cNvPr>
            <p:cNvSpPr txBox="1"/>
            <p:nvPr/>
          </p:nvSpPr>
          <p:spPr>
            <a:xfrm>
              <a:off x="4509799" y="3398663"/>
              <a:ext cx="1320601" cy="12822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Création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/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Ajout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élément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comptabilité</a:t>
              </a:r>
              <a:b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Création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/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Ajout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des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données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de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comptabilité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3" name="Google Shape;1179;p28">
            <a:extLst>
              <a:ext uri="{FF2B5EF4-FFF2-40B4-BE49-F238E27FC236}">
                <a16:creationId xmlns:a16="http://schemas.microsoft.com/office/drawing/2014/main" id="{DD739915-E640-924A-A2EF-0E05A6AD4A0E}"/>
              </a:ext>
            </a:extLst>
          </p:cNvPr>
          <p:cNvGrpSpPr/>
          <p:nvPr/>
        </p:nvGrpSpPr>
        <p:grpSpPr>
          <a:xfrm>
            <a:off x="5410169" y="3152449"/>
            <a:ext cx="1291216" cy="1980378"/>
            <a:chOff x="5677456" y="2235403"/>
            <a:chExt cx="1291216" cy="1698160"/>
          </a:xfrm>
        </p:grpSpPr>
        <p:sp>
          <p:nvSpPr>
            <p:cNvPr id="224" name="Google Shape;1180;p28">
              <a:extLst>
                <a:ext uri="{FF2B5EF4-FFF2-40B4-BE49-F238E27FC236}">
                  <a16:creationId xmlns:a16="http://schemas.microsoft.com/office/drawing/2014/main" id="{FAA5C5D8-A7C3-404E-BB92-AA68A9F90E57}"/>
                </a:ext>
              </a:extLst>
            </p:cNvPr>
            <p:cNvSpPr/>
            <p:nvPr/>
          </p:nvSpPr>
          <p:spPr>
            <a:xfrm>
              <a:off x="6313317" y="2261200"/>
              <a:ext cx="11477" cy="704858"/>
            </a:xfrm>
            <a:custGeom>
              <a:avLst/>
              <a:gdLst/>
              <a:ahLst/>
              <a:cxnLst/>
              <a:rect l="l" t="t" r="r" b="b"/>
              <a:pathLst>
                <a:path w="323" h="19837" extrusionOk="0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9682"/>
                  </a:lnTo>
                  <a:cubicBezTo>
                    <a:pt x="1" y="19765"/>
                    <a:pt x="72" y="19837"/>
                    <a:pt x="168" y="19837"/>
                  </a:cubicBezTo>
                  <a:cubicBezTo>
                    <a:pt x="251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186;p28">
              <a:extLst>
                <a:ext uri="{FF2B5EF4-FFF2-40B4-BE49-F238E27FC236}">
                  <a16:creationId xmlns:a16="http://schemas.microsoft.com/office/drawing/2014/main" id="{BDD975C3-5C32-B641-950A-8D4603BEEAFB}"/>
                </a:ext>
              </a:extLst>
            </p:cNvPr>
            <p:cNvSpPr/>
            <p:nvPr/>
          </p:nvSpPr>
          <p:spPr>
            <a:xfrm>
              <a:off x="5677456" y="2732081"/>
              <a:ext cx="1291216" cy="440034"/>
            </a:xfrm>
            <a:custGeom>
              <a:avLst/>
              <a:gdLst/>
              <a:ahLst/>
              <a:cxnLst/>
              <a:rect l="l" t="t" r="r" b="b"/>
              <a:pathLst>
                <a:path w="36339" h="12384" extrusionOk="0">
                  <a:moveTo>
                    <a:pt x="1" y="1"/>
                  </a:moveTo>
                  <a:lnTo>
                    <a:pt x="1" y="1358"/>
                  </a:lnTo>
                  <a:cubicBezTo>
                    <a:pt x="2418" y="1644"/>
                    <a:pt x="4299" y="3692"/>
                    <a:pt x="4299" y="6192"/>
                  </a:cubicBezTo>
                  <a:cubicBezTo>
                    <a:pt x="4299" y="8692"/>
                    <a:pt x="2418" y="10752"/>
                    <a:pt x="1" y="11038"/>
                  </a:cubicBezTo>
                  <a:lnTo>
                    <a:pt x="1" y="12383"/>
                  </a:lnTo>
                  <a:lnTo>
                    <a:pt x="32041" y="12383"/>
                  </a:lnTo>
                  <a:lnTo>
                    <a:pt x="32041" y="10502"/>
                  </a:lnTo>
                  <a:cubicBezTo>
                    <a:pt x="34422" y="10502"/>
                    <a:pt x="36339" y="8573"/>
                    <a:pt x="36339" y="6192"/>
                  </a:cubicBezTo>
                  <a:cubicBezTo>
                    <a:pt x="36339" y="3823"/>
                    <a:pt x="34422" y="1894"/>
                    <a:pt x="32041" y="1894"/>
                  </a:cubicBezTo>
                  <a:lnTo>
                    <a:pt x="32041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5 (27/03)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7" name="Google Shape;1187;p28">
              <a:extLst>
                <a:ext uri="{FF2B5EF4-FFF2-40B4-BE49-F238E27FC236}">
                  <a16:creationId xmlns:a16="http://schemas.microsoft.com/office/drawing/2014/main" id="{B0BEEA1F-0723-8B4F-9FB5-FD3356F28D36}"/>
                </a:ext>
              </a:extLst>
            </p:cNvPr>
            <p:cNvSpPr/>
            <p:nvPr/>
          </p:nvSpPr>
          <p:spPr>
            <a:xfrm>
              <a:off x="6287520" y="2235403"/>
              <a:ext cx="63497" cy="63070"/>
            </a:xfrm>
            <a:custGeom>
              <a:avLst/>
              <a:gdLst/>
              <a:ahLst/>
              <a:cxnLst/>
              <a:rect l="l" t="t" r="r" b="b"/>
              <a:pathLst>
                <a:path w="1787" h="1775" extrusionOk="0">
                  <a:moveTo>
                    <a:pt x="894" y="1"/>
                  </a:moveTo>
                  <a:cubicBezTo>
                    <a:pt x="405" y="1"/>
                    <a:pt x="1" y="394"/>
                    <a:pt x="1" y="882"/>
                  </a:cubicBezTo>
                  <a:cubicBezTo>
                    <a:pt x="1" y="1382"/>
                    <a:pt x="405" y="1775"/>
                    <a:pt x="894" y="1775"/>
                  </a:cubicBezTo>
                  <a:cubicBezTo>
                    <a:pt x="1382" y="1775"/>
                    <a:pt x="1787" y="1382"/>
                    <a:pt x="1787" y="882"/>
                  </a:cubicBezTo>
                  <a:cubicBezTo>
                    <a:pt x="1787" y="394"/>
                    <a:pt x="1382" y="1"/>
                    <a:pt x="8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188;p28">
              <a:extLst>
                <a:ext uri="{FF2B5EF4-FFF2-40B4-BE49-F238E27FC236}">
                  <a16:creationId xmlns:a16="http://schemas.microsoft.com/office/drawing/2014/main" id="{33AA2E4C-856C-5C42-BC7A-76C642603BBA}"/>
                </a:ext>
              </a:extLst>
            </p:cNvPr>
            <p:cNvSpPr txBox="1"/>
            <p:nvPr/>
          </p:nvSpPr>
          <p:spPr>
            <a:xfrm>
              <a:off x="5677500" y="3398663"/>
              <a:ext cx="1167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Analyse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des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données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b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Création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des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utilisateurs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" name="Google Shape;1189;p28">
            <a:extLst>
              <a:ext uri="{FF2B5EF4-FFF2-40B4-BE49-F238E27FC236}">
                <a16:creationId xmlns:a16="http://schemas.microsoft.com/office/drawing/2014/main" id="{9B96732B-FCBD-5242-A6BE-7313F2FE6D63}"/>
              </a:ext>
            </a:extLst>
          </p:cNvPr>
          <p:cNvGrpSpPr/>
          <p:nvPr/>
        </p:nvGrpSpPr>
        <p:grpSpPr>
          <a:xfrm>
            <a:off x="6577413" y="3149562"/>
            <a:ext cx="1291618" cy="1983264"/>
            <a:chOff x="6844700" y="2235403"/>
            <a:chExt cx="1291618" cy="1698160"/>
          </a:xfrm>
        </p:grpSpPr>
        <p:sp>
          <p:nvSpPr>
            <p:cNvPr id="234" name="Google Shape;1190;p28">
              <a:extLst>
                <a:ext uri="{FF2B5EF4-FFF2-40B4-BE49-F238E27FC236}">
                  <a16:creationId xmlns:a16="http://schemas.microsoft.com/office/drawing/2014/main" id="{60D5D128-90D9-6B47-B958-FAA716673589}"/>
                </a:ext>
              </a:extLst>
            </p:cNvPr>
            <p:cNvSpPr/>
            <p:nvPr/>
          </p:nvSpPr>
          <p:spPr>
            <a:xfrm>
              <a:off x="7480999" y="2261200"/>
              <a:ext cx="11441" cy="704858"/>
            </a:xfrm>
            <a:custGeom>
              <a:avLst/>
              <a:gdLst/>
              <a:ahLst/>
              <a:cxnLst/>
              <a:rect l="l" t="t" r="r" b="b"/>
              <a:pathLst>
                <a:path w="322" h="19837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19682"/>
                  </a:lnTo>
                  <a:cubicBezTo>
                    <a:pt x="0" y="19765"/>
                    <a:pt x="72" y="19837"/>
                    <a:pt x="155" y="19837"/>
                  </a:cubicBezTo>
                  <a:cubicBezTo>
                    <a:pt x="250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203;p28">
              <a:extLst>
                <a:ext uri="{FF2B5EF4-FFF2-40B4-BE49-F238E27FC236}">
                  <a16:creationId xmlns:a16="http://schemas.microsoft.com/office/drawing/2014/main" id="{1B455010-556B-7046-85AC-58DF03800743}"/>
                </a:ext>
              </a:extLst>
            </p:cNvPr>
            <p:cNvSpPr/>
            <p:nvPr/>
          </p:nvSpPr>
          <p:spPr>
            <a:xfrm>
              <a:off x="6845138" y="2732081"/>
              <a:ext cx="1291180" cy="440034"/>
            </a:xfrm>
            <a:custGeom>
              <a:avLst/>
              <a:gdLst/>
              <a:ahLst/>
              <a:cxnLst/>
              <a:rect l="l" t="t" r="r" b="b"/>
              <a:pathLst>
                <a:path w="36338" h="12384" extrusionOk="0">
                  <a:moveTo>
                    <a:pt x="0" y="1"/>
                  </a:moveTo>
                  <a:lnTo>
                    <a:pt x="0" y="1358"/>
                  </a:lnTo>
                  <a:cubicBezTo>
                    <a:pt x="2417" y="1644"/>
                    <a:pt x="4298" y="3692"/>
                    <a:pt x="4298" y="6192"/>
                  </a:cubicBezTo>
                  <a:cubicBezTo>
                    <a:pt x="4298" y="8692"/>
                    <a:pt x="2417" y="10752"/>
                    <a:pt x="0" y="11038"/>
                  </a:cubicBezTo>
                  <a:lnTo>
                    <a:pt x="0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09" y="10502"/>
                    <a:pt x="36338" y="8573"/>
                    <a:pt x="36338" y="6192"/>
                  </a:cubicBezTo>
                  <a:cubicBezTo>
                    <a:pt x="36338" y="3823"/>
                    <a:pt x="34409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6 (03/04)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7" name="Google Shape;1204;p28">
              <a:extLst>
                <a:ext uri="{FF2B5EF4-FFF2-40B4-BE49-F238E27FC236}">
                  <a16:creationId xmlns:a16="http://schemas.microsoft.com/office/drawing/2014/main" id="{4F936CDA-3107-C840-9B1D-2BE77C3F7FC1}"/>
                </a:ext>
              </a:extLst>
            </p:cNvPr>
            <p:cNvSpPr/>
            <p:nvPr/>
          </p:nvSpPr>
          <p:spPr>
            <a:xfrm>
              <a:off x="7455167" y="2235403"/>
              <a:ext cx="63070" cy="63070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882" y="1"/>
                  </a:moveTo>
                  <a:cubicBezTo>
                    <a:pt x="394" y="1"/>
                    <a:pt x="1" y="394"/>
                    <a:pt x="1" y="882"/>
                  </a:cubicBezTo>
                  <a:cubicBezTo>
                    <a:pt x="1" y="1382"/>
                    <a:pt x="394" y="1775"/>
                    <a:pt x="882" y="1775"/>
                  </a:cubicBezTo>
                  <a:cubicBezTo>
                    <a:pt x="1382" y="1775"/>
                    <a:pt x="1775" y="1382"/>
                    <a:pt x="1775" y="882"/>
                  </a:cubicBezTo>
                  <a:cubicBezTo>
                    <a:pt x="1775" y="394"/>
                    <a:pt x="1382" y="1"/>
                    <a:pt x="8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205;p28">
              <a:extLst>
                <a:ext uri="{FF2B5EF4-FFF2-40B4-BE49-F238E27FC236}">
                  <a16:creationId xmlns:a16="http://schemas.microsoft.com/office/drawing/2014/main" id="{2A3B12FF-35E2-3945-A489-27721B0C05ED}"/>
                </a:ext>
              </a:extLst>
            </p:cNvPr>
            <p:cNvSpPr txBox="1"/>
            <p:nvPr/>
          </p:nvSpPr>
          <p:spPr>
            <a:xfrm>
              <a:off x="6844700" y="3398663"/>
              <a:ext cx="1291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Système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de vote pour les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assemblées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générales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ou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toutes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autres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idées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0" name="Google Shape;1206;p28">
            <a:extLst>
              <a:ext uri="{FF2B5EF4-FFF2-40B4-BE49-F238E27FC236}">
                <a16:creationId xmlns:a16="http://schemas.microsoft.com/office/drawing/2014/main" id="{1D22912B-0A5A-9246-8B55-44110B455480}"/>
              </a:ext>
            </a:extLst>
          </p:cNvPr>
          <p:cNvGrpSpPr/>
          <p:nvPr/>
        </p:nvGrpSpPr>
        <p:grpSpPr>
          <a:xfrm>
            <a:off x="740401" y="3150583"/>
            <a:ext cx="1291216" cy="1973890"/>
            <a:chOff x="1007688" y="2235403"/>
            <a:chExt cx="1291216" cy="1698160"/>
          </a:xfrm>
        </p:grpSpPr>
        <p:sp>
          <p:nvSpPr>
            <p:cNvPr id="251" name="Google Shape;1207;p28">
              <a:extLst>
                <a:ext uri="{FF2B5EF4-FFF2-40B4-BE49-F238E27FC236}">
                  <a16:creationId xmlns:a16="http://schemas.microsoft.com/office/drawing/2014/main" id="{EEFA5330-28DD-E341-9E6A-F36C3FA27E00}"/>
                </a:ext>
              </a:extLst>
            </p:cNvPr>
            <p:cNvSpPr/>
            <p:nvPr/>
          </p:nvSpPr>
          <p:spPr>
            <a:xfrm>
              <a:off x="1643549" y="2261200"/>
              <a:ext cx="11477" cy="704858"/>
            </a:xfrm>
            <a:custGeom>
              <a:avLst/>
              <a:gdLst/>
              <a:ahLst/>
              <a:cxnLst/>
              <a:rect l="l" t="t" r="r" b="b"/>
              <a:pathLst>
                <a:path w="323" h="19837" extrusionOk="0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9682"/>
                  </a:lnTo>
                  <a:cubicBezTo>
                    <a:pt x="1" y="19765"/>
                    <a:pt x="72" y="19837"/>
                    <a:pt x="167" y="19837"/>
                  </a:cubicBezTo>
                  <a:cubicBezTo>
                    <a:pt x="251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211;p28">
              <a:extLst>
                <a:ext uri="{FF2B5EF4-FFF2-40B4-BE49-F238E27FC236}">
                  <a16:creationId xmlns:a16="http://schemas.microsoft.com/office/drawing/2014/main" id="{A541E18F-1625-5246-AFF0-D6D73F0440CB}"/>
                </a:ext>
              </a:extLst>
            </p:cNvPr>
            <p:cNvSpPr/>
            <p:nvPr/>
          </p:nvSpPr>
          <p:spPr>
            <a:xfrm>
              <a:off x="1007688" y="2732081"/>
              <a:ext cx="1291216" cy="440034"/>
            </a:xfrm>
            <a:custGeom>
              <a:avLst/>
              <a:gdLst/>
              <a:ahLst/>
              <a:cxnLst/>
              <a:rect l="l" t="t" r="r" b="b"/>
              <a:pathLst>
                <a:path w="36339" h="12384" extrusionOk="0">
                  <a:moveTo>
                    <a:pt x="1" y="1"/>
                  </a:moveTo>
                  <a:lnTo>
                    <a:pt x="1" y="1358"/>
                  </a:lnTo>
                  <a:cubicBezTo>
                    <a:pt x="2418" y="1644"/>
                    <a:pt x="4299" y="3692"/>
                    <a:pt x="4299" y="6192"/>
                  </a:cubicBezTo>
                  <a:cubicBezTo>
                    <a:pt x="4299" y="8692"/>
                    <a:pt x="2418" y="10752"/>
                    <a:pt x="1" y="11038"/>
                  </a:cubicBezTo>
                  <a:lnTo>
                    <a:pt x="1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10" y="10502"/>
                    <a:pt x="36338" y="8573"/>
                    <a:pt x="36338" y="6192"/>
                  </a:cubicBezTo>
                  <a:cubicBezTo>
                    <a:pt x="36338" y="3823"/>
                    <a:pt x="34410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1 (27/01)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6" name="Google Shape;1212;p28">
              <a:extLst>
                <a:ext uri="{FF2B5EF4-FFF2-40B4-BE49-F238E27FC236}">
                  <a16:creationId xmlns:a16="http://schemas.microsoft.com/office/drawing/2014/main" id="{899BB176-C811-244A-85CD-849E05264374}"/>
                </a:ext>
              </a:extLst>
            </p:cNvPr>
            <p:cNvSpPr/>
            <p:nvPr/>
          </p:nvSpPr>
          <p:spPr>
            <a:xfrm>
              <a:off x="1617752" y="2235403"/>
              <a:ext cx="63070" cy="63070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893" y="1"/>
                  </a:moveTo>
                  <a:cubicBezTo>
                    <a:pt x="393" y="1"/>
                    <a:pt x="0" y="394"/>
                    <a:pt x="0" y="882"/>
                  </a:cubicBezTo>
                  <a:cubicBezTo>
                    <a:pt x="0" y="1382"/>
                    <a:pt x="393" y="1775"/>
                    <a:pt x="893" y="1775"/>
                  </a:cubicBezTo>
                  <a:cubicBezTo>
                    <a:pt x="1382" y="1775"/>
                    <a:pt x="1774" y="1382"/>
                    <a:pt x="1774" y="882"/>
                  </a:cubicBezTo>
                  <a:cubicBezTo>
                    <a:pt x="1774" y="394"/>
                    <a:pt x="1382" y="1"/>
                    <a:pt x="8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213;p28">
              <a:extLst>
                <a:ext uri="{FF2B5EF4-FFF2-40B4-BE49-F238E27FC236}">
                  <a16:creationId xmlns:a16="http://schemas.microsoft.com/office/drawing/2014/main" id="{C328CCED-74EC-474D-983F-BCB97002C6AA}"/>
                </a:ext>
              </a:extLst>
            </p:cNvPr>
            <p:cNvSpPr txBox="1"/>
            <p:nvPr/>
          </p:nvSpPr>
          <p:spPr>
            <a:xfrm>
              <a:off x="10077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US et tâches techniques définies</a:t>
              </a:r>
            </a:p>
          </p:txBody>
        </p:sp>
      </p:grpSp>
      <p:grpSp>
        <p:nvGrpSpPr>
          <p:cNvPr id="258" name="Google Shape;1214;p28">
            <a:extLst>
              <a:ext uri="{FF2B5EF4-FFF2-40B4-BE49-F238E27FC236}">
                <a16:creationId xmlns:a16="http://schemas.microsoft.com/office/drawing/2014/main" id="{B2A4CF3D-1531-DA49-B557-7735FB26256A}"/>
              </a:ext>
            </a:extLst>
          </p:cNvPr>
          <p:cNvGrpSpPr/>
          <p:nvPr/>
        </p:nvGrpSpPr>
        <p:grpSpPr>
          <a:xfrm>
            <a:off x="1907613" y="3162207"/>
            <a:ext cx="1291650" cy="1962267"/>
            <a:chOff x="2174900" y="2235403"/>
            <a:chExt cx="1291650" cy="1698160"/>
          </a:xfrm>
        </p:grpSpPr>
        <p:sp>
          <p:nvSpPr>
            <p:cNvPr id="260" name="Google Shape;1230;p28">
              <a:extLst>
                <a:ext uri="{FF2B5EF4-FFF2-40B4-BE49-F238E27FC236}">
                  <a16:creationId xmlns:a16="http://schemas.microsoft.com/office/drawing/2014/main" id="{F1E244E4-5C0D-7C4B-8CD0-14DEFEF2EC02}"/>
                </a:ext>
              </a:extLst>
            </p:cNvPr>
            <p:cNvSpPr/>
            <p:nvPr/>
          </p:nvSpPr>
          <p:spPr>
            <a:xfrm>
              <a:off x="2174908" y="2732081"/>
              <a:ext cx="1291642" cy="440034"/>
            </a:xfrm>
            <a:custGeom>
              <a:avLst/>
              <a:gdLst/>
              <a:ahLst/>
              <a:cxnLst/>
              <a:rect l="l" t="t" r="r" b="b"/>
              <a:pathLst>
                <a:path w="36351" h="12384" extrusionOk="0">
                  <a:moveTo>
                    <a:pt x="1" y="1"/>
                  </a:moveTo>
                  <a:lnTo>
                    <a:pt x="1" y="1358"/>
                  </a:lnTo>
                  <a:cubicBezTo>
                    <a:pt x="2430" y="1644"/>
                    <a:pt x="4311" y="3692"/>
                    <a:pt x="4311" y="6192"/>
                  </a:cubicBezTo>
                  <a:cubicBezTo>
                    <a:pt x="4311" y="8692"/>
                    <a:pt x="2430" y="10752"/>
                    <a:pt x="1" y="11038"/>
                  </a:cubicBezTo>
                  <a:lnTo>
                    <a:pt x="1" y="12383"/>
                  </a:lnTo>
                  <a:lnTo>
                    <a:pt x="32041" y="12383"/>
                  </a:lnTo>
                  <a:lnTo>
                    <a:pt x="32041" y="10502"/>
                  </a:lnTo>
                  <a:cubicBezTo>
                    <a:pt x="34422" y="10502"/>
                    <a:pt x="36351" y="8573"/>
                    <a:pt x="36351" y="6192"/>
                  </a:cubicBezTo>
                  <a:cubicBezTo>
                    <a:pt x="36351" y="3823"/>
                    <a:pt x="34422" y="1894"/>
                    <a:pt x="32041" y="1894"/>
                  </a:cubicBezTo>
                  <a:lnTo>
                    <a:pt x="32041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2 (13/02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1" name="Google Shape;1231;p28">
              <a:extLst>
                <a:ext uri="{FF2B5EF4-FFF2-40B4-BE49-F238E27FC236}">
                  <a16:creationId xmlns:a16="http://schemas.microsoft.com/office/drawing/2014/main" id="{41D6F638-2831-7C49-89B3-62C70CB3DC6A}"/>
                </a:ext>
              </a:extLst>
            </p:cNvPr>
            <p:cNvSpPr/>
            <p:nvPr/>
          </p:nvSpPr>
          <p:spPr>
            <a:xfrm>
              <a:off x="2785398" y="2235403"/>
              <a:ext cx="63070" cy="63070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882" y="1"/>
                  </a:moveTo>
                  <a:cubicBezTo>
                    <a:pt x="394" y="1"/>
                    <a:pt x="1" y="394"/>
                    <a:pt x="1" y="882"/>
                  </a:cubicBezTo>
                  <a:cubicBezTo>
                    <a:pt x="1" y="1382"/>
                    <a:pt x="394" y="1775"/>
                    <a:pt x="882" y="1775"/>
                  </a:cubicBezTo>
                  <a:cubicBezTo>
                    <a:pt x="1370" y="1775"/>
                    <a:pt x="1775" y="1382"/>
                    <a:pt x="1775" y="882"/>
                  </a:cubicBezTo>
                  <a:cubicBezTo>
                    <a:pt x="1775" y="394"/>
                    <a:pt x="1370" y="1"/>
                    <a:pt x="8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232;p28">
              <a:extLst>
                <a:ext uri="{FF2B5EF4-FFF2-40B4-BE49-F238E27FC236}">
                  <a16:creationId xmlns:a16="http://schemas.microsoft.com/office/drawing/2014/main" id="{C22F4197-C000-2B49-A3B5-6D60D6A31ACB}"/>
                </a:ext>
              </a:extLst>
            </p:cNvPr>
            <p:cNvSpPr txBox="1"/>
            <p:nvPr/>
          </p:nvSpPr>
          <p:spPr>
            <a:xfrm>
              <a:off x="21749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Site et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appli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niveau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frontend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7" name="Google Shape;1233;p28">
            <a:extLst>
              <a:ext uri="{FF2B5EF4-FFF2-40B4-BE49-F238E27FC236}">
                <a16:creationId xmlns:a16="http://schemas.microsoft.com/office/drawing/2014/main" id="{739DB05A-41BC-FF46-8C95-C8E93A60C5C7}"/>
              </a:ext>
            </a:extLst>
          </p:cNvPr>
          <p:cNvGrpSpPr/>
          <p:nvPr/>
        </p:nvGrpSpPr>
        <p:grpSpPr>
          <a:xfrm>
            <a:off x="3075303" y="3155586"/>
            <a:ext cx="1291216" cy="1977242"/>
            <a:chOff x="3342590" y="2235403"/>
            <a:chExt cx="1291216" cy="1698160"/>
          </a:xfrm>
        </p:grpSpPr>
        <p:sp>
          <p:nvSpPr>
            <p:cNvPr id="278" name="Google Shape;1234;p28">
              <a:extLst>
                <a:ext uri="{FF2B5EF4-FFF2-40B4-BE49-F238E27FC236}">
                  <a16:creationId xmlns:a16="http://schemas.microsoft.com/office/drawing/2014/main" id="{24A8BA7C-5E4C-0240-8EC4-886C838A729E}"/>
                </a:ext>
              </a:extLst>
            </p:cNvPr>
            <p:cNvSpPr/>
            <p:nvPr/>
          </p:nvSpPr>
          <p:spPr>
            <a:xfrm>
              <a:off x="3978451" y="2261200"/>
              <a:ext cx="11441" cy="704858"/>
            </a:xfrm>
            <a:custGeom>
              <a:avLst/>
              <a:gdLst/>
              <a:ahLst/>
              <a:cxnLst/>
              <a:rect l="l" t="t" r="r" b="b"/>
              <a:pathLst>
                <a:path w="322" h="19837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19682"/>
                  </a:lnTo>
                  <a:cubicBezTo>
                    <a:pt x="0" y="19765"/>
                    <a:pt x="72" y="19837"/>
                    <a:pt x="167" y="19837"/>
                  </a:cubicBezTo>
                  <a:cubicBezTo>
                    <a:pt x="250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239;p28">
              <a:extLst>
                <a:ext uri="{FF2B5EF4-FFF2-40B4-BE49-F238E27FC236}">
                  <a16:creationId xmlns:a16="http://schemas.microsoft.com/office/drawing/2014/main" id="{88BE9F91-926A-8441-8393-C55CED78E472}"/>
                </a:ext>
              </a:extLst>
            </p:cNvPr>
            <p:cNvSpPr/>
            <p:nvPr/>
          </p:nvSpPr>
          <p:spPr>
            <a:xfrm>
              <a:off x="3342590" y="2732081"/>
              <a:ext cx="1291216" cy="440034"/>
            </a:xfrm>
            <a:custGeom>
              <a:avLst/>
              <a:gdLst/>
              <a:ahLst/>
              <a:cxnLst/>
              <a:rect l="l" t="t" r="r" b="b"/>
              <a:pathLst>
                <a:path w="36339" h="12384" extrusionOk="0">
                  <a:moveTo>
                    <a:pt x="0" y="1"/>
                  </a:moveTo>
                  <a:lnTo>
                    <a:pt x="0" y="1358"/>
                  </a:lnTo>
                  <a:cubicBezTo>
                    <a:pt x="2417" y="1644"/>
                    <a:pt x="4298" y="3692"/>
                    <a:pt x="4298" y="6192"/>
                  </a:cubicBezTo>
                  <a:cubicBezTo>
                    <a:pt x="4298" y="8692"/>
                    <a:pt x="2417" y="10752"/>
                    <a:pt x="0" y="11038"/>
                  </a:cubicBezTo>
                  <a:lnTo>
                    <a:pt x="0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09" y="10502"/>
                    <a:pt x="36338" y="8573"/>
                    <a:pt x="36338" y="6192"/>
                  </a:cubicBezTo>
                  <a:cubicBezTo>
                    <a:pt x="36338" y="3823"/>
                    <a:pt x="34409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3 (27/02)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1" name="Google Shape;1240;p28">
              <a:extLst>
                <a:ext uri="{FF2B5EF4-FFF2-40B4-BE49-F238E27FC236}">
                  <a16:creationId xmlns:a16="http://schemas.microsoft.com/office/drawing/2014/main" id="{64FB6D94-64C8-5146-B846-64F73D1CC8FB}"/>
                </a:ext>
              </a:extLst>
            </p:cNvPr>
            <p:cNvSpPr/>
            <p:nvPr/>
          </p:nvSpPr>
          <p:spPr>
            <a:xfrm>
              <a:off x="3952654" y="2235403"/>
              <a:ext cx="63070" cy="63070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893" y="1"/>
                  </a:moveTo>
                  <a:cubicBezTo>
                    <a:pt x="405" y="1"/>
                    <a:pt x="0" y="394"/>
                    <a:pt x="0" y="882"/>
                  </a:cubicBezTo>
                  <a:cubicBezTo>
                    <a:pt x="0" y="1382"/>
                    <a:pt x="405" y="1775"/>
                    <a:pt x="893" y="1775"/>
                  </a:cubicBezTo>
                  <a:cubicBezTo>
                    <a:pt x="1381" y="1775"/>
                    <a:pt x="1774" y="1382"/>
                    <a:pt x="1774" y="882"/>
                  </a:cubicBezTo>
                  <a:cubicBezTo>
                    <a:pt x="1774" y="394"/>
                    <a:pt x="1381" y="1"/>
                    <a:pt x="8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241;p28">
              <a:extLst>
                <a:ext uri="{FF2B5EF4-FFF2-40B4-BE49-F238E27FC236}">
                  <a16:creationId xmlns:a16="http://schemas.microsoft.com/office/drawing/2014/main" id="{5C1B3453-0794-674B-BD53-43BB8727C1C6}"/>
                </a:ext>
              </a:extLst>
            </p:cNvPr>
            <p:cNvSpPr txBox="1"/>
            <p:nvPr/>
          </p:nvSpPr>
          <p:spPr>
            <a:xfrm>
              <a:off x="33426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Connexion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et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rôles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terminés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38" name="Graphic 337" descr="Clipboard Partially Ticked outline">
            <a:extLst>
              <a:ext uri="{FF2B5EF4-FFF2-40B4-BE49-F238E27FC236}">
                <a16:creationId xmlns:a16="http://schemas.microsoft.com/office/drawing/2014/main" id="{4D2AAC9D-459D-6E44-A00D-DC9C9C95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165" y="2448828"/>
            <a:ext cx="704858" cy="704858"/>
          </a:xfrm>
          <a:prstGeom prst="rect">
            <a:avLst/>
          </a:prstGeom>
        </p:spPr>
      </p:pic>
      <p:pic>
        <p:nvPicPr>
          <p:cNvPr id="341" name="Graphic 340" descr="Web design with solid fill">
            <a:extLst>
              <a:ext uri="{FF2B5EF4-FFF2-40B4-BE49-F238E27FC236}">
                <a16:creationId xmlns:a16="http://schemas.microsoft.com/office/drawing/2014/main" id="{888999BE-3AC3-0B47-8072-3CF131C0F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0835" y="2480632"/>
            <a:ext cx="641259" cy="641259"/>
          </a:xfrm>
          <a:prstGeom prst="rect">
            <a:avLst/>
          </a:prstGeom>
        </p:spPr>
      </p:pic>
      <p:pic>
        <p:nvPicPr>
          <p:cNvPr id="344" name="Graphic 343" descr="Cycle with people with solid fill">
            <a:extLst>
              <a:ext uri="{FF2B5EF4-FFF2-40B4-BE49-F238E27FC236}">
                <a16:creationId xmlns:a16="http://schemas.microsoft.com/office/drawing/2014/main" id="{BE1C2E60-7C91-BA48-9F17-D213C38393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04036" y="2448828"/>
            <a:ext cx="813219" cy="813219"/>
          </a:xfrm>
          <a:prstGeom prst="rect">
            <a:avLst/>
          </a:prstGeom>
        </p:spPr>
      </p:pic>
      <p:pic>
        <p:nvPicPr>
          <p:cNvPr id="347" name="Graphic 346" descr="Disk outline">
            <a:extLst>
              <a:ext uri="{FF2B5EF4-FFF2-40B4-BE49-F238E27FC236}">
                <a16:creationId xmlns:a16="http://schemas.microsoft.com/office/drawing/2014/main" id="{CE949731-D3ED-934C-A64C-AF577EF33C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4159" y="2448828"/>
            <a:ext cx="800154" cy="800154"/>
          </a:xfrm>
          <a:prstGeom prst="rect">
            <a:avLst/>
          </a:prstGeom>
        </p:spPr>
      </p:pic>
      <p:pic>
        <p:nvPicPr>
          <p:cNvPr id="349" name="Graphic 348" descr="Statistics with solid fill">
            <a:extLst>
              <a:ext uri="{FF2B5EF4-FFF2-40B4-BE49-F238E27FC236}">
                <a16:creationId xmlns:a16="http://schemas.microsoft.com/office/drawing/2014/main" id="{F2AAAA23-B101-2147-9265-57F4A16735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76785" y="2480632"/>
            <a:ext cx="731332" cy="731332"/>
          </a:xfrm>
          <a:prstGeom prst="rect">
            <a:avLst/>
          </a:prstGeom>
        </p:spPr>
      </p:pic>
      <p:pic>
        <p:nvPicPr>
          <p:cNvPr id="351" name="Graphic 350" descr="Chat bubble with solid fill">
            <a:extLst>
              <a:ext uri="{FF2B5EF4-FFF2-40B4-BE49-F238E27FC236}">
                <a16:creationId xmlns:a16="http://schemas.microsoft.com/office/drawing/2014/main" id="{A3AFC675-38EC-CC4B-B2C4-AE39D35A72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grpSp>
        <p:nvGrpSpPr>
          <p:cNvPr id="353" name="Google Shape;1189;p28">
            <a:extLst>
              <a:ext uri="{FF2B5EF4-FFF2-40B4-BE49-F238E27FC236}">
                <a16:creationId xmlns:a16="http://schemas.microsoft.com/office/drawing/2014/main" id="{694394ED-2216-2D4F-B45A-4836C1360C70}"/>
              </a:ext>
            </a:extLst>
          </p:cNvPr>
          <p:cNvGrpSpPr/>
          <p:nvPr/>
        </p:nvGrpSpPr>
        <p:grpSpPr>
          <a:xfrm>
            <a:off x="7735431" y="3155949"/>
            <a:ext cx="1291618" cy="1983264"/>
            <a:chOff x="6844700" y="2235403"/>
            <a:chExt cx="1291618" cy="1698160"/>
          </a:xfrm>
        </p:grpSpPr>
        <p:sp>
          <p:nvSpPr>
            <p:cNvPr id="354" name="Google Shape;1190;p28">
              <a:extLst>
                <a:ext uri="{FF2B5EF4-FFF2-40B4-BE49-F238E27FC236}">
                  <a16:creationId xmlns:a16="http://schemas.microsoft.com/office/drawing/2014/main" id="{991115CB-C6F1-7C4C-8EFA-6ACB217898A3}"/>
                </a:ext>
              </a:extLst>
            </p:cNvPr>
            <p:cNvSpPr/>
            <p:nvPr/>
          </p:nvSpPr>
          <p:spPr>
            <a:xfrm>
              <a:off x="7480999" y="2261200"/>
              <a:ext cx="11441" cy="704858"/>
            </a:xfrm>
            <a:custGeom>
              <a:avLst/>
              <a:gdLst/>
              <a:ahLst/>
              <a:cxnLst/>
              <a:rect l="l" t="t" r="r" b="b"/>
              <a:pathLst>
                <a:path w="322" h="19837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19682"/>
                  </a:lnTo>
                  <a:cubicBezTo>
                    <a:pt x="0" y="19765"/>
                    <a:pt x="72" y="19837"/>
                    <a:pt x="155" y="19837"/>
                  </a:cubicBezTo>
                  <a:cubicBezTo>
                    <a:pt x="250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203;p28">
              <a:extLst>
                <a:ext uri="{FF2B5EF4-FFF2-40B4-BE49-F238E27FC236}">
                  <a16:creationId xmlns:a16="http://schemas.microsoft.com/office/drawing/2014/main" id="{A52BF8CE-062A-EC4A-9C8D-1C0F72948DBB}"/>
                </a:ext>
              </a:extLst>
            </p:cNvPr>
            <p:cNvSpPr/>
            <p:nvPr/>
          </p:nvSpPr>
          <p:spPr>
            <a:xfrm>
              <a:off x="6845138" y="2732081"/>
              <a:ext cx="1291180" cy="440034"/>
            </a:xfrm>
            <a:custGeom>
              <a:avLst/>
              <a:gdLst/>
              <a:ahLst/>
              <a:cxnLst/>
              <a:rect l="l" t="t" r="r" b="b"/>
              <a:pathLst>
                <a:path w="36338" h="12384" extrusionOk="0">
                  <a:moveTo>
                    <a:pt x="0" y="1"/>
                  </a:moveTo>
                  <a:lnTo>
                    <a:pt x="0" y="1358"/>
                  </a:lnTo>
                  <a:cubicBezTo>
                    <a:pt x="2417" y="1644"/>
                    <a:pt x="4298" y="3692"/>
                    <a:pt x="4298" y="6192"/>
                  </a:cubicBezTo>
                  <a:cubicBezTo>
                    <a:pt x="4298" y="8692"/>
                    <a:pt x="2417" y="10752"/>
                    <a:pt x="0" y="11038"/>
                  </a:cubicBezTo>
                  <a:lnTo>
                    <a:pt x="0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09" y="10502"/>
                    <a:pt x="36338" y="8573"/>
                    <a:pt x="36338" y="6192"/>
                  </a:cubicBezTo>
                  <a:cubicBezTo>
                    <a:pt x="36338" y="3823"/>
                    <a:pt x="34409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6 (03/04)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6" name="Google Shape;1204;p28">
              <a:extLst>
                <a:ext uri="{FF2B5EF4-FFF2-40B4-BE49-F238E27FC236}">
                  <a16:creationId xmlns:a16="http://schemas.microsoft.com/office/drawing/2014/main" id="{6C1182CE-333B-4A44-A94F-7CEDAF22E8B8}"/>
                </a:ext>
              </a:extLst>
            </p:cNvPr>
            <p:cNvSpPr/>
            <p:nvPr/>
          </p:nvSpPr>
          <p:spPr>
            <a:xfrm>
              <a:off x="7455167" y="2235403"/>
              <a:ext cx="63070" cy="63070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882" y="1"/>
                  </a:moveTo>
                  <a:cubicBezTo>
                    <a:pt x="394" y="1"/>
                    <a:pt x="1" y="394"/>
                    <a:pt x="1" y="882"/>
                  </a:cubicBezTo>
                  <a:cubicBezTo>
                    <a:pt x="1" y="1382"/>
                    <a:pt x="394" y="1775"/>
                    <a:pt x="882" y="1775"/>
                  </a:cubicBezTo>
                  <a:cubicBezTo>
                    <a:pt x="1382" y="1775"/>
                    <a:pt x="1775" y="1382"/>
                    <a:pt x="1775" y="882"/>
                  </a:cubicBezTo>
                  <a:cubicBezTo>
                    <a:pt x="1775" y="394"/>
                    <a:pt x="1382" y="1"/>
                    <a:pt x="8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205;p28">
              <a:extLst>
                <a:ext uri="{FF2B5EF4-FFF2-40B4-BE49-F238E27FC236}">
                  <a16:creationId xmlns:a16="http://schemas.microsoft.com/office/drawing/2014/main" id="{3FC034B6-F687-BD4F-89CE-D274A9283C6C}"/>
                </a:ext>
              </a:extLst>
            </p:cNvPr>
            <p:cNvSpPr txBox="1"/>
            <p:nvPr/>
          </p:nvSpPr>
          <p:spPr>
            <a:xfrm>
              <a:off x="6844700" y="3398663"/>
              <a:ext cx="1291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Système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de vote pour les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assemblées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générales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ou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toutes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autres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idées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8" name="Google Shape;1189;p28">
            <a:extLst>
              <a:ext uri="{FF2B5EF4-FFF2-40B4-BE49-F238E27FC236}">
                <a16:creationId xmlns:a16="http://schemas.microsoft.com/office/drawing/2014/main" id="{3CB8B622-D4E1-054C-AFFC-474D5247E20C}"/>
              </a:ext>
            </a:extLst>
          </p:cNvPr>
          <p:cNvGrpSpPr/>
          <p:nvPr/>
        </p:nvGrpSpPr>
        <p:grpSpPr>
          <a:xfrm>
            <a:off x="8883821" y="3155949"/>
            <a:ext cx="1291618" cy="1983264"/>
            <a:chOff x="6844700" y="2235403"/>
            <a:chExt cx="1291618" cy="1698160"/>
          </a:xfrm>
        </p:grpSpPr>
        <p:sp>
          <p:nvSpPr>
            <p:cNvPr id="359" name="Google Shape;1190;p28">
              <a:extLst>
                <a:ext uri="{FF2B5EF4-FFF2-40B4-BE49-F238E27FC236}">
                  <a16:creationId xmlns:a16="http://schemas.microsoft.com/office/drawing/2014/main" id="{41D3A4FB-D491-B54F-8EB4-5E6DAA03EFEC}"/>
                </a:ext>
              </a:extLst>
            </p:cNvPr>
            <p:cNvSpPr/>
            <p:nvPr/>
          </p:nvSpPr>
          <p:spPr>
            <a:xfrm>
              <a:off x="7480999" y="2261200"/>
              <a:ext cx="11441" cy="704858"/>
            </a:xfrm>
            <a:custGeom>
              <a:avLst/>
              <a:gdLst/>
              <a:ahLst/>
              <a:cxnLst/>
              <a:rect l="l" t="t" r="r" b="b"/>
              <a:pathLst>
                <a:path w="322" h="19837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19682"/>
                  </a:lnTo>
                  <a:cubicBezTo>
                    <a:pt x="0" y="19765"/>
                    <a:pt x="72" y="19837"/>
                    <a:pt x="155" y="19837"/>
                  </a:cubicBezTo>
                  <a:cubicBezTo>
                    <a:pt x="250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203;p28">
              <a:extLst>
                <a:ext uri="{FF2B5EF4-FFF2-40B4-BE49-F238E27FC236}">
                  <a16:creationId xmlns:a16="http://schemas.microsoft.com/office/drawing/2014/main" id="{A37B596E-C9B8-D24D-B470-0F36499B7F4A}"/>
                </a:ext>
              </a:extLst>
            </p:cNvPr>
            <p:cNvSpPr/>
            <p:nvPr/>
          </p:nvSpPr>
          <p:spPr>
            <a:xfrm>
              <a:off x="6845138" y="2732081"/>
              <a:ext cx="1291180" cy="440034"/>
            </a:xfrm>
            <a:custGeom>
              <a:avLst/>
              <a:gdLst/>
              <a:ahLst/>
              <a:cxnLst/>
              <a:rect l="l" t="t" r="r" b="b"/>
              <a:pathLst>
                <a:path w="36338" h="12384" extrusionOk="0">
                  <a:moveTo>
                    <a:pt x="0" y="1"/>
                  </a:moveTo>
                  <a:lnTo>
                    <a:pt x="0" y="1358"/>
                  </a:lnTo>
                  <a:cubicBezTo>
                    <a:pt x="2417" y="1644"/>
                    <a:pt x="4298" y="3692"/>
                    <a:pt x="4298" y="6192"/>
                  </a:cubicBezTo>
                  <a:cubicBezTo>
                    <a:pt x="4298" y="8692"/>
                    <a:pt x="2417" y="10752"/>
                    <a:pt x="0" y="11038"/>
                  </a:cubicBezTo>
                  <a:lnTo>
                    <a:pt x="0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09" y="10502"/>
                    <a:pt x="36338" y="8573"/>
                    <a:pt x="36338" y="6192"/>
                  </a:cubicBezTo>
                  <a:cubicBezTo>
                    <a:pt x="36338" y="3823"/>
                    <a:pt x="34409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6 (03/04)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1" name="Google Shape;1204;p28">
              <a:extLst>
                <a:ext uri="{FF2B5EF4-FFF2-40B4-BE49-F238E27FC236}">
                  <a16:creationId xmlns:a16="http://schemas.microsoft.com/office/drawing/2014/main" id="{A6ED02DB-9C74-074D-A986-D844FFE1AFEE}"/>
                </a:ext>
              </a:extLst>
            </p:cNvPr>
            <p:cNvSpPr/>
            <p:nvPr/>
          </p:nvSpPr>
          <p:spPr>
            <a:xfrm>
              <a:off x="7455167" y="2235403"/>
              <a:ext cx="63070" cy="63070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882" y="1"/>
                  </a:moveTo>
                  <a:cubicBezTo>
                    <a:pt x="394" y="1"/>
                    <a:pt x="1" y="394"/>
                    <a:pt x="1" y="882"/>
                  </a:cubicBezTo>
                  <a:cubicBezTo>
                    <a:pt x="1" y="1382"/>
                    <a:pt x="394" y="1775"/>
                    <a:pt x="882" y="1775"/>
                  </a:cubicBezTo>
                  <a:cubicBezTo>
                    <a:pt x="1382" y="1775"/>
                    <a:pt x="1775" y="1382"/>
                    <a:pt x="1775" y="882"/>
                  </a:cubicBezTo>
                  <a:cubicBezTo>
                    <a:pt x="1775" y="394"/>
                    <a:pt x="1382" y="1"/>
                    <a:pt x="8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205;p28">
              <a:extLst>
                <a:ext uri="{FF2B5EF4-FFF2-40B4-BE49-F238E27FC236}">
                  <a16:creationId xmlns:a16="http://schemas.microsoft.com/office/drawing/2014/main" id="{EAB2070A-8207-984E-A57A-90C75FE7C409}"/>
                </a:ext>
              </a:extLst>
            </p:cNvPr>
            <p:cNvSpPr txBox="1"/>
            <p:nvPr/>
          </p:nvSpPr>
          <p:spPr>
            <a:xfrm>
              <a:off x="6844700" y="3398663"/>
              <a:ext cx="1291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Système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de vote pour les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assemblées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générales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ou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toutes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autres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idées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3" name="Google Shape;1189;p28">
            <a:extLst>
              <a:ext uri="{FF2B5EF4-FFF2-40B4-BE49-F238E27FC236}">
                <a16:creationId xmlns:a16="http://schemas.microsoft.com/office/drawing/2014/main" id="{7AEFD6F6-D1F4-6B41-846B-5BF4715B7392}"/>
              </a:ext>
            </a:extLst>
          </p:cNvPr>
          <p:cNvGrpSpPr/>
          <p:nvPr/>
        </p:nvGrpSpPr>
        <p:grpSpPr>
          <a:xfrm>
            <a:off x="10032093" y="3155949"/>
            <a:ext cx="1291618" cy="1983264"/>
            <a:chOff x="6844700" y="2235403"/>
            <a:chExt cx="1291618" cy="1698160"/>
          </a:xfrm>
        </p:grpSpPr>
        <p:sp>
          <p:nvSpPr>
            <p:cNvPr id="364" name="Google Shape;1190;p28">
              <a:extLst>
                <a:ext uri="{FF2B5EF4-FFF2-40B4-BE49-F238E27FC236}">
                  <a16:creationId xmlns:a16="http://schemas.microsoft.com/office/drawing/2014/main" id="{008721BF-30A6-3D4F-959C-601DB320458B}"/>
                </a:ext>
              </a:extLst>
            </p:cNvPr>
            <p:cNvSpPr/>
            <p:nvPr/>
          </p:nvSpPr>
          <p:spPr>
            <a:xfrm>
              <a:off x="7480999" y="2261200"/>
              <a:ext cx="11441" cy="704858"/>
            </a:xfrm>
            <a:custGeom>
              <a:avLst/>
              <a:gdLst/>
              <a:ahLst/>
              <a:cxnLst/>
              <a:rect l="l" t="t" r="r" b="b"/>
              <a:pathLst>
                <a:path w="322" h="19837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19682"/>
                  </a:lnTo>
                  <a:cubicBezTo>
                    <a:pt x="0" y="19765"/>
                    <a:pt x="72" y="19837"/>
                    <a:pt x="155" y="19837"/>
                  </a:cubicBezTo>
                  <a:cubicBezTo>
                    <a:pt x="250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203;p28">
              <a:extLst>
                <a:ext uri="{FF2B5EF4-FFF2-40B4-BE49-F238E27FC236}">
                  <a16:creationId xmlns:a16="http://schemas.microsoft.com/office/drawing/2014/main" id="{B3F41F9A-892E-4C42-904C-87B7385DB350}"/>
                </a:ext>
              </a:extLst>
            </p:cNvPr>
            <p:cNvSpPr/>
            <p:nvPr/>
          </p:nvSpPr>
          <p:spPr>
            <a:xfrm>
              <a:off x="6845138" y="2732081"/>
              <a:ext cx="1291180" cy="440034"/>
            </a:xfrm>
            <a:custGeom>
              <a:avLst/>
              <a:gdLst/>
              <a:ahLst/>
              <a:cxnLst/>
              <a:rect l="l" t="t" r="r" b="b"/>
              <a:pathLst>
                <a:path w="36338" h="12384" extrusionOk="0">
                  <a:moveTo>
                    <a:pt x="0" y="1"/>
                  </a:moveTo>
                  <a:lnTo>
                    <a:pt x="0" y="1358"/>
                  </a:lnTo>
                  <a:cubicBezTo>
                    <a:pt x="2417" y="1644"/>
                    <a:pt x="4298" y="3692"/>
                    <a:pt x="4298" y="6192"/>
                  </a:cubicBezTo>
                  <a:cubicBezTo>
                    <a:pt x="4298" y="8692"/>
                    <a:pt x="2417" y="10752"/>
                    <a:pt x="0" y="11038"/>
                  </a:cubicBezTo>
                  <a:lnTo>
                    <a:pt x="0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09" y="10502"/>
                    <a:pt x="36338" y="8573"/>
                    <a:pt x="36338" y="6192"/>
                  </a:cubicBezTo>
                  <a:cubicBezTo>
                    <a:pt x="36338" y="3823"/>
                    <a:pt x="34409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6 (03/04)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" name="Google Shape;1204;p28">
              <a:extLst>
                <a:ext uri="{FF2B5EF4-FFF2-40B4-BE49-F238E27FC236}">
                  <a16:creationId xmlns:a16="http://schemas.microsoft.com/office/drawing/2014/main" id="{98619AED-F193-6F46-B4A9-991A91098C1F}"/>
                </a:ext>
              </a:extLst>
            </p:cNvPr>
            <p:cNvSpPr/>
            <p:nvPr/>
          </p:nvSpPr>
          <p:spPr>
            <a:xfrm>
              <a:off x="7455167" y="2235403"/>
              <a:ext cx="63070" cy="63070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882" y="1"/>
                  </a:moveTo>
                  <a:cubicBezTo>
                    <a:pt x="394" y="1"/>
                    <a:pt x="1" y="394"/>
                    <a:pt x="1" y="882"/>
                  </a:cubicBezTo>
                  <a:cubicBezTo>
                    <a:pt x="1" y="1382"/>
                    <a:pt x="394" y="1775"/>
                    <a:pt x="882" y="1775"/>
                  </a:cubicBezTo>
                  <a:cubicBezTo>
                    <a:pt x="1382" y="1775"/>
                    <a:pt x="1775" y="1382"/>
                    <a:pt x="1775" y="882"/>
                  </a:cubicBezTo>
                  <a:cubicBezTo>
                    <a:pt x="1775" y="394"/>
                    <a:pt x="1382" y="1"/>
                    <a:pt x="8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205;p28">
              <a:extLst>
                <a:ext uri="{FF2B5EF4-FFF2-40B4-BE49-F238E27FC236}">
                  <a16:creationId xmlns:a16="http://schemas.microsoft.com/office/drawing/2014/main" id="{99EECAC0-E978-B941-86BB-A382469E65D3}"/>
                </a:ext>
              </a:extLst>
            </p:cNvPr>
            <p:cNvSpPr txBox="1"/>
            <p:nvPr/>
          </p:nvSpPr>
          <p:spPr>
            <a:xfrm>
              <a:off x="6844700" y="3398663"/>
              <a:ext cx="1291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Système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de vote pour les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assemblées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générales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ou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toutes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autres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idées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389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C03AA-ACE7-4D52-BE48-C553171F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 technologies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BF2D31-5101-4256-AB9B-3D475AFD8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67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F29BE8-B6C2-404B-BDA7-8B4D2FCBB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 base de données (actuellement)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BEE8FE-7DD9-4467-BF23-1E55FE4FB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380741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85944C77425644BD773DD8742A3FE0" ma:contentTypeVersion="14" ma:contentTypeDescription="Crée un document." ma:contentTypeScope="" ma:versionID="c2e348b34126b8a1c464b9a88ce89795">
  <xsd:schema xmlns:xsd="http://www.w3.org/2001/XMLSchema" xmlns:xs="http://www.w3.org/2001/XMLSchema" xmlns:p="http://schemas.microsoft.com/office/2006/metadata/properties" xmlns:ns3="ee32957e-b444-44cc-af60-7fad31de52a5" xmlns:ns4="336be9c3-79ee-4933-b28e-5656e6db0d2e" targetNamespace="http://schemas.microsoft.com/office/2006/metadata/properties" ma:root="true" ma:fieldsID="0b2491560e610ed600d05e3ce08f7a26" ns3:_="" ns4:_="">
    <xsd:import namespace="ee32957e-b444-44cc-af60-7fad31de52a5"/>
    <xsd:import namespace="336be9c3-79ee-4933-b28e-5656e6db0d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32957e-b444-44cc-af60-7fad31de5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6be9c3-79ee-4933-b28e-5656e6db0d2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5496F7-B795-43DA-A5B2-AC8432EB7F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747771-F742-4583-9830-FBD8DE214E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32957e-b444-44cc-af60-7fad31de52a5"/>
    <ds:schemaRef ds:uri="336be9c3-79ee-4933-b28e-5656e6db0d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B1F180-85BB-43FF-9786-577F248F9255}">
  <ds:schemaRefs>
    <ds:schemaRef ds:uri="http://schemas.microsoft.com/office/infopath/2007/PartnerControls"/>
    <ds:schemaRef ds:uri="http://www.w3.org/XML/1998/namespace"/>
    <ds:schemaRef ds:uri="336be9c3-79ee-4933-b28e-5656e6db0d2e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ee32957e-b444-44cc-af60-7fad31de5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188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Abadi</vt:lpstr>
      <vt:lpstr>Arial</vt:lpstr>
      <vt:lpstr>Fira Sans Extra Condensed Medium</vt:lpstr>
      <vt:lpstr>Grandview</vt:lpstr>
      <vt:lpstr>Roboto</vt:lpstr>
      <vt:lpstr>Wingdings</vt:lpstr>
      <vt:lpstr>CosineVTI</vt:lpstr>
      <vt:lpstr>« Création d’un outil de gestion et de comptabilité d’un immeuble à copropriétés »</vt:lpstr>
      <vt:lpstr>Le but </vt:lpstr>
      <vt:lpstr>Mon échéancier </vt:lpstr>
      <vt:lpstr>Mes technologies</vt:lpstr>
      <vt:lpstr>Ma base de données (actuellement)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 Création d’un outil de gestion et de comptabilité d’un immeuble à copropriétés »</dc:title>
  <dc:creator>BROGNIET Geoffrey</dc:creator>
  <cp:lastModifiedBy>BROGNIET Geoffrey</cp:lastModifiedBy>
  <cp:revision>2</cp:revision>
  <dcterms:created xsi:type="dcterms:W3CDTF">2022-01-26T13:51:06Z</dcterms:created>
  <dcterms:modified xsi:type="dcterms:W3CDTF">2022-01-27T08:27:11Z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0x010100D085944C77425644BD773DD8742A3FE0</vt:lpwstr>
  </property>
</Properties>
</file>