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embeddedFontLst>
    <p:embeddedFont>
      <p:font typeface="Roboto"/>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italic.fntdata"/><Relationship Id="rId30" Type="http://schemas.openxmlformats.org/officeDocument/2006/relationships/font" Target="fonts/Roboto-bold.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Roboto-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c6f73a04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c6f73a04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59d46ddf28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59d46ddf28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59cd4049b9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59cd4049b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59d46ddf28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59d46ddf2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59d46ddf28_1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59d46ddf28_1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59d46ddf28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59d46ddf28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59d46ddf28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59d46ddf28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59d46ddf28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59d46ddf28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59d46ddf28_1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59d46ddf28_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59d46ddf28_1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59d46ddf28_1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59d46ddf28_1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59d46ddf28_1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c6f73a04f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c6f73a04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59d46ddf28_1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59d46ddf28_1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t>
            </a:r>
            <a:r>
              <a:rPr lang="en">
                <a:latin typeface="Roboto"/>
                <a:ea typeface="Roboto"/>
                <a:cs typeface="Roboto"/>
                <a:sym typeface="Roboto"/>
              </a:rPr>
              <a:t>n/2</a:t>
            </a:r>
            <a:r>
              <a:rPr lang="en" sz="1800">
                <a:latin typeface="Roboto"/>
                <a:ea typeface="Roboto"/>
                <a:cs typeface="Roboto"/>
                <a:sym typeface="Roboto"/>
              </a:rPr>
              <a:t> </a:t>
            </a:r>
            <a:r>
              <a:rPr lang="en">
                <a:latin typeface="Roboto"/>
                <a:ea typeface="Roboto"/>
                <a:cs typeface="Roboto"/>
                <a:sym typeface="Roboto"/>
              </a:rPr>
              <a:t>practical</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59d46ddf28_1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59d46ddf28_1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c6f73a04f_0_3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c6f73a04f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59d46ddf28_1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59d46ddf28_1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c6f73a04f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c6f73a04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59d46ddf28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59d46ddf28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AutoNum type="arabicParenBoth"/>
            </a:pPr>
            <a:r>
              <a:rPr lang="en"/>
              <a:t>Thus, the best practical and/or theoretical SVP approximation algorithms all require an efficient exact SVP algorithm in low dimension.</a:t>
            </a:r>
            <a:endParaRPr/>
          </a:p>
          <a:p>
            <a:pPr indent="-317500" lvl="0" marL="457200" rtl="0" algn="l">
              <a:spcBef>
                <a:spcPts val="0"/>
              </a:spcBef>
              <a:spcAft>
                <a:spcPts val="0"/>
              </a:spcAft>
              <a:buSzPts val="1400"/>
              <a:buAutoNum type="arabicParenBoth"/>
            </a:pPr>
            <a:r>
              <a:rPr lang="en"/>
              <a:t>Both categories are in fact complementary: all exact algorithms known first apply an approximation algorithm (such as LLL) as a preprocessing. More precisely, the celebrated LLL approximation algorithm relies essentially on finding shortest vectors in dimension two, while the best approximation algorithm known call (polynomially many times) an exact algorithm in dimension k</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59d46ddf28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59d46ddf28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59d46ddf28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59d46ddf28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Ajtai, Kumar and Sivakumar</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59d46ddf28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59d46ddf28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SzPts val="1100"/>
              <a:buFont typeface="Roboto"/>
              <a:buAutoNum type="arabicParenBoth"/>
            </a:pPr>
            <a:r>
              <a:rPr lang="en">
                <a:latin typeface="Roboto"/>
                <a:ea typeface="Roboto"/>
                <a:cs typeface="Roboto"/>
                <a:sym typeface="Roboto"/>
              </a:rPr>
              <a:t>Schnorr claimed that the O() constant was at least 30, but Regev’s alternative analysis showed that it was at most 16.</a:t>
            </a:r>
            <a:endParaRPr>
              <a:latin typeface="Roboto"/>
              <a:ea typeface="Roboto"/>
              <a:cs typeface="Roboto"/>
              <a:sym typeface="Roboto"/>
            </a:endParaRPr>
          </a:p>
          <a:p>
            <a:pPr indent="-298450" lvl="0" marL="457200" rtl="0" algn="l">
              <a:spcBef>
                <a:spcPts val="0"/>
              </a:spcBef>
              <a:spcAft>
                <a:spcPts val="0"/>
              </a:spcAft>
              <a:buSzPts val="1100"/>
              <a:buFont typeface="Roboto"/>
              <a:buAutoNum type="arabicParenBoth"/>
            </a:pPr>
            <a:r>
              <a:rPr lang="en"/>
              <a:t>NV08: By choosing the AKS parameters carefully, we obtain a probabilistic algorithm which outputs a shortest vector with probability exponentially close to 1 within 2</a:t>
            </a:r>
            <a:r>
              <a:rPr baseline="30000" lang="en"/>
              <a:t>5.9n</a:t>
            </a:r>
            <a:r>
              <a:rPr lang="en"/>
              <a:t> polynomial-time operations. The same algorithm approximates the shortest vector to within a constant factor 5 using only 2</a:t>
            </a:r>
            <a:r>
              <a:rPr baseline="30000" lang="en"/>
              <a:t>3n</a:t>
            </a:r>
            <a:r>
              <a:rPr lang="en"/>
              <a:t> polynomial-time operations.</a:t>
            </a:r>
            <a:endParaRPr>
              <a:latin typeface="Roboto"/>
              <a:ea typeface="Roboto"/>
              <a:cs typeface="Roboto"/>
              <a:sym typeface="Roboto"/>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59d46ddf28_0_6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59d46ddf28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59d46ddf28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59d46ddf28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1600"/>
              </a:spcBef>
              <a:spcAft>
                <a:spcPts val="0"/>
              </a:spcAft>
              <a:buClr>
                <a:schemeClr val="lt1"/>
              </a:buClr>
              <a:buSzPts val="1200"/>
              <a:buChar char="○"/>
              <a:defRPr sz="1200">
                <a:solidFill>
                  <a:schemeClr val="lt1"/>
                </a:solidFill>
              </a:defRPr>
            </a:lvl2pPr>
            <a:lvl3pPr indent="-304800" lvl="2" marL="1371600">
              <a:spcBef>
                <a:spcPts val="1600"/>
              </a:spcBef>
              <a:spcAft>
                <a:spcPts val="0"/>
              </a:spcAft>
              <a:buClr>
                <a:schemeClr val="lt1"/>
              </a:buClr>
              <a:buSzPts val="1200"/>
              <a:buChar char="■"/>
              <a:defRPr sz="1200">
                <a:solidFill>
                  <a:schemeClr val="lt1"/>
                </a:solidFill>
              </a:defRPr>
            </a:lvl3pPr>
            <a:lvl4pPr indent="-304800" lvl="3" marL="1828800">
              <a:spcBef>
                <a:spcPts val="1600"/>
              </a:spcBef>
              <a:spcAft>
                <a:spcPts val="0"/>
              </a:spcAft>
              <a:buClr>
                <a:schemeClr val="lt1"/>
              </a:buClr>
              <a:buSzPts val="1200"/>
              <a:buChar char="●"/>
              <a:defRPr sz="1200">
                <a:solidFill>
                  <a:schemeClr val="lt1"/>
                </a:solidFill>
              </a:defRPr>
            </a:lvl4pPr>
            <a:lvl5pPr indent="-304800" lvl="4" marL="2286000">
              <a:spcBef>
                <a:spcPts val="1600"/>
              </a:spcBef>
              <a:spcAft>
                <a:spcPts val="0"/>
              </a:spcAft>
              <a:buClr>
                <a:schemeClr val="lt1"/>
              </a:buClr>
              <a:buSzPts val="1200"/>
              <a:buChar char="○"/>
              <a:defRPr sz="1200">
                <a:solidFill>
                  <a:schemeClr val="lt1"/>
                </a:solidFill>
              </a:defRPr>
            </a:lvl5pPr>
            <a:lvl6pPr indent="-304800" lvl="5" marL="2743200">
              <a:spcBef>
                <a:spcPts val="1600"/>
              </a:spcBef>
              <a:spcAft>
                <a:spcPts val="0"/>
              </a:spcAft>
              <a:buClr>
                <a:schemeClr val="lt1"/>
              </a:buClr>
              <a:buSzPts val="1200"/>
              <a:buChar char="■"/>
              <a:defRPr sz="1200">
                <a:solidFill>
                  <a:schemeClr val="lt1"/>
                </a:solidFill>
              </a:defRPr>
            </a:lvl6pPr>
            <a:lvl7pPr indent="-304800" lvl="6" marL="3200400">
              <a:spcBef>
                <a:spcPts val="1600"/>
              </a:spcBef>
              <a:spcAft>
                <a:spcPts val="0"/>
              </a:spcAft>
              <a:buClr>
                <a:schemeClr val="lt1"/>
              </a:buClr>
              <a:buSzPts val="1200"/>
              <a:buChar char="●"/>
              <a:defRPr sz="1200">
                <a:solidFill>
                  <a:schemeClr val="lt1"/>
                </a:solidFill>
              </a:defRPr>
            </a:lvl7pPr>
            <a:lvl8pPr indent="-304800" lvl="7" marL="3657600">
              <a:spcBef>
                <a:spcPts val="1600"/>
              </a:spcBef>
              <a:spcAft>
                <a:spcPts val="0"/>
              </a:spcAft>
              <a:buClr>
                <a:schemeClr val="lt1"/>
              </a:buClr>
              <a:buSzPts val="1200"/>
              <a:buChar char="○"/>
              <a:defRPr sz="1200">
                <a:solidFill>
                  <a:schemeClr val="lt1"/>
                </a:solidFill>
              </a:defRPr>
            </a:lvl8pPr>
            <a:lvl9pPr indent="-304800" lvl="8" marL="4114800">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eprint.iacr.org/2017/999.pdf"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eprint.iacr.org/2016/439.pdf"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hyperlink" Target="https://eprint.iacr.org/2017/999.pdf" TargetMode="External"/><Relationship Id="rId4" Type="http://schemas.openxmlformats.org/officeDocument/2006/relationships/hyperlink" Target="http://people.csail.mit.edu/vidick/JoMC08.pdf" TargetMode="External"/><Relationship Id="rId5" Type="http://schemas.openxmlformats.org/officeDocument/2006/relationships/hyperlink" Target="https://eprint.iacr.org/2016/439.pdf" TargetMode="External"/><Relationship Id="rId6" Type="http://schemas.openxmlformats.org/officeDocument/2006/relationships/hyperlink" Target="https://people.csail.mit.edu/vinodv/6876-Fall2015/L7.pdf" TargetMode="External"/><Relationship Id="rId7" Type="http://schemas.openxmlformats.org/officeDocument/2006/relationships/hyperlink" Target="https://cseweb.ucsd.edu/~daniele/papers/Sieve.pdf" TargetMode="External"/><Relationship Id="rId8" Type="http://schemas.openxmlformats.org/officeDocument/2006/relationships/hyperlink" Target="https://github.com/lducas/SubSieve"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people.csail.mit.edu/vidick/JoMC08.pdf"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3"/>
          <p:cNvSpPr txBox="1"/>
          <p:nvPr>
            <p:ph type="ctrTitle"/>
          </p:nvPr>
        </p:nvSpPr>
        <p:spPr>
          <a:xfrm>
            <a:off x="462525" y="1804800"/>
            <a:ext cx="8222100" cy="1533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600"/>
              <a:t>Understanding</a:t>
            </a:r>
            <a:r>
              <a:rPr lang="en" sz="3600"/>
              <a:t> the SubSieve Algorithm</a:t>
            </a:r>
            <a:endParaRPr sz="3600"/>
          </a:p>
          <a:p>
            <a:pPr indent="-381000" lvl="0" marL="457200" rtl="0" algn="l">
              <a:spcBef>
                <a:spcPts val="0"/>
              </a:spcBef>
              <a:spcAft>
                <a:spcPts val="0"/>
              </a:spcAft>
              <a:buSzPts val="2400"/>
              <a:buChar char="-"/>
            </a:pPr>
            <a:r>
              <a:rPr lang="en" sz="2400"/>
              <a:t>An improved sieve-type algorithm</a:t>
            </a:r>
            <a:endParaRPr sz="2400"/>
          </a:p>
          <a:p>
            <a:pPr indent="0" lvl="0" marL="0" rtl="0" algn="l">
              <a:spcBef>
                <a:spcPts val="0"/>
              </a:spcBef>
              <a:spcAft>
                <a:spcPts val="0"/>
              </a:spcAft>
              <a:buNone/>
            </a:pPr>
            <a:r>
              <a:rPr lang="en"/>
              <a:t> </a:t>
            </a:r>
            <a:endParaRPr/>
          </a:p>
        </p:txBody>
      </p:sp>
      <p:sp>
        <p:nvSpPr>
          <p:cNvPr id="68" name="Google Shape;68;p13"/>
          <p:cNvSpPr txBox="1"/>
          <p:nvPr>
            <p:ph idx="1" type="subTitle"/>
          </p:nvPr>
        </p:nvSpPr>
        <p:spPr>
          <a:xfrm>
            <a:off x="390525" y="2708580"/>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From the paper, </a:t>
            </a:r>
            <a:r>
              <a:rPr lang="en" sz="2400" u="sng">
                <a:solidFill>
                  <a:srgbClr val="20124D"/>
                </a:solidFill>
                <a:hlinkClick r:id="rId3">
                  <a:extLst>
                    <a:ext uri="{A12FA001-AC4F-418D-AE19-62706E023703}">
                      <ahyp:hlinkClr val="tx"/>
                    </a:ext>
                  </a:extLst>
                </a:hlinkClick>
              </a:rPr>
              <a:t>“Shortest Vector from Lattice Sieving: a Few Dimensions For Free” by  Leo Ducas, 2017</a:t>
            </a:r>
            <a:endParaRPr sz="2400">
              <a:solidFill>
                <a:srgbClr val="20124D"/>
              </a:solidFill>
            </a:endParaRPr>
          </a:p>
          <a:p>
            <a:pPr indent="0" lvl="0" marL="0" rtl="0" algn="l">
              <a:spcBef>
                <a:spcPts val="0"/>
              </a:spcBef>
              <a:spcAft>
                <a:spcPts val="0"/>
              </a:spcAft>
              <a:buNone/>
            </a:pPr>
            <a:r>
              <a:t/>
            </a:r>
            <a:endParaRPr sz="2400"/>
          </a:p>
          <a:p>
            <a:pPr indent="0" lvl="0" marL="0" rtl="0" algn="ctr">
              <a:spcBef>
                <a:spcPts val="0"/>
              </a:spcBef>
              <a:spcAft>
                <a:spcPts val="0"/>
              </a:spcAft>
              <a:buNone/>
            </a:pPr>
            <a:r>
              <a:rPr lang="en" sz="2400"/>
              <a:t>By:</a:t>
            </a:r>
            <a:endParaRPr sz="2400"/>
          </a:p>
          <a:p>
            <a:pPr indent="0" lvl="0" marL="0" rtl="0" algn="ctr">
              <a:spcBef>
                <a:spcPts val="0"/>
              </a:spcBef>
              <a:spcAft>
                <a:spcPts val="0"/>
              </a:spcAft>
              <a:buNone/>
            </a:pPr>
            <a:r>
              <a:rPr lang="en" sz="2400"/>
              <a:t>Abhro Bhuniya</a:t>
            </a:r>
            <a:endParaRPr sz="2400"/>
          </a:p>
          <a:p>
            <a:pPr indent="0" lvl="0" marL="0" rtl="0" algn="ctr">
              <a:spcBef>
                <a:spcPts val="0"/>
              </a:spcBef>
              <a:spcAft>
                <a:spcPts val="0"/>
              </a:spcAft>
              <a:buNone/>
            </a:pPr>
            <a:r>
              <a:rPr lang="en" sz="2400"/>
              <a:t>160050017</a:t>
            </a:r>
            <a:endParaRPr sz="2400"/>
          </a:p>
        </p:txBody>
      </p:sp>
      <p:sp>
        <p:nvSpPr>
          <p:cNvPr id="69" name="Google Shape;69;p13"/>
          <p:cNvSpPr txBox="1"/>
          <p:nvPr/>
        </p:nvSpPr>
        <p:spPr>
          <a:xfrm>
            <a:off x="390525" y="955025"/>
            <a:ext cx="8366100" cy="63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FFFFFF"/>
                </a:solidFill>
                <a:latin typeface="Roboto"/>
                <a:ea typeface="Roboto"/>
                <a:cs typeface="Roboto"/>
                <a:sym typeface="Roboto"/>
              </a:rPr>
              <a:t>Course Research and Development Presentation</a:t>
            </a:r>
            <a:endParaRPr sz="2400">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2"/>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Main Idea</a:t>
            </a:r>
            <a:endParaRPr/>
          </a:p>
        </p:txBody>
      </p:sp>
      <p:sp>
        <p:nvSpPr>
          <p:cNvPr id="121" name="Google Shape;121;p22"/>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solidFill>
                  <a:srgbClr val="000000"/>
                </a:solidFill>
              </a:rPr>
              <a:t>Lattice Sieving produces many short vectors. </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Solve SVP in lattices of dimensions n while running Sieve algorithm in projected sub-lattices of dimension smaller than n-d.</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Using appropriate preprocessing, one may choose d as large as O(n/log n).</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Further heuristic arguments in the paper lead to a concrete prediction of </a:t>
            </a:r>
            <a:br>
              <a:rPr lang="en">
                <a:solidFill>
                  <a:srgbClr val="000000"/>
                </a:solidFill>
              </a:rPr>
            </a:br>
            <a:r>
              <a:rPr lang="en">
                <a:solidFill>
                  <a:srgbClr val="000000"/>
                </a:solidFill>
              </a:rPr>
              <a:t>				</a:t>
            </a:r>
            <a:r>
              <a:rPr lang="en">
                <a:solidFill>
                  <a:srgbClr val="000000"/>
                </a:solidFill>
              </a:rPr>
              <a:t>d</a:t>
            </a:r>
            <a:r>
              <a:rPr lang="en">
                <a:solidFill>
                  <a:srgbClr val="000000"/>
                </a:solidFill>
              </a:rPr>
              <a:t> ≅ n ln(4/3)</a:t>
            </a:r>
            <a:br>
              <a:rPr lang="en">
                <a:solidFill>
                  <a:srgbClr val="000000"/>
                </a:solidFill>
              </a:rPr>
            </a:br>
            <a:r>
              <a:rPr lang="en">
                <a:solidFill>
                  <a:srgbClr val="000000"/>
                </a:solidFill>
              </a:rPr>
              <a:t>				       ln(n/2πe)</a:t>
            </a:r>
            <a:br>
              <a:rPr lang="en">
                <a:solidFill>
                  <a:srgbClr val="000000"/>
                </a:solidFill>
              </a:rPr>
            </a:br>
            <a:endParaRPr>
              <a:solidFill>
                <a:srgbClr val="000000"/>
              </a:solidFill>
            </a:endParaRPr>
          </a:p>
        </p:txBody>
      </p:sp>
      <p:cxnSp>
        <p:nvCxnSpPr>
          <p:cNvPr id="122" name="Google Shape;122;p22"/>
          <p:cNvCxnSpPr/>
          <p:nvPr/>
        </p:nvCxnSpPr>
        <p:spPr>
          <a:xfrm>
            <a:off x="3267900" y="3854750"/>
            <a:ext cx="874500" cy="114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3"/>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Details</a:t>
            </a:r>
            <a:endParaRPr sz="1800">
              <a:solidFill>
                <a:srgbClr val="FFFFFF"/>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Gaussian Heuristic</a:t>
            </a:r>
            <a:endParaRPr/>
          </a:p>
        </p:txBody>
      </p:sp>
      <p:sp>
        <p:nvSpPr>
          <p:cNvPr id="133" name="Google Shape;133;p2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solidFill>
                  <a:srgbClr val="000000"/>
                </a:solidFill>
              </a:rPr>
              <a:t>Predicts that the number of lattice points inside a body B ⊂ Rn is approximately equal to Vol(B)/Vol(L).</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Using an Euclidean n-ball around a lattice point, further derivations lead to a prediction of length of shortest non-zero vector in a lattice. Full analysis is given in </a:t>
            </a:r>
            <a:r>
              <a:rPr lang="en" u="sng">
                <a:solidFill>
                  <a:schemeClr val="hlink"/>
                </a:solidFill>
                <a:hlinkClick r:id="rId3"/>
              </a:rPr>
              <a:t>“A Measure Version of Gaussian Heuristic” by Hao Chen</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The expected first minimum for a full rank lattice L is given by:</a:t>
            </a:r>
            <a:br>
              <a:rPr lang="en">
                <a:solidFill>
                  <a:srgbClr val="000000"/>
                </a:solidFill>
              </a:rPr>
            </a:br>
            <a:r>
              <a:rPr lang="en">
                <a:solidFill>
                  <a:srgbClr val="000000"/>
                </a:solidFill>
              </a:rPr>
              <a:t>				gh(L) = √(n/2πe) .Vol(L)</a:t>
            </a:r>
            <a:r>
              <a:rPr baseline="30000" lang="en">
                <a:solidFill>
                  <a:srgbClr val="000000"/>
                </a:solidFill>
              </a:rPr>
              <a:t>1/n</a:t>
            </a:r>
            <a:r>
              <a:rPr lang="en">
                <a:solidFill>
                  <a:srgbClr val="000000"/>
                </a:solidFill>
              </a:rPr>
              <a:t>   </a:t>
            </a:r>
            <a:endParaRPr>
              <a:solidFill>
                <a:srgbClr val="00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Geometric Series Assumption</a:t>
            </a:r>
            <a:endParaRPr/>
          </a:p>
        </p:txBody>
      </p:sp>
      <p:sp>
        <p:nvSpPr>
          <p:cNvPr id="139" name="Google Shape;139;p25"/>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solidFill>
                  <a:srgbClr val="000000"/>
                </a:solidFill>
              </a:rPr>
              <a:t>Used and introduced by Schnorr</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Let B be a BKZ-b reduced basis of a lattice of volume 1. The Geometric Series Assumption states that: </a:t>
            </a:r>
            <a:endParaRPr>
              <a:solidFill>
                <a:srgbClr val="000000"/>
              </a:solidFill>
            </a:endParaRPr>
          </a:p>
          <a:p>
            <a:pPr indent="457200" lvl="0" marL="0" rtl="0" algn="l">
              <a:spcBef>
                <a:spcPts val="1600"/>
              </a:spcBef>
              <a:spcAft>
                <a:spcPts val="1600"/>
              </a:spcAft>
              <a:buNone/>
            </a:pPr>
            <a:r>
              <a:rPr lang="en">
                <a:solidFill>
                  <a:srgbClr val="000000"/>
                </a:solidFill>
              </a:rPr>
              <a:t>|| b</a:t>
            </a:r>
            <a:r>
              <a:rPr baseline="-25000" lang="en">
                <a:solidFill>
                  <a:srgbClr val="000000"/>
                </a:solidFill>
              </a:rPr>
              <a:t>i</a:t>
            </a:r>
            <a:r>
              <a:rPr baseline="30000" lang="en">
                <a:solidFill>
                  <a:srgbClr val="000000"/>
                </a:solidFill>
              </a:rPr>
              <a:t>*</a:t>
            </a:r>
            <a:r>
              <a:rPr lang="en">
                <a:solidFill>
                  <a:srgbClr val="000000"/>
                </a:solidFill>
              </a:rPr>
              <a:t> || = α</a:t>
            </a:r>
            <a:r>
              <a:rPr baseline="-25000" lang="en">
                <a:solidFill>
                  <a:srgbClr val="000000"/>
                </a:solidFill>
              </a:rPr>
              <a:t>b</a:t>
            </a:r>
            <a:r>
              <a:rPr baseline="30000" lang="en">
                <a:solidFill>
                  <a:srgbClr val="000000"/>
                </a:solidFill>
              </a:rPr>
              <a:t>(n-1)/2 - i</a:t>
            </a:r>
            <a:r>
              <a:rPr lang="en">
                <a:solidFill>
                  <a:srgbClr val="000000"/>
                </a:solidFill>
              </a:rPr>
              <a:t> 		where α</a:t>
            </a:r>
            <a:r>
              <a:rPr baseline="-25000" lang="en">
                <a:solidFill>
                  <a:srgbClr val="000000"/>
                </a:solidFill>
              </a:rPr>
              <a:t>b</a:t>
            </a:r>
            <a:r>
              <a:rPr lang="en">
                <a:solidFill>
                  <a:srgbClr val="000000"/>
                </a:solidFill>
              </a:rPr>
              <a:t> = gh(b)</a:t>
            </a:r>
            <a:r>
              <a:rPr baseline="30000" lang="en">
                <a:solidFill>
                  <a:srgbClr val="000000"/>
                </a:solidFill>
              </a:rPr>
              <a:t>2/b</a:t>
            </a:r>
            <a:r>
              <a:rPr lang="en">
                <a:solidFill>
                  <a:srgbClr val="000000"/>
                </a:solidFill>
              </a:rPr>
              <a:t> </a:t>
            </a:r>
            <a:endParaRPr>
              <a:solidFill>
                <a:srgbClr val="00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General Sieve Algorithms</a:t>
            </a:r>
            <a:endParaRPr/>
          </a:p>
        </p:txBody>
      </p:sp>
      <p:sp>
        <p:nvSpPr>
          <p:cNvPr id="145" name="Google Shape;145;p26"/>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solidFill>
                  <a:srgbClr val="000000"/>
                </a:solidFill>
              </a:rPr>
              <a:t>Several variants of sieving algorithms having asymptotic complexity </a:t>
            </a:r>
            <a:r>
              <a:rPr lang="en">
                <a:solidFill>
                  <a:srgbClr val="000000"/>
                </a:solidFill>
              </a:rPr>
              <a:t>(4/3)</a:t>
            </a:r>
            <a:r>
              <a:rPr baseline="30000" lang="en">
                <a:solidFill>
                  <a:srgbClr val="000000"/>
                </a:solidFill>
              </a:rPr>
              <a:t>n+o(n)</a:t>
            </a:r>
            <a:r>
              <a:rPr lang="en">
                <a:solidFill>
                  <a:srgbClr val="000000"/>
                </a:solidFill>
              </a:rPr>
              <a:t> exist. At a high level, the AKS algorithm for finding the shortest vector in a lattice works by taking a large sphere or box and choosing many  random lattice points in the box by taking random combinations of the basis (LLL reduced basis).</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The points are then refined through an iterative routine called sieving. The idea is that we start with a bunch of points and keep reducing by sieving, eventually obtaining the shortest vector.</a:t>
            </a:r>
            <a:endParaRPr>
              <a:solidFill>
                <a:srgbClr val="00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pic>
        <p:nvPicPr>
          <p:cNvPr id="150" name="Google Shape;150;p27"/>
          <p:cNvPicPr preferRelativeResize="0"/>
          <p:nvPr/>
        </p:nvPicPr>
        <p:blipFill>
          <a:blip r:embed="rId3">
            <a:alphaModFix/>
          </a:blip>
          <a:stretch>
            <a:fillRect/>
          </a:stretch>
        </p:blipFill>
        <p:spPr>
          <a:xfrm>
            <a:off x="812875" y="685400"/>
            <a:ext cx="6819900" cy="1485900"/>
          </a:xfrm>
          <a:prstGeom prst="rect">
            <a:avLst/>
          </a:prstGeom>
          <a:noFill/>
          <a:ln>
            <a:noFill/>
          </a:ln>
        </p:spPr>
      </p:pic>
      <p:sp>
        <p:nvSpPr>
          <p:cNvPr id="151" name="Google Shape;151;p27"/>
          <p:cNvSpPr txBox="1"/>
          <p:nvPr/>
        </p:nvSpPr>
        <p:spPr>
          <a:xfrm>
            <a:off x="569775" y="2534900"/>
            <a:ext cx="8363400" cy="241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Using heuristic arguments, Nguyen and Vidick showed that this algorithm with initial basis of size N and dimension n, will terminate in time N</a:t>
            </a:r>
            <a:r>
              <a:rPr baseline="30000" lang="en" sz="1800">
                <a:latin typeface="Roboto"/>
                <a:ea typeface="Roboto"/>
                <a:cs typeface="Roboto"/>
                <a:sym typeface="Roboto"/>
              </a:rPr>
              <a:t>2</a:t>
            </a:r>
            <a:r>
              <a:rPr lang="en" sz="1800">
                <a:latin typeface="Roboto"/>
                <a:ea typeface="Roboto"/>
                <a:cs typeface="Roboto"/>
                <a:sym typeface="Roboto"/>
              </a:rPr>
              <a:t> . poly(n) and that the output list contains a shortest vector of the lattice. Nearly all lattices occurring in a cryptographic context are random-looking lattices, for which these heuristics have been confirmed extensively.</a:t>
            </a:r>
            <a:endParaRPr sz="1800">
              <a:latin typeface="Roboto"/>
              <a:ea typeface="Roboto"/>
              <a:cs typeface="Roboto"/>
              <a:sym typeface="Roboto"/>
            </a:endParaRPr>
          </a:p>
        </p:txBody>
      </p:sp>
      <p:sp>
        <p:nvSpPr>
          <p:cNvPr id="152" name="Google Shape;152;p27"/>
          <p:cNvSpPr txBox="1"/>
          <p:nvPr/>
        </p:nvSpPr>
        <p:spPr>
          <a:xfrm>
            <a:off x="594550" y="74600"/>
            <a:ext cx="7389000" cy="61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Generic form of Sieve algorithms:</a:t>
            </a:r>
            <a:endParaRPr>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8"/>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The SubSieve Algorithm</a:t>
            </a:r>
            <a:endParaRPr/>
          </a:p>
        </p:txBody>
      </p:sp>
      <p:sp>
        <p:nvSpPr>
          <p:cNvPr id="158" name="Google Shape;158;p28"/>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solidFill>
                  <a:srgbClr val="000000"/>
                </a:solidFill>
              </a:rPr>
              <a:t>Analysis of NV08, MV10 suggests that outputted list of Sieve contains N shortest vectors of lattice, all vectors of length less than √(4/3) .gh(L).</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Let us choose d and run sieve in a projected sub-lattice L</a:t>
            </a:r>
            <a:r>
              <a:rPr baseline="-25000" lang="en">
                <a:solidFill>
                  <a:srgbClr val="000000"/>
                </a:solidFill>
              </a:rPr>
              <a:t>d</a:t>
            </a:r>
            <a:r>
              <a:rPr lang="en">
                <a:solidFill>
                  <a:srgbClr val="000000"/>
                </a:solidFill>
              </a:rPr>
              <a:t> of dimension n-d to obtain the list of N shortest vectors in L</a:t>
            </a:r>
            <a:r>
              <a:rPr baseline="-25000" lang="en">
                <a:solidFill>
                  <a:srgbClr val="000000"/>
                </a:solidFill>
              </a:rPr>
              <a:t>d</a:t>
            </a:r>
            <a:r>
              <a:rPr lang="en">
                <a:solidFill>
                  <a:srgbClr val="000000"/>
                </a:solidFill>
              </a:rPr>
              <a:t> (</a:t>
            </a:r>
            <a:r>
              <a:rPr lang="en" sz="1400">
                <a:solidFill>
                  <a:srgbClr val="000000"/>
                </a:solidFill>
              </a:rPr>
              <a:t>lengths less than </a:t>
            </a:r>
            <a:r>
              <a:rPr lang="en" sz="1400">
                <a:solidFill>
                  <a:srgbClr val="000000"/>
                </a:solidFill>
              </a:rPr>
              <a:t>√(4/3) .gh(L</a:t>
            </a:r>
            <a:r>
              <a:rPr baseline="-25000" lang="en" sz="1400">
                <a:solidFill>
                  <a:srgbClr val="000000"/>
                </a:solidFill>
              </a:rPr>
              <a:t>d</a:t>
            </a:r>
            <a:r>
              <a:rPr lang="en" sz="1400">
                <a:solidFill>
                  <a:srgbClr val="000000"/>
                </a:solidFill>
              </a:rPr>
              <a:t>)</a:t>
            </a:r>
            <a:r>
              <a:rPr lang="en">
                <a:solidFill>
                  <a:srgbClr val="000000"/>
                </a:solidFill>
              </a:rPr>
              <a:t>).</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Desired shortest non-zero vector s of expected length gh(L) of full lattice projects to a vector in this list. </a:t>
            </a:r>
            <a:r>
              <a:rPr lang="en">
                <a:solidFill>
                  <a:srgbClr val="000000"/>
                </a:solidFill>
              </a:rPr>
              <a:t>By exhaustive search over the list, we find the required vector.</a:t>
            </a:r>
            <a:endParaRPr>
              <a:solidFill>
                <a:srgbClr val="00000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9"/>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The SubSieve Algorithm (contd.)</a:t>
            </a:r>
            <a:endParaRPr/>
          </a:p>
        </p:txBody>
      </p:sp>
      <p:sp>
        <p:nvSpPr>
          <p:cNvPr id="164" name="Google Shape;164;p29"/>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Let s</a:t>
            </a:r>
            <a:r>
              <a:rPr baseline="-25000" lang="en">
                <a:solidFill>
                  <a:srgbClr val="000000"/>
                </a:solidFill>
              </a:rPr>
              <a:t>d</a:t>
            </a:r>
            <a:r>
              <a:rPr lang="en">
                <a:solidFill>
                  <a:srgbClr val="000000"/>
                </a:solidFill>
              </a:rPr>
              <a:t> = π</a:t>
            </a:r>
            <a:r>
              <a:rPr baseline="-25000" lang="en">
                <a:solidFill>
                  <a:srgbClr val="000000"/>
                </a:solidFill>
              </a:rPr>
              <a:t>d</a:t>
            </a:r>
            <a:r>
              <a:rPr lang="en">
                <a:solidFill>
                  <a:srgbClr val="000000"/>
                </a:solidFill>
              </a:rPr>
              <a:t>(s) which we know. To recover full vector s:</a:t>
            </a:r>
            <a:endParaRPr>
              <a:solidFill>
                <a:srgbClr val="000000"/>
              </a:solidFill>
            </a:endParaRPr>
          </a:p>
          <a:p>
            <a:pPr indent="-342900" lvl="0" marL="457200" rtl="0" algn="l">
              <a:spcBef>
                <a:spcPts val="1600"/>
              </a:spcBef>
              <a:spcAft>
                <a:spcPts val="0"/>
              </a:spcAft>
              <a:buClr>
                <a:srgbClr val="000000"/>
              </a:buClr>
              <a:buSzPts val="1800"/>
              <a:buChar char="●"/>
            </a:pPr>
            <a:r>
              <a:rPr lang="en">
                <a:solidFill>
                  <a:srgbClr val="000000"/>
                </a:solidFill>
              </a:rPr>
              <a:t>We write s = </a:t>
            </a:r>
            <a:r>
              <a:rPr b="1" lang="en">
                <a:solidFill>
                  <a:srgbClr val="000000"/>
                </a:solidFill>
              </a:rPr>
              <a:t>Bx </a:t>
            </a:r>
            <a:r>
              <a:rPr lang="en">
                <a:solidFill>
                  <a:srgbClr val="000000"/>
                </a:solidFill>
              </a:rPr>
              <a:t>and split </a:t>
            </a:r>
            <a:r>
              <a:rPr b="1" lang="en">
                <a:solidFill>
                  <a:srgbClr val="000000"/>
                </a:solidFill>
              </a:rPr>
              <a:t>x</a:t>
            </a:r>
            <a:r>
              <a:rPr lang="en">
                <a:solidFill>
                  <a:srgbClr val="000000"/>
                </a:solidFill>
              </a:rPr>
              <a:t> = (</a:t>
            </a:r>
            <a:r>
              <a:rPr b="1" lang="en">
                <a:solidFill>
                  <a:srgbClr val="000000"/>
                </a:solidFill>
              </a:rPr>
              <a:t>x</a:t>
            </a:r>
            <a:r>
              <a:rPr lang="en">
                <a:solidFill>
                  <a:srgbClr val="000000"/>
                </a:solidFill>
              </a:rPr>
              <a:t>’ , </a:t>
            </a:r>
            <a:r>
              <a:rPr b="1" lang="en">
                <a:solidFill>
                  <a:srgbClr val="000000"/>
                </a:solidFill>
              </a:rPr>
              <a:t>x</a:t>
            </a:r>
            <a:r>
              <a:rPr lang="en">
                <a:solidFill>
                  <a:srgbClr val="000000"/>
                </a:solidFill>
              </a:rPr>
              <a:t>’’) where </a:t>
            </a:r>
            <a:r>
              <a:rPr b="1" lang="en">
                <a:solidFill>
                  <a:srgbClr val="000000"/>
                </a:solidFill>
              </a:rPr>
              <a:t>x</a:t>
            </a:r>
            <a:r>
              <a:rPr lang="en">
                <a:solidFill>
                  <a:srgbClr val="000000"/>
                </a:solidFill>
              </a:rPr>
              <a:t>’ ∈ Z</a:t>
            </a:r>
            <a:r>
              <a:rPr baseline="30000" lang="en">
                <a:solidFill>
                  <a:srgbClr val="000000"/>
                </a:solidFill>
              </a:rPr>
              <a:t>d</a:t>
            </a:r>
            <a:r>
              <a:rPr lang="en">
                <a:solidFill>
                  <a:srgbClr val="000000"/>
                </a:solidFill>
              </a:rPr>
              <a:t> and </a:t>
            </a:r>
            <a:r>
              <a:rPr b="1" lang="en">
                <a:solidFill>
                  <a:srgbClr val="000000"/>
                </a:solidFill>
              </a:rPr>
              <a:t>x</a:t>
            </a:r>
            <a:r>
              <a:rPr lang="en">
                <a:solidFill>
                  <a:srgbClr val="000000"/>
                </a:solidFill>
              </a:rPr>
              <a:t>’’ ∈ Z</a:t>
            </a:r>
            <a:r>
              <a:rPr baseline="30000" lang="en">
                <a:solidFill>
                  <a:srgbClr val="000000"/>
                </a:solidFill>
              </a:rPr>
              <a:t>n-d</a:t>
            </a:r>
            <a:r>
              <a:rPr lang="en">
                <a:solidFill>
                  <a:srgbClr val="000000"/>
                </a:solidFill>
              </a:rPr>
              <a:t> . Note that </a:t>
            </a:r>
            <a:br>
              <a:rPr lang="en">
                <a:solidFill>
                  <a:srgbClr val="000000"/>
                </a:solidFill>
              </a:rPr>
            </a:br>
            <a:r>
              <a:rPr lang="en">
                <a:solidFill>
                  <a:srgbClr val="000000"/>
                </a:solidFill>
              </a:rPr>
              <a:t>s</a:t>
            </a:r>
            <a:r>
              <a:rPr baseline="-25000" lang="en">
                <a:solidFill>
                  <a:srgbClr val="000000"/>
                </a:solidFill>
              </a:rPr>
              <a:t>d</a:t>
            </a:r>
            <a:r>
              <a:rPr lang="en">
                <a:solidFill>
                  <a:srgbClr val="000000"/>
                </a:solidFill>
              </a:rPr>
              <a:t> = π</a:t>
            </a:r>
            <a:r>
              <a:rPr baseline="-25000" lang="en">
                <a:solidFill>
                  <a:srgbClr val="000000"/>
                </a:solidFill>
              </a:rPr>
              <a:t>d</a:t>
            </a:r>
            <a:r>
              <a:rPr lang="en">
                <a:solidFill>
                  <a:srgbClr val="000000"/>
                </a:solidFill>
              </a:rPr>
              <a:t>(</a:t>
            </a:r>
            <a:r>
              <a:rPr b="1" lang="en">
                <a:solidFill>
                  <a:srgbClr val="000000"/>
                </a:solidFill>
              </a:rPr>
              <a:t>Bx</a:t>
            </a:r>
            <a:r>
              <a:rPr lang="en">
                <a:solidFill>
                  <a:srgbClr val="000000"/>
                </a:solidFill>
              </a:rPr>
              <a:t>) = </a:t>
            </a:r>
            <a:r>
              <a:rPr b="1" lang="en">
                <a:solidFill>
                  <a:srgbClr val="000000"/>
                </a:solidFill>
              </a:rPr>
              <a:t>B</a:t>
            </a:r>
            <a:r>
              <a:rPr b="1" baseline="-25000" lang="en">
                <a:solidFill>
                  <a:srgbClr val="000000"/>
                </a:solidFill>
              </a:rPr>
              <a:t>d</a:t>
            </a:r>
            <a:r>
              <a:rPr b="1" lang="en">
                <a:solidFill>
                  <a:srgbClr val="000000"/>
                </a:solidFill>
              </a:rPr>
              <a:t>x</a:t>
            </a:r>
            <a:r>
              <a:rPr lang="en">
                <a:solidFill>
                  <a:srgbClr val="000000"/>
                </a:solidFill>
              </a:rPr>
              <a:t>’’, so we may recover </a:t>
            </a:r>
            <a:r>
              <a:rPr b="1" lang="en">
                <a:solidFill>
                  <a:srgbClr val="000000"/>
                </a:solidFill>
              </a:rPr>
              <a:t>x</a:t>
            </a:r>
            <a:r>
              <a:rPr lang="en">
                <a:solidFill>
                  <a:srgbClr val="000000"/>
                </a:solidFill>
              </a:rPr>
              <a:t>’’ from s</a:t>
            </a:r>
            <a:r>
              <a:rPr baseline="-25000" lang="en">
                <a:solidFill>
                  <a:srgbClr val="000000"/>
                </a:solidFill>
              </a:rPr>
              <a:t>d</a:t>
            </a:r>
            <a:r>
              <a:rPr lang="en">
                <a:solidFill>
                  <a:srgbClr val="000000"/>
                </a:solidFill>
              </a:rPr>
              <a:t>.</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Now we recover </a:t>
            </a:r>
            <a:r>
              <a:rPr b="1" lang="en">
                <a:solidFill>
                  <a:srgbClr val="000000"/>
                </a:solidFill>
              </a:rPr>
              <a:t>x’</a:t>
            </a:r>
            <a:r>
              <a:rPr lang="en">
                <a:solidFill>
                  <a:srgbClr val="000000"/>
                </a:solidFill>
              </a:rPr>
              <a:t> ∈ Z</a:t>
            </a:r>
            <a:r>
              <a:rPr baseline="30000" lang="en">
                <a:solidFill>
                  <a:srgbClr val="000000"/>
                </a:solidFill>
              </a:rPr>
              <a:t>d</a:t>
            </a:r>
            <a:r>
              <a:rPr lang="en">
                <a:solidFill>
                  <a:srgbClr val="000000"/>
                </a:solidFill>
              </a:rPr>
              <a:t> such that </a:t>
            </a:r>
            <a:r>
              <a:rPr b="1" lang="en">
                <a:solidFill>
                  <a:srgbClr val="000000"/>
                </a:solidFill>
              </a:rPr>
              <a:t>B’x’ </a:t>
            </a:r>
            <a:r>
              <a:rPr lang="en">
                <a:solidFill>
                  <a:srgbClr val="000000"/>
                </a:solidFill>
              </a:rPr>
              <a:t>+</a:t>
            </a:r>
            <a:r>
              <a:rPr b="1" lang="en">
                <a:solidFill>
                  <a:srgbClr val="000000"/>
                </a:solidFill>
              </a:rPr>
              <a:t> B’’x’’</a:t>
            </a:r>
            <a:r>
              <a:rPr lang="en">
                <a:solidFill>
                  <a:srgbClr val="000000"/>
                </a:solidFill>
              </a:rPr>
              <a:t> is small where [</a:t>
            </a:r>
            <a:r>
              <a:rPr b="1" lang="en">
                <a:solidFill>
                  <a:srgbClr val="000000"/>
                </a:solidFill>
              </a:rPr>
              <a:t>B’ |B’’</a:t>
            </a:r>
            <a:r>
              <a:rPr lang="en">
                <a:solidFill>
                  <a:srgbClr val="000000"/>
                </a:solidFill>
              </a:rPr>
              <a:t>] = </a:t>
            </a:r>
            <a:r>
              <a:rPr b="1" lang="en">
                <a:solidFill>
                  <a:srgbClr val="000000"/>
                </a:solidFill>
              </a:rPr>
              <a:t>B</a:t>
            </a:r>
            <a:r>
              <a:rPr lang="en">
                <a:solidFill>
                  <a:srgbClr val="000000"/>
                </a:solidFill>
              </a:rPr>
              <a:t>, i.e., finding the short vector s in the lattice coset L(</a:t>
            </a:r>
            <a:r>
              <a:rPr b="1" lang="en">
                <a:solidFill>
                  <a:srgbClr val="000000"/>
                </a:solidFill>
              </a:rPr>
              <a:t>B</a:t>
            </a:r>
            <a:r>
              <a:rPr lang="en">
                <a:solidFill>
                  <a:srgbClr val="000000"/>
                </a:solidFill>
              </a:rPr>
              <a:t>’) − </a:t>
            </a:r>
            <a:r>
              <a:rPr b="1" lang="en">
                <a:solidFill>
                  <a:srgbClr val="000000"/>
                </a:solidFill>
              </a:rPr>
              <a:t>B’’x</a:t>
            </a:r>
            <a:r>
              <a:rPr lang="en">
                <a:solidFill>
                  <a:srgbClr val="000000"/>
                </a:solidFill>
              </a:rPr>
              <a:t>. This is an easy BDD instance over the d (small enough) dimensional lattice </a:t>
            </a:r>
            <a:r>
              <a:rPr lang="en">
                <a:solidFill>
                  <a:srgbClr val="000000"/>
                </a:solidFill>
              </a:rPr>
              <a:t>L(</a:t>
            </a:r>
            <a:r>
              <a:rPr b="1" lang="en">
                <a:solidFill>
                  <a:srgbClr val="000000"/>
                </a:solidFill>
              </a:rPr>
              <a:t>B</a:t>
            </a:r>
            <a:r>
              <a:rPr lang="en">
                <a:solidFill>
                  <a:srgbClr val="000000"/>
                </a:solidFill>
              </a:rPr>
              <a:t>’). More precisely, this problem can be solved by Babai’s Nearest-Plain Algorithm. </a:t>
            </a:r>
            <a:endParaRPr>
              <a:solidFill>
                <a:srgbClr val="00000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30"/>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Conclusion and Condition</a:t>
            </a:r>
            <a:endParaRPr/>
          </a:p>
        </p:txBody>
      </p:sp>
      <p:sp>
        <p:nvSpPr>
          <p:cNvPr id="170" name="Google Shape;170;p30"/>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solidFill>
                  <a:srgbClr val="000000"/>
                </a:solidFill>
              </a:rPr>
              <a:t>SubSieve(L,d) outputs the shortest vector of L, and its complexity is dominated by the cost N</a:t>
            </a:r>
            <a:r>
              <a:rPr baseline="30000" lang="en">
                <a:solidFill>
                  <a:srgbClr val="000000"/>
                </a:solidFill>
              </a:rPr>
              <a:t>2</a:t>
            </a:r>
            <a:r>
              <a:rPr lang="en">
                <a:solidFill>
                  <a:srgbClr val="000000"/>
                </a:solidFill>
              </a:rPr>
              <a:t> · poly(n) of Sieve(L</a:t>
            </a:r>
            <a:r>
              <a:rPr baseline="-25000" lang="en">
                <a:solidFill>
                  <a:srgbClr val="000000"/>
                </a:solidFill>
              </a:rPr>
              <a:t>d</a:t>
            </a:r>
            <a:r>
              <a:rPr lang="en">
                <a:solidFill>
                  <a:srgbClr val="000000"/>
                </a:solidFill>
              </a:rPr>
              <a:t>), with an additive overhead of n</a:t>
            </a:r>
            <a:r>
              <a:rPr baseline="30000" lang="en">
                <a:solidFill>
                  <a:srgbClr val="000000"/>
                </a:solidFill>
              </a:rPr>
              <a:t>2</a:t>
            </a:r>
            <a:r>
              <a:rPr lang="en">
                <a:solidFill>
                  <a:srgbClr val="000000"/>
                </a:solidFill>
              </a:rPr>
              <a:t> · N real arithmetic operations. </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The list outputted by Sieve contains vectors of length</a:t>
            </a:r>
            <a:r>
              <a:rPr lang="en">
                <a:solidFill>
                  <a:srgbClr val="000000"/>
                </a:solidFill>
              </a:rPr>
              <a:t>s less than √(4/3) .gh(L</a:t>
            </a:r>
            <a:r>
              <a:rPr baseline="-25000" lang="en">
                <a:solidFill>
                  <a:srgbClr val="000000"/>
                </a:solidFill>
              </a:rPr>
              <a:t>d</a:t>
            </a:r>
            <a:r>
              <a:rPr lang="en">
                <a:solidFill>
                  <a:srgbClr val="000000"/>
                </a:solidFill>
              </a:rPr>
              <a:t>) and the shortest vector s projects to a vector in this list. Thus, ||π</a:t>
            </a:r>
            <a:r>
              <a:rPr baseline="-25000" lang="en">
                <a:solidFill>
                  <a:srgbClr val="000000"/>
                </a:solidFill>
              </a:rPr>
              <a:t>d</a:t>
            </a:r>
            <a:r>
              <a:rPr lang="en">
                <a:solidFill>
                  <a:srgbClr val="000000"/>
                </a:solidFill>
              </a:rPr>
              <a:t>(s)|| ≤ √4/3. gh(L</a:t>
            </a:r>
            <a:r>
              <a:rPr baseline="-25000" lang="en">
                <a:solidFill>
                  <a:srgbClr val="000000"/>
                </a:solidFill>
              </a:rPr>
              <a:t>d</a:t>
            </a:r>
            <a:r>
              <a:rPr lang="en">
                <a:solidFill>
                  <a:srgbClr val="000000"/>
                </a:solidFill>
              </a:rPr>
              <a:t>). Because ||π</a:t>
            </a:r>
            <a:r>
              <a:rPr baseline="-25000" lang="en">
                <a:solidFill>
                  <a:srgbClr val="000000"/>
                </a:solidFill>
              </a:rPr>
              <a:t>d</a:t>
            </a:r>
            <a:r>
              <a:rPr lang="en">
                <a:solidFill>
                  <a:srgbClr val="000000"/>
                </a:solidFill>
              </a:rPr>
              <a:t>(s)|| ≤ ||s|| = gh(L), it is sufficient that</a:t>
            </a:r>
            <a:br>
              <a:rPr lang="en">
                <a:solidFill>
                  <a:srgbClr val="000000"/>
                </a:solidFill>
              </a:rPr>
            </a:br>
            <a:r>
              <a:rPr lang="en">
                <a:solidFill>
                  <a:srgbClr val="000000"/>
                </a:solidFill>
              </a:rPr>
              <a:t>				 gh(L) ≤ √4/3 · gh(L</a:t>
            </a:r>
            <a:r>
              <a:rPr baseline="-25000" lang="en">
                <a:solidFill>
                  <a:srgbClr val="000000"/>
                </a:solidFill>
              </a:rPr>
              <a:t>d</a:t>
            </a:r>
            <a:r>
              <a:rPr lang="en">
                <a:solidFill>
                  <a:srgbClr val="000000"/>
                </a:solidFill>
              </a:rPr>
              <a:t>)  		---- Condition to be satisfied</a:t>
            </a:r>
            <a:endParaRPr>
              <a:solidFill>
                <a:srgbClr val="00000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1"/>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Measure of d</a:t>
            </a:r>
            <a:endParaRPr/>
          </a:p>
        </p:txBody>
      </p:sp>
      <p:sp>
        <p:nvSpPr>
          <p:cNvPr id="176" name="Google Shape;176;p31"/>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solidFill>
                  <a:srgbClr val="000000"/>
                </a:solidFill>
              </a:rPr>
              <a:t>Using the Gaussian Heuristic estimate of length of shortest vector and the Geometric Series Assumption, the above condition is satisfied for some </a:t>
            </a:r>
            <a:br>
              <a:rPr lang="en">
                <a:solidFill>
                  <a:srgbClr val="000000"/>
                </a:solidFill>
              </a:rPr>
            </a:br>
            <a:r>
              <a:rPr lang="en">
                <a:solidFill>
                  <a:srgbClr val="000000"/>
                </a:solidFill>
              </a:rPr>
              <a:t>d = O(n/ln n) when choosing b = n/2.</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Having preprocessed the basis B of L with BKZ algorithm with blocksize n/2, for a cost of at most poly(n) time the cost of Sieve in n/2, SubSieve algorithm will find the shortest vector of L for d = O(n/ln n).</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SubSieve(L,d) is faster than Sieve(L) by a sub-exponential factor  2</a:t>
            </a:r>
            <a:r>
              <a:rPr baseline="30000" lang="en">
                <a:solidFill>
                  <a:srgbClr val="000000"/>
                </a:solidFill>
              </a:rPr>
              <a:t>O(n/ln n)</a:t>
            </a:r>
            <a:r>
              <a:rPr lang="en">
                <a:solidFill>
                  <a:srgbClr val="000000"/>
                </a:solidFill>
              </a:rPr>
              <a:t>.</a:t>
            </a:r>
            <a:endParaRPr>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4"/>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Preliminaries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2"/>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Progressive Iteration (Alternative Approach)</a:t>
            </a:r>
            <a:endParaRPr/>
          </a:p>
        </p:txBody>
      </p:sp>
      <p:sp>
        <p:nvSpPr>
          <p:cNvPr id="182" name="Google Shape;182;p32"/>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solidFill>
                  <a:srgbClr val="000000"/>
                </a:solidFill>
              </a:rPr>
              <a:t>Apply extension of SubSieve algorithm iteratively from a weakly reduced initial basis to a strongly reduced one.</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Extend SubSieve to output a partial basis </a:t>
            </a:r>
            <a:r>
              <a:rPr b="1" lang="en">
                <a:solidFill>
                  <a:srgbClr val="000000"/>
                </a:solidFill>
              </a:rPr>
              <a:t>V</a:t>
            </a:r>
            <a:r>
              <a:rPr lang="en">
                <a:solidFill>
                  <a:srgbClr val="000000"/>
                </a:solidFill>
              </a:rPr>
              <a:t> = [</a:t>
            </a:r>
            <a:r>
              <a:rPr b="1" lang="en">
                <a:solidFill>
                  <a:srgbClr val="000000"/>
                </a:solidFill>
              </a:rPr>
              <a:t>v0| . . . |vm</a:t>
            </a:r>
            <a:r>
              <a:rPr lang="en">
                <a:solidFill>
                  <a:srgbClr val="000000"/>
                </a:solidFill>
              </a:rPr>
              <a:t>] of rank m, such that their Gram-Schmidt lengths are as short as possible. This algorithm now attempts to provide the first vectors of HKZ reduced basis.</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Iteration consists of completing partial basis </a:t>
            </a:r>
            <a:r>
              <a:rPr b="1" lang="en">
                <a:solidFill>
                  <a:srgbClr val="000000"/>
                </a:solidFill>
              </a:rPr>
              <a:t>V</a:t>
            </a:r>
            <a:r>
              <a:rPr lang="en">
                <a:solidFill>
                  <a:srgbClr val="000000"/>
                </a:solidFill>
              </a:rPr>
              <a:t> into a basis of L and use it as the new input basis. The authors hoped to obtain the shortest vector with d larger than that required by the condition.</a:t>
            </a:r>
            <a:endParaRPr>
              <a:solidFill>
                <a:srgbClr val="000000"/>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3"/>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Progressive Iteration (remarks)</a:t>
            </a:r>
            <a:endParaRPr/>
          </a:p>
        </p:txBody>
      </p:sp>
      <p:sp>
        <p:nvSpPr>
          <p:cNvPr id="188" name="Google Shape;188;p33"/>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solidFill>
                  <a:srgbClr val="000000"/>
                </a:solidFill>
              </a:rPr>
              <a:t>Iterate with a large value of d (say n/4) and decrease d by 1 until shortest vector (of desired length) is found.</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Failed attempts nevertheless contribute to approximate HKZ reduction, improving the input basis for the next attempt.</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The authors arrived at a maximal value of d which would satisfy the condition using this alternative approach:</a:t>
            </a:r>
            <a:br>
              <a:rPr lang="en">
                <a:solidFill>
                  <a:srgbClr val="000000"/>
                </a:solidFill>
              </a:rPr>
            </a:br>
            <a:r>
              <a:rPr lang="en">
                <a:solidFill>
                  <a:srgbClr val="000000"/>
                </a:solidFill>
              </a:rPr>
              <a:t>				</a:t>
            </a:r>
            <a:r>
              <a:rPr lang="en">
                <a:solidFill>
                  <a:srgbClr val="000000"/>
                </a:solidFill>
              </a:rPr>
              <a:t>d ≅ n ln(4/3)</a:t>
            </a:r>
            <a:br>
              <a:rPr lang="en">
                <a:solidFill>
                  <a:srgbClr val="000000"/>
                </a:solidFill>
              </a:rPr>
            </a:br>
            <a:r>
              <a:rPr lang="en">
                <a:solidFill>
                  <a:srgbClr val="000000"/>
                </a:solidFill>
              </a:rPr>
              <a:t>				       ln(n/2πe)</a:t>
            </a:r>
            <a:br>
              <a:rPr lang="en">
                <a:solidFill>
                  <a:srgbClr val="000000"/>
                </a:solidFill>
              </a:rPr>
            </a:br>
            <a:endParaRPr>
              <a:solidFill>
                <a:srgbClr val="000000"/>
              </a:solidFill>
            </a:endParaRPr>
          </a:p>
        </p:txBody>
      </p:sp>
      <p:cxnSp>
        <p:nvCxnSpPr>
          <p:cNvPr id="189" name="Google Shape;189;p33"/>
          <p:cNvCxnSpPr/>
          <p:nvPr/>
        </p:nvCxnSpPr>
        <p:spPr>
          <a:xfrm>
            <a:off x="3219975" y="4184700"/>
            <a:ext cx="916500" cy="84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4"/>
          <p:cNvSpPr txBox="1"/>
          <p:nvPr>
            <p:ph idx="4294967295" type="title"/>
          </p:nvPr>
        </p:nvSpPr>
        <p:spPr>
          <a:xfrm>
            <a:off x="773700" y="1663450"/>
            <a:ext cx="7596600" cy="761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2"/>
                </a:solidFill>
              </a:rPr>
              <a:t>“Thank You”</a:t>
            </a:r>
            <a:endParaRPr>
              <a:solidFill>
                <a:schemeClr val="lt2"/>
              </a:solidFill>
            </a:endParaRPr>
          </a:p>
        </p:txBody>
      </p:sp>
      <p:cxnSp>
        <p:nvCxnSpPr>
          <p:cNvPr id="195" name="Google Shape;195;p34"/>
          <p:cNvCxnSpPr/>
          <p:nvPr/>
        </p:nvCxnSpPr>
        <p:spPr>
          <a:xfrm>
            <a:off x="4295550" y="2693400"/>
            <a:ext cx="552900" cy="0"/>
          </a:xfrm>
          <a:prstGeom prst="straightConnector1">
            <a:avLst/>
          </a:prstGeom>
          <a:noFill/>
          <a:ln cap="flat" cmpd="sng" w="28575">
            <a:solidFill>
              <a:schemeClr val="dk1"/>
            </a:solidFill>
            <a:prstDash val="solid"/>
            <a:round/>
            <a:headEnd len="sm" w="sm" type="none"/>
            <a:tailEnd len="sm" w="sm" type="none"/>
          </a:ln>
        </p:spPr>
      </p:cxn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201" name="Google Shape;201;p35"/>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AutoNum type="arabicPeriod"/>
            </a:pPr>
            <a:r>
              <a:rPr lang="en" sz="1100" u="sng">
                <a:solidFill>
                  <a:schemeClr val="hlink"/>
                </a:solidFill>
                <a:latin typeface="Arial"/>
                <a:ea typeface="Arial"/>
                <a:cs typeface="Arial"/>
                <a:sym typeface="Arial"/>
                <a:hlinkClick r:id="rId3"/>
              </a:rPr>
              <a:t>https://eprint.iacr.org/2017/999.pdf</a:t>
            </a:r>
            <a:r>
              <a:rPr lang="en">
                <a:solidFill>
                  <a:srgbClr val="000000"/>
                </a:solidFill>
              </a:rPr>
              <a:t> </a:t>
            </a:r>
            <a:r>
              <a:rPr lang="en" sz="1400">
                <a:solidFill>
                  <a:srgbClr val="000000"/>
                </a:solidFill>
              </a:rPr>
              <a:t>Shortest Vector from Lattice Sieving: a Few Dimensions for Free, Léo Ducas</a:t>
            </a:r>
            <a:endParaRPr sz="1400">
              <a:solidFill>
                <a:srgbClr val="000000"/>
              </a:solidFill>
            </a:endParaRPr>
          </a:p>
          <a:p>
            <a:pPr indent="-317500" lvl="0" marL="457200" rtl="0" algn="l">
              <a:spcBef>
                <a:spcPts val="0"/>
              </a:spcBef>
              <a:spcAft>
                <a:spcPts val="0"/>
              </a:spcAft>
              <a:buClr>
                <a:srgbClr val="000000"/>
              </a:buClr>
              <a:buSzPts val="1400"/>
              <a:buAutoNum type="arabicPeriod"/>
            </a:pPr>
            <a:r>
              <a:rPr lang="en" sz="1100" u="sng">
                <a:solidFill>
                  <a:schemeClr val="hlink"/>
                </a:solidFill>
                <a:latin typeface="Arial"/>
                <a:ea typeface="Arial"/>
                <a:cs typeface="Arial"/>
                <a:sym typeface="Arial"/>
                <a:hlinkClick r:id="rId4"/>
              </a:rPr>
              <a:t>http://people.csail.mit.edu/vidick/JoMC08.pdf</a:t>
            </a:r>
            <a:r>
              <a:rPr lang="en" sz="1400">
                <a:solidFill>
                  <a:srgbClr val="000000"/>
                </a:solidFill>
              </a:rPr>
              <a:t> Sieve Algorithms for the Shortest Vector Problem are Practical, Phong Q. Nguyen and Thomas Vidick</a:t>
            </a:r>
            <a:endParaRPr sz="1400">
              <a:solidFill>
                <a:srgbClr val="000000"/>
              </a:solidFill>
            </a:endParaRPr>
          </a:p>
          <a:p>
            <a:pPr indent="-317500" lvl="0" marL="457200" rtl="0" algn="l">
              <a:spcBef>
                <a:spcPts val="0"/>
              </a:spcBef>
              <a:spcAft>
                <a:spcPts val="0"/>
              </a:spcAft>
              <a:buClr>
                <a:srgbClr val="000000"/>
              </a:buClr>
              <a:buSzPts val="1400"/>
              <a:buAutoNum type="arabicPeriod"/>
            </a:pPr>
            <a:r>
              <a:rPr lang="en" sz="1100" u="sng">
                <a:solidFill>
                  <a:schemeClr val="hlink"/>
                </a:solidFill>
                <a:latin typeface="Arial"/>
                <a:ea typeface="Arial"/>
                <a:cs typeface="Arial"/>
                <a:sym typeface="Arial"/>
                <a:hlinkClick r:id="rId5"/>
              </a:rPr>
              <a:t>https://eprint.iacr.org/2016/439.pdf</a:t>
            </a:r>
            <a:r>
              <a:rPr lang="en" sz="1400">
                <a:solidFill>
                  <a:srgbClr val="000000"/>
                </a:solidFill>
              </a:rPr>
              <a:t> A Measure Version of Gaussian Heuristic, Hao Chen </a:t>
            </a:r>
            <a:endParaRPr sz="1400">
              <a:solidFill>
                <a:srgbClr val="000000"/>
              </a:solidFill>
            </a:endParaRPr>
          </a:p>
          <a:p>
            <a:pPr indent="-317500" lvl="0" marL="457200" rtl="0" algn="l">
              <a:spcBef>
                <a:spcPts val="0"/>
              </a:spcBef>
              <a:spcAft>
                <a:spcPts val="0"/>
              </a:spcAft>
              <a:buClr>
                <a:srgbClr val="000000"/>
              </a:buClr>
              <a:buSzPts val="1400"/>
              <a:buAutoNum type="arabicPeriod"/>
            </a:pPr>
            <a:r>
              <a:rPr lang="en" sz="1100" u="sng">
                <a:solidFill>
                  <a:schemeClr val="hlink"/>
                </a:solidFill>
                <a:latin typeface="Arial"/>
                <a:ea typeface="Arial"/>
                <a:cs typeface="Arial"/>
                <a:sym typeface="Arial"/>
                <a:hlinkClick r:id="rId6"/>
              </a:rPr>
              <a:t>https://people.csail.mit.edu/vinodv/6876-Fall2015/L7.pdf</a:t>
            </a:r>
            <a:r>
              <a:rPr lang="en" sz="1400">
                <a:solidFill>
                  <a:srgbClr val="000000"/>
                </a:solidFill>
              </a:rPr>
              <a:t> Advanced Topics in Cryptography: Lattices Lecture 7, Lecturer: Vinod Vaikuntanathan</a:t>
            </a:r>
            <a:endParaRPr sz="1400">
              <a:solidFill>
                <a:srgbClr val="000000"/>
              </a:solidFill>
            </a:endParaRPr>
          </a:p>
          <a:p>
            <a:pPr indent="-317500" lvl="0" marL="457200" rtl="0" algn="l">
              <a:spcBef>
                <a:spcPts val="0"/>
              </a:spcBef>
              <a:spcAft>
                <a:spcPts val="0"/>
              </a:spcAft>
              <a:buClr>
                <a:srgbClr val="000000"/>
              </a:buClr>
              <a:buSzPts val="1400"/>
              <a:buAutoNum type="arabicPeriod"/>
            </a:pPr>
            <a:r>
              <a:rPr lang="en" sz="1100" u="sng">
                <a:solidFill>
                  <a:schemeClr val="hlink"/>
                </a:solidFill>
                <a:latin typeface="Arial"/>
                <a:ea typeface="Arial"/>
                <a:cs typeface="Arial"/>
                <a:sym typeface="Arial"/>
                <a:hlinkClick r:id="rId7"/>
              </a:rPr>
              <a:t>https://cseweb.ucsd.edu/~daniele/papers/Sieve.pdf</a:t>
            </a:r>
            <a:r>
              <a:rPr lang="en" sz="1400">
                <a:solidFill>
                  <a:srgbClr val="000000"/>
                </a:solidFill>
              </a:rPr>
              <a:t> Faster exponential time algorithms for the shortest vector problem, Daniele Micciancio and Panagiotis Voulgaris</a:t>
            </a:r>
            <a:endParaRPr sz="1400">
              <a:solidFill>
                <a:srgbClr val="000000"/>
              </a:solidFill>
            </a:endParaRPr>
          </a:p>
          <a:p>
            <a:pPr indent="-317500" lvl="0" marL="457200" rtl="0" algn="l">
              <a:spcBef>
                <a:spcPts val="0"/>
              </a:spcBef>
              <a:spcAft>
                <a:spcPts val="0"/>
              </a:spcAft>
              <a:buClr>
                <a:srgbClr val="000000"/>
              </a:buClr>
              <a:buSzPts val="1400"/>
              <a:buAutoNum type="arabicPeriod"/>
            </a:pPr>
            <a:r>
              <a:rPr lang="en" sz="1100" u="sng">
                <a:solidFill>
                  <a:schemeClr val="hlink"/>
                </a:solidFill>
                <a:latin typeface="Arial"/>
                <a:ea typeface="Arial"/>
                <a:cs typeface="Arial"/>
                <a:sym typeface="Arial"/>
                <a:hlinkClick r:id="rId8"/>
              </a:rPr>
              <a:t>https://github.com/lducas/SubSieve</a:t>
            </a:r>
            <a:r>
              <a:rPr lang="en" sz="1400">
                <a:solidFill>
                  <a:srgbClr val="000000"/>
                </a:solidFill>
              </a:rPr>
              <a:t> CodeBase</a:t>
            </a:r>
            <a:endParaRPr sz="1400">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Introduction: Lattices</a:t>
            </a:r>
            <a:endParaRPr/>
          </a:p>
        </p:txBody>
      </p:sp>
      <p:sp>
        <p:nvSpPr>
          <p:cNvPr id="80" name="Google Shape;80;p15"/>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solidFill>
                  <a:srgbClr val="000000"/>
                </a:solidFill>
              </a:rPr>
              <a:t>Lattices are discrete subgroups of R</a:t>
            </a:r>
            <a:r>
              <a:rPr baseline="30000" lang="en">
                <a:solidFill>
                  <a:srgbClr val="000000"/>
                </a:solidFill>
              </a:rPr>
              <a:t>m</a:t>
            </a:r>
            <a:r>
              <a:rPr lang="en">
                <a:solidFill>
                  <a:srgbClr val="000000"/>
                </a:solidFill>
              </a:rPr>
              <a:t>. A lattice L can be represented by a basis, that is, a set of n ≤ m linearly independent vectors b</a:t>
            </a:r>
            <a:r>
              <a:rPr baseline="-25000" lang="en">
                <a:solidFill>
                  <a:srgbClr val="000000"/>
                </a:solidFill>
              </a:rPr>
              <a:t>1</a:t>
            </a:r>
            <a:r>
              <a:rPr lang="en">
                <a:solidFill>
                  <a:srgbClr val="000000"/>
                </a:solidFill>
              </a:rPr>
              <a:t>, . . . , b</a:t>
            </a:r>
            <a:r>
              <a:rPr baseline="-25000" lang="en">
                <a:solidFill>
                  <a:srgbClr val="000000"/>
                </a:solidFill>
              </a:rPr>
              <a:t>n</a:t>
            </a:r>
            <a:r>
              <a:rPr lang="en">
                <a:solidFill>
                  <a:srgbClr val="000000"/>
                </a:solidFill>
              </a:rPr>
              <a:t> in R</a:t>
            </a:r>
            <a:r>
              <a:rPr baseline="30000" lang="en">
                <a:solidFill>
                  <a:srgbClr val="000000"/>
                </a:solidFill>
              </a:rPr>
              <a:t>m</a:t>
            </a:r>
            <a:r>
              <a:rPr lang="en">
                <a:solidFill>
                  <a:srgbClr val="000000"/>
                </a:solidFill>
              </a:rPr>
              <a:t> such that the set of all linear combinations of b</a:t>
            </a:r>
            <a:r>
              <a:rPr baseline="-25000" lang="en">
                <a:solidFill>
                  <a:srgbClr val="000000"/>
                </a:solidFill>
              </a:rPr>
              <a:t>i</a:t>
            </a:r>
            <a:r>
              <a:rPr lang="en">
                <a:solidFill>
                  <a:srgbClr val="000000"/>
                </a:solidFill>
              </a:rPr>
              <a:t>’s equals L.</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The Shortest Vector Problem (SVP) asks for a vector whose Euclidean norm is minimal among all other non-zero lattice vectors.</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SVP algorithms can be classified in two categories: exact algorithms (which provably output a shortest vector), and approximation algorithms (which output a non-zero lattice vector whose norm is provably not much bigger than that of a shortest vector).</a:t>
            </a:r>
            <a:endParaRPr>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The Two Classes</a:t>
            </a:r>
            <a:endParaRPr/>
          </a:p>
        </p:txBody>
      </p:sp>
      <p:sp>
        <p:nvSpPr>
          <p:cNvPr id="86" name="Google Shape;86;p16"/>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solidFill>
                  <a:srgbClr val="000000"/>
                </a:solidFill>
              </a:rPr>
              <a:t>Because SVP is known to be NP-hard under randomized reductions, exact algorithms are not expected to be polynomial time.</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In high dimension (higher than 100), only approximation algorithms are practical, but all approximation algorithms are known to make intensive use of exact algorithms in low dimensions.</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There are so far essentially only two different algorithms for exact SVP:	</a:t>
            </a:r>
            <a:r>
              <a:rPr lang="en">
                <a:solidFill>
                  <a:srgbClr val="000000"/>
                </a:solidFill>
              </a:rPr>
              <a:t>Pruned Enumeration Algorithms</a:t>
            </a:r>
            <a:br>
              <a:rPr lang="en">
                <a:solidFill>
                  <a:srgbClr val="000000"/>
                </a:solidFill>
              </a:rPr>
            </a:br>
            <a:r>
              <a:rPr lang="en">
                <a:solidFill>
                  <a:srgbClr val="000000"/>
                </a:solidFill>
              </a:rPr>
              <a:t>Sieve Algorithms</a:t>
            </a:r>
            <a:br>
              <a:rPr lang="en">
                <a:solidFill>
                  <a:srgbClr val="000000"/>
                </a:solidFill>
              </a:rPr>
            </a:br>
            <a:r>
              <a:rPr lang="en">
                <a:solidFill>
                  <a:srgbClr val="000000"/>
                </a:solidFill>
              </a:rPr>
              <a:t>	</a:t>
            </a:r>
            <a:endParaRPr>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7"/>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Enumeration Algorithms</a:t>
            </a:r>
            <a:endParaRPr/>
          </a:p>
        </p:txBody>
      </p:sp>
      <p:sp>
        <p:nvSpPr>
          <p:cNvPr id="92" name="Google Shape;92;p17"/>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solidFill>
                  <a:srgbClr val="000000"/>
                </a:solidFill>
              </a:rPr>
              <a:t>The deterministic enumeration algorithm discovered by Kannan and Pohst enumerates a super-exponential number of potential shortest vectors, given a reduced basis. </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If the basis is only LLL-reduced, the running time is 2</a:t>
            </a:r>
            <a:r>
              <a:rPr baseline="30000" lang="en">
                <a:solidFill>
                  <a:srgbClr val="000000"/>
                </a:solidFill>
              </a:rPr>
              <a:t>O(n^2)</a:t>
            </a:r>
            <a:r>
              <a:rPr lang="en">
                <a:solidFill>
                  <a:srgbClr val="000000"/>
                </a:solidFill>
              </a:rPr>
              <a:t> polynomial-time operations, but Kannan performed suitable preprocessing in such a way that the overall running time (including preprocessing) is 2</a:t>
            </a:r>
            <a:r>
              <a:rPr baseline="30000" lang="en">
                <a:solidFill>
                  <a:srgbClr val="000000"/>
                </a:solidFill>
              </a:rPr>
              <a:t>O(n logn)</a:t>
            </a:r>
            <a:r>
              <a:rPr lang="en">
                <a:solidFill>
                  <a:srgbClr val="000000"/>
                </a:solidFill>
              </a:rPr>
              <a:t> polynomial-time operations.</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The algorithm used in practice is the Schnorr-Euchner variant of the enumeration strategy, where the basis is either LLL-reduced or BKZ-reduced.</a:t>
            </a:r>
            <a:endParaRPr>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8"/>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Sieve Algorithms</a:t>
            </a:r>
            <a:endParaRPr/>
          </a:p>
        </p:txBody>
      </p:sp>
      <p:sp>
        <p:nvSpPr>
          <p:cNvPr id="98" name="Google Shape;98;p18"/>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solidFill>
                  <a:srgbClr val="000000"/>
                </a:solidFill>
              </a:rPr>
              <a:t>The best known algorithms for solving SVP in lattice of dimension n (complexity wise) are sieve algorithms which have heuristic complexity estimates ranging from (4/3)</a:t>
            </a:r>
            <a:r>
              <a:rPr baseline="30000" lang="en">
                <a:solidFill>
                  <a:srgbClr val="000000"/>
                </a:solidFill>
              </a:rPr>
              <a:t>n+o(n) </a:t>
            </a:r>
            <a:r>
              <a:rPr lang="en">
                <a:solidFill>
                  <a:srgbClr val="000000"/>
                </a:solidFill>
              </a:rPr>
              <a:t>down to (3/2)</a:t>
            </a:r>
            <a:r>
              <a:rPr baseline="30000" lang="en">
                <a:solidFill>
                  <a:srgbClr val="000000"/>
                </a:solidFill>
              </a:rPr>
              <a:t>n/2+o(n)</a:t>
            </a:r>
            <a:r>
              <a:rPr lang="en">
                <a:solidFill>
                  <a:srgbClr val="000000"/>
                </a:solidFill>
              </a:rPr>
              <a:t> when LSH techniques are used.</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The Lattice sieving algorithm was proposed by AKS in 2001 which is a randomized algorithm of time and space complexity 2</a:t>
            </a:r>
            <a:r>
              <a:rPr baseline="30000" lang="en">
                <a:solidFill>
                  <a:srgbClr val="000000"/>
                </a:solidFill>
              </a:rPr>
              <a:t>O(n)</a:t>
            </a:r>
            <a:r>
              <a:rPr lang="en">
                <a:solidFill>
                  <a:srgbClr val="000000"/>
                </a:solidFill>
              </a:rPr>
              <a:t>, </a:t>
            </a:r>
            <a:r>
              <a:rPr lang="en">
                <a:solidFill>
                  <a:srgbClr val="000000"/>
                </a:solidFill>
              </a:rPr>
              <a:t>theoretically</a:t>
            </a:r>
            <a:r>
              <a:rPr lang="en">
                <a:solidFill>
                  <a:srgbClr val="000000"/>
                </a:solidFill>
              </a:rPr>
              <a:t> much lower than the super exponential complexity of alternative SVP algorithms.</a:t>
            </a:r>
            <a:endParaRPr>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Sieve Algorithms (improved)</a:t>
            </a:r>
            <a:endParaRPr/>
          </a:p>
        </p:txBody>
      </p:sp>
      <p:sp>
        <p:nvSpPr>
          <p:cNvPr id="104" name="Google Shape;104;p19"/>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solidFill>
                  <a:srgbClr val="000000"/>
                </a:solidFill>
              </a:rPr>
              <a:t>But it was believed that AKS was impractical, because AKS uses exponential space and the complexity constants were thought to be large.</a:t>
            </a:r>
            <a:endParaRPr>
              <a:solidFill>
                <a:srgbClr val="000000"/>
              </a:solidFill>
            </a:endParaRPr>
          </a:p>
          <a:p>
            <a:pPr indent="-342900" lvl="0" marL="457200" rtl="0" algn="l">
              <a:spcBef>
                <a:spcPts val="0"/>
              </a:spcBef>
              <a:spcAft>
                <a:spcPts val="0"/>
              </a:spcAft>
              <a:buClr>
                <a:srgbClr val="000000"/>
              </a:buClr>
              <a:buSzPts val="1800"/>
              <a:buChar char="●"/>
            </a:pPr>
            <a:r>
              <a:rPr lang="en" u="sng">
                <a:solidFill>
                  <a:schemeClr val="hlink"/>
                </a:solidFill>
                <a:hlinkClick r:id="rId3"/>
              </a:rPr>
              <a:t>Nguyen and Vidick</a:t>
            </a:r>
            <a:r>
              <a:rPr lang="en">
                <a:solidFill>
                  <a:srgbClr val="000000"/>
                </a:solidFill>
              </a:rPr>
              <a:t> presented a heuristic variant of AKS whose running time is (4/3+ε)</a:t>
            </a:r>
            <a:r>
              <a:rPr baseline="30000" lang="en">
                <a:solidFill>
                  <a:srgbClr val="000000"/>
                </a:solidFill>
              </a:rPr>
              <a:t>n</a:t>
            </a:r>
            <a:r>
              <a:rPr lang="en">
                <a:solidFill>
                  <a:srgbClr val="000000"/>
                </a:solidFill>
              </a:rPr>
              <a:t> polynomial-time operations, and whose space requirement is (4/3+ε)</a:t>
            </a:r>
            <a:r>
              <a:rPr baseline="30000" lang="en">
                <a:solidFill>
                  <a:srgbClr val="000000"/>
                </a:solidFill>
              </a:rPr>
              <a:t>n/2</a:t>
            </a:r>
            <a:r>
              <a:rPr lang="en">
                <a:solidFill>
                  <a:srgbClr val="000000"/>
                </a:solidFill>
              </a:rPr>
              <a:t> polynomially many bits. Their implementation could experimentally find shortest lattice vectors up to dimension 50, but was slower than classical alternative SVP algorithms in these dimensions.</a:t>
            </a:r>
            <a:endParaRPr>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Issue:</a:t>
            </a:r>
            <a:endParaRPr/>
          </a:p>
          <a:p>
            <a:pPr indent="0" lvl="0" marL="0" rtl="0" algn="l">
              <a:spcBef>
                <a:spcPts val="0"/>
              </a:spcBef>
              <a:spcAft>
                <a:spcPts val="0"/>
              </a:spcAft>
              <a:buNone/>
            </a:pPr>
            <a:r>
              <a:t/>
            </a:r>
            <a:endParaRPr/>
          </a:p>
          <a:p>
            <a:pPr indent="0" lvl="0" marL="457200" rtl="0" algn="l">
              <a:lnSpc>
                <a:spcPct val="115000"/>
              </a:lnSpc>
              <a:spcBef>
                <a:spcPts val="0"/>
              </a:spcBef>
              <a:spcAft>
                <a:spcPts val="1600"/>
              </a:spcAft>
              <a:buNone/>
            </a:pPr>
            <a:r>
              <a:rPr lang="en" sz="1800">
                <a:solidFill>
                  <a:srgbClr val="FFFFFF"/>
                </a:solidFill>
              </a:rPr>
              <a:t>S</a:t>
            </a:r>
            <a:r>
              <a:rPr lang="en" sz="1800">
                <a:solidFill>
                  <a:srgbClr val="FFFFFF"/>
                </a:solidFill>
              </a:rPr>
              <a:t>ieve algorithms have been outperformed by pruned enumeration algorithms in practice as the exact cost of polynomial time operations matter a lot in assessing the actual performance of lattice algorithms.</a:t>
            </a:r>
            <a:endParaRPr sz="1800">
              <a:solidFill>
                <a:srgbClr val="FFFFFF"/>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1"/>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Paper Claims</a:t>
            </a:r>
            <a:endParaRPr/>
          </a:p>
        </p:txBody>
      </p:sp>
      <p:sp>
        <p:nvSpPr>
          <p:cNvPr id="115" name="Google Shape;115;p21"/>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solidFill>
                  <a:srgbClr val="000000"/>
                </a:solidFill>
              </a:rPr>
              <a:t>Concrete improvement of sieve type algorithms with sub exponential gain in running time and memory consumption.</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Outperforms the best sieve algorithms from the literature by a factor of 10 in dimensions 70-80. </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Performs less than an order of magnitude slower than pruned enumeration in the same range.</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When combined with the LSH techniques, the new technique should lead to a sieve algorithm that outperforms enumeration in practice, for dimensions maybe as low as n = 90.</a:t>
            </a:r>
            <a:endParaRPr>
              <a:solidFill>
                <a:srgbClr val="000000"/>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