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9" r:id="rId7"/>
    <p:sldId id="27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FFD84-A8BF-4848-B005-E242188811E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F2EEF-0C9D-4119-926A-EB8C5A3CA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3CFD7-D11E-4972-901F-F78DABDB4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E479A9-E3A7-4EB6-8D83-88509B570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183D7-F0C8-4C4D-B867-A38E61CF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FFA-570E-4FBA-A7D6-97B015B9CFC8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B68801-926E-468E-ABD5-2773D738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0AB4DC-9310-45CC-B9CF-A4076BB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90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0789-F5FC-4916-B000-BF333095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D9B88E-64E7-4FF8-84D5-3376F42E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83B55D-7A80-4C31-98D3-3E3AEEDB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456-067F-4D21-AC05-1C223EE98CB2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800B6-8CA7-4FD2-8868-0D6F58F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516D6-409D-4491-A8C3-ED6DF9FF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98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2F17DA-B29A-4902-ACD3-835C96B8B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C52CD0-FBC6-4E0D-A41F-CEDFE1835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D2B77-ADFF-4ED1-B1A7-F77C11B2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A5E2-06DE-42EB-B201-C147D3E2879D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03581-4C00-45B9-A6FA-BEDBBCE5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70C96-BEFF-4201-9AB6-5F854DD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5A4FA-2F12-4264-93C2-0F8D8C4E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7B55B-C76B-4ABB-B499-4697E7B8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63D8E-B20F-498B-90C9-0C91C4C6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F94-7085-407D-A3FD-C6309D28DA9A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89010-24DD-4565-9775-8AFBD65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A881B-C67E-4283-B2F6-E70615B7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4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9167D-A907-4772-A1BB-9F3110C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F13CE-E670-4C02-97A2-CCE16E3F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7B35D-BABD-4442-B0D3-8CFDCEB0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7B1-3F72-4436-8248-7B049395C40E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D04F21-41D2-4464-B00D-67594E20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C43E7-32A4-46FB-8FF7-A6710889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5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4B8BA-96F1-4BD9-8DB1-E20A6BF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A261A-E61D-4654-B0D7-58A6DA1F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9E470-5ED5-40A2-B2C3-8D2FD170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376CC-D1B3-44A1-B5CB-1842B17C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46A-3BB2-4E6D-A1CE-DA7906EA1899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83186-0303-4DA0-B44B-6BDFC637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CDA6A-090E-4712-AFC2-BA38614A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7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DDB82-1911-4134-9B63-21782BEF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BDBB8-5A0B-4E6F-BA5C-61F1B062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2ACD29-676E-49BC-9AC3-AD17B41E1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578C5F-9720-44C0-9A8D-4C9AF244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11CAB1-1EC0-4946-A803-9CAFC1F47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74C3D2-9267-482D-B380-5780F46B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A0A1-D072-40C5-9B69-A77DBE01E22B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B6E74-9F0E-400B-ADCD-357E0610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1BF035-9D6C-4F49-81B3-B8832984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CE76-B2E3-4732-822D-EE799C2E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4AAB34-7821-4EF2-8143-BC1647FD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1654-61A7-4CCB-84EF-6E88EEFBA1F8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F1802-A0F5-4A3D-868C-A81A1966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408F9-AE72-4C93-AD4C-5180B60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5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FE4A1D-2680-4894-B788-7FAF9AF6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094B-1B52-4C1A-A95A-4760D4458A33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A60C8D-A9BA-4734-9424-79487A29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07FCB1-57C9-496F-9F0C-032C1BE9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00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59FD-1FEB-4BE6-9ED3-A4127961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C02BD-872D-467E-A3E9-3CFE7092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6829B7-557E-4522-AF66-0A029379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A0743-7FFF-4F20-9170-9D18E616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B062-0921-432A-ADF4-10A7AF08F1D1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D43D5C-24EF-46C6-B284-881BDA0D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A58F51-5FB5-4379-BEEB-85E5255F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AF42D-C1C7-4318-A5CC-694E581D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16C247-9F7B-4AD0-90BA-A178A18F4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19E3D-B931-4BCE-BE5A-AAE81568A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D3BF20-B94A-41F9-83DD-ECCF7F42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4490-28FB-40D4-946D-43F29FBE4567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6A88F-F50E-4C26-9987-F2977EE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DC2D9C-60C7-4037-B69A-459892C8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4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9A4F62-3842-46F1-9981-C5D6F8BC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A85C1-03DA-4092-A9E7-28382884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F610F-485A-4887-B658-B1C66649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2F1B-FCBA-4F58-B7DA-973055F02180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C1B8-7A37-44D6-B49F-9A5A5EEF1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46A79-E0B4-4484-AFDD-71A6B32EA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6133-EA33-4D96-84E9-9BC9F124098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0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0B27D-8363-466E-99FE-913ABB7E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271367"/>
              </a:solidFill>
            </a:endParaRPr>
          </a:p>
          <a:p>
            <a:pPr marL="0" indent="0" algn="ctr">
              <a:buNone/>
            </a:pPr>
            <a:r>
              <a:rPr lang="pt-BR" sz="6000" dirty="0">
                <a:solidFill>
                  <a:srgbClr val="271367"/>
                </a:solidFill>
              </a:rPr>
              <a:t>Seminário 02</a:t>
            </a:r>
            <a:endParaRPr lang="pt-BR" sz="1600" dirty="0">
              <a:solidFill>
                <a:srgbClr val="271367"/>
              </a:solidFill>
            </a:endParaRPr>
          </a:p>
          <a:p>
            <a:pPr marL="0" indent="0" algn="ctr">
              <a:buNone/>
            </a:pPr>
            <a:endParaRPr lang="pt-BR" sz="1600" dirty="0">
              <a:solidFill>
                <a:srgbClr val="271367"/>
              </a:solidFill>
            </a:endParaRPr>
          </a:p>
          <a:p>
            <a:pPr marL="0" indent="0" algn="ctr">
              <a:buNone/>
            </a:pPr>
            <a:r>
              <a:rPr lang="pt-BR" sz="2000" dirty="0">
                <a:solidFill>
                  <a:srgbClr val="271367"/>
                </a:solidFill>
              </a:rPr>
              <a:t>André Oliveira, Daniel Marques, Rafael Nascimento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271367"/>
                </a:solidFill>
              </a:rPr>
              <a:t> Engenharia Elétrica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271367"/>
                </a:solidFill>
              </a:rPr>
              <a:t>Universidade Estadual do Oeste do Paraná – </a:t>
            </a:r>
            <a:r>
              <a:rPr lang="pt-BR" sz="2000" dirty="0" err="1">
                <a:solidFill>
                  <a:srgbClr val="271367"/>
                </a:solidFill>
              </a:rPr>
              <a:t>Unioeste</a:t>
            </a:r>
            <a:endParaRPr lang="pt-BR" sz="2000" dirty="0">
              <a:solidFill>
                <a:srgbClr val="271367"/>
              </a:solidFill>
            </a:endParaRPr>
          </a:p>
          <a:p>
            <a:pPr marL="0" indent="0" algn="ctr">
              <a:buNone/>
            </a:pPr>
            <a:r>
              <a:rPr lang="pt-BR" sz="2000" dirty="0">
                <a:solidFill>
                  <a:srgbClr val="271367"/>
                </a:solidFill>
              </a:rPr>
              <a:t> Foz do Iguaçu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365125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91B89E9-3431-4D90-9CAC-4D785969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9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9598-3B1D-4E50-8F48-1413545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71367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0B27D-8363-466E-99FE-913ABB7E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seu uso?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é o cálculo?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365125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98017-4833-407D-9C5D-119ABE65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510CD5-DDF2-4F44-AC64-2D5946FFE725}"/>
              </a:ext>
            </a:extLst>
          </p:cNvPr>
          <p:cNvSpPr txBox="1"/>
          <p:nvPr/>
        </p:nvSpPr>
        <p:spPr>
          <a:xfrm>
            <a:off x="1020088" y="4994635"/>
            <a:ext cx="4821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0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9598-3B1D-4E50-8F48-1413545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71367"/>
                </a:solidFill>
              </a:rPr>
              <a:t>Modelo simplificado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B0B27D-8363-466E-99FE-913ABB7ED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Passos de análise: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 = P + </a:t>
                </a:r>
                <a:r>
                  <a:rPr lang="en-US" dirty="0" err="1"/>
                  <a:t>jQ</a:t>
                </a:r>
                <a:r>
                  <a:rPr lang="en-US" dirty="0"/>
                  <a:t>=VI*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𝑗𝑋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𝑗𝑋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𝑗𝑠𝑒𝑛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²−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B0B27D-8363-466E-99FE-913ABB7ED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365125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4C230-FEB3-408A-8AE0-C1BD8F8F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C789E9-BC4D-4C1B-9322-1A84A25F6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449" y="1643273"/>
            <a:ext cx="3537359" cy="226029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3B749F-74C2-4BC1-B0B0-5EDBC5DF57F5}"/>
              </a:ext>
            </a:extLst>
          </p:cNvPr>
          <p:cNvSpPr txBox="1"/>
          <p:nvPr/>
        </p:nvSpPr>
        <p:spPr>
          <a:xfrm>
            <a:off x="6692900" y="4495800"/>
            <a:ext cx="465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Fonte:http</a:t>
            </a:r>
            <a:r>
              <a:rPr lang="pt-BR" sz="1200" dirty="0"/>
              <a:t>://professor.pucgoias.edu.br/</a:t>
            </a:r>
            <a:r>
              <a:rPr lang="pt-BR" sz="1200" dirty="0" err="1"/>
              <a:t>SiteDocente</a:t>
            </a:r>
            <a:r>
              <a:rPr lang="pt-BR" sz="1200" dirty="0"/>
              <a:t>/admin/</a:t>
            </a:r>
            <a:r>
              <a:rPr lang="pt-BR" sz="1200" dirty="0" err="1"/>
              <a:t>arquivosUpload</a:t>
            </a:r>
            <a:r>
              <a:rPr lang="pt-BR" sz="1200" dirty="0"/>
              <a:t>/18795/material/04)SistEletricosCap04-FluxPot.pdf</a:t>
            </a:r>
            <a:endParaRPr lang="en-US" sz="12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E192723-A1C9-4204-B404-7AF396F2C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08" y="2075751"/>
            <a:ext cx="2892451" cy="18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9598-3B1D-4E50-8F48-1413545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71367"/>
                </a:solidFill>
              </a:rPr>
              <a:t>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58" y="339286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190C5-1377-49B1-BF86-98C802CF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C215679A-994D-4F00-9AD0-7492E7746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39859" cy="4351338"/>
              </a:xfrm>
            </p:spPr>
            <p:txBody>
              <a:bodyPr/>
              <a:lstStyle/>
              <a:p>
                <a:r>
                  <a:rPr lang="pt-BR" dirty="0"/>
                  <a:t>O modelo tem como base a equação de fluxo:</a:t>
                </a:r>
              </a:p>
              <a:p>
                <a:pPr marL="0" indent="0" algn="ctr">
                  <a:buNone/>
                </a:pPr>
                <a:r>
                  <a:rPr lang="en-US" i="1" dirty="0" err="1"/>
                  <a:t>P</a:t>
                </a:r>
                <a:r>
                  <a:rPr lang="en-US" i="1" baseline="-25000" dirty="0" err="1"/>
                  <a:t>km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V </a:t>
                </a:r>
                <a:r>
                  <a:rPr lang="en-US" baseline="30000" dirty="0"/>
                  <a:t>2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km</a:t>
                </a:r>
                <a:r>
                  <a:rPr lang="en-US" i="1" dirty="0"/>
                  <a:t> − 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k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m</a:t>
                </a:r>
                <a:r>
                  <a:rPr lang="en-US" i="1" dirty="0" err="1"/>
                  <a:t>g</a:t>
                </a:r>
                <a:r>
                  <a:rPr lang="en-US" i="1" baseline="-25000" dirty="0" err="1"/>
                  <a:t>km</a:t>
                </a:r>
                <a:r>
                  <a:rPr lang="en-US" i="1" dirty="0" err="1"/>
                  <a:t>cosθ</a:t>
                </a:r>
                <a:r>
                  <a:rPr lang="en-US" i="1" baseline="-25000" dirty="0" err="1"/>
                  <a:t>km</a:t>
                </a:r>
                <a:r>
                  <a:rPr lang="en-US" i="1" dirty="0"/>
                  <a:t> − 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k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m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km</a:t>
                </a:r>
                <a:r>
                  <a:rPr lang="en-US" i="1" dirty="0" err="1"/>
                  <a:t>senθ</a:t>
                </a:r>
                <a:r>
                  <a:rPr lang="en-US" i="1" baseline="-25000" dirty="0" err="1"/>
                  <a:t>km</a:t>
                </a:r>
                <a:r>
                  <a:rPr lang="en-US" i="1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ou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pt-PT" i="1" dirty="0"/>
                  <a:t>P </a:t>
                </a:r>
                <a:r>
                  <a:rPr lang="pt-PT" dirty="0"/>
                  <a:t>= </a:t>
                </a:r>
                <a:r>
                  <a:rPr lang="pt-PT" i="1" dirty="0"/>
                  <a:t>B</a:t>
                </a:r>
                <a:r>
                  <a:rPr lang="en-US" i="1" dirty="0"/>
                  <a:t>θ</a:t>
                </a:r>
              </a:p>
              <a:p>
                <a:r>
                  <a:rPr lang="en-US" dirty="0" err="1"/>
                  <a:t>Equacionando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termos</a:t>
                </a:r>
                <a:r>
                  <a:rPr lang="en-US" dirty="0"/>
                  <a:t> da </a:t>
                </a:r>
                <a:r>
                  <a:rPr lang="en-US" dirty="0" err="1"/>
                  <a:t>matriz</a:t>
                </a:r>
                <a:r>
                  <a:rPr lang="en-US" dirty="0"/>
                  <a:t> de </a:t>
                </a:r>
                <a:r>
                  <a:rPr lang="en-US" dirty="0" err="1"/>
                  <a:t>admitância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C215679A-994D-4F00-9AD0-7492E7746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39859" cy="4351338"/>
              </a:xfrm>
              <a:blipFill>
                <a:blip r:embed="rId4"/>
                <a:stretch>
                  <a:fillRect l="-95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9598-3B1D-4E50-8F48-1413545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71367"/>
                </a:solidFill>
              </a:rPr>
              <a:t>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0B27D-8363-466E-99FE-913ABB7E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8764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Método de decomposição LU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Decompor;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Substituição progressiva;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Substituição regressiva;</a:t>
            </a:r>
          </a:p>
          <a:p>
            <a:r>
              <a:rPr lang="pt-BR" dirty="0"/>
              <a:t>Método de Gauss-</a:t>
            </a:r>
            <a:r>
              <a:rPr lang="pt-BR" dirty="0" err="1"/>
              <a:t>Seidel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Isolar os termos da diagonal principal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Substituir os termos com valores iniciais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Utiliza o valor encontrado para o próximo passo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365125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A1F6F-2B18-4DC0-A642-8571B224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F8BBB5-1AD5-4C5E-8BE6-F1114D5B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6574" y="1805106"/>
            <a:ext cx="4543425" cy="34540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828733-DF09-4AF6-8E6C-E9037D4462DB}"/>
              </a:ext>
            </a:extLst>
          </p:cNvPr>
          <p:cNvSpPr txBox="1"/>
          <p:nvPr/>
        </p:nvSpPr>
        <p:spPr>
          <a:xfrm flipH="1">
            <a:off x="7709623" y="5443815"/>
            <a:ext cx="398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Fonte: CHAPRA, S. C. Métodos numéricos para engenharia. Tradução de Helena Castro. 5. ed. São Paulo: McGraw-Hill, 2008 e CHAPRA, S. C. Métodos numéricos aplicados com </a:t>
            </a:r>
            <a:r>
              <a:rPr lang="pt-BR" sz="1200" dirty="0" err="1"/>
              <a:t>Matlab</a:t>
            </a:r>
            <a:r>
              <a:rPr lang="pt-BR" sz="1200" dirty="0"/>
              <a:t> para engenheiros e cientistas. 3. ed. Porto Alegre: AMGH, 2013.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4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9598-3B1D-4E50-8F48-1413545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71367"/>
                </a:solidFill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0B27D-8363-466E-99FE-913ABB7E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pt-BR" dirty="0"/>
              <a:t>Modelo de quatro barras em análise: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Forma matricial: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365125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3E920-035A-4A36-9EBB-28741E80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  <p:pic>
        <p:nvPicPr>
          <p:cNvPr id="10" name="image3.jpeg">
            <a:extLst>
              <a:ext uri="{FF2B5EF4-FFF2-40B4-BE49-F238E27FC236}">
                <a16:creationId xmlns:a16="http://schemas.microsoft.com/office/drawing/2014/main" id="{CEA7437F-6BD5-421F-9656-48F17F532A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4497" y="2303920"/>
            <a:ext cx="4222977" cy="1783142"/>
          </a:xfrm>
          <a:prstGeom prst="rect">
            <a:avLst/>
          </a:prstGeom>
        </p:spPr>
      </p:pic>
      <p:pic>
        <p:nvPicPr>
          <p:cNvPr id="11" name="image1.jpeg">
            <a:extLst>
              <a:ext uri="{FF2B5EF4-FFF2-40B4-BE49-F238E27FC236}">
                <a16:creationId xmlns:a16="http://schemas.microsoft.com/office/drawing/2014/main" id="{38C73219-5C01-4D2F-8E59-30B86D03BD3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7658" y="4652093"/>
            <a:ext cx="4974136" cy="9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9598-3B1D-4E50-8F48-1413545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71367"/>
                </a:solidFill>
              </a:rPr>
              <a:t>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B0B27D-8363-466E-99FE-913ABB7ED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Pelo método de decomposição LU: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-0.04823303             	                      tempo=2.386x10^-4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-0.05405869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-0.05218389</a:t>
                </a:r>
              </a:p>
              <a:p>
                <a:r>
                  <a:rPr lang="pt-BR" dirty="0"/>
                  <a:t>Pelo método de Gauss-</a:t>
                </a:r>
                <a:r>
                  <a:rPr lang="pt-BR" dirty="0" err="1"/>
                  <a:t>Seidel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	2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- 0.04823289            tempo=5.3653x10^-3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/>
                  <a:t>	3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- 0.05405739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/>
                  <a:t>	4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- 0.05219318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B0B27D-8363-466E-99FE-913ABB7ED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AD71FDC-66F4-4DDD-BCA6-EFA38CF9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365125"/>
            <a:ext cx="2012601" cy="148633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2EAAC-F5F1-4A60-8A2B-D78BBEED0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994"/>
            <a:ext cx="12192000" cy="11600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2EC61-8B23-4BC4-A697-BACC6953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973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322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Introdução</vt:lpstr>
      <vt:lpstr>Modelo simplificado</vt:lpstr>
      <vt:lpstr>Modelo</vt:lpstr>
      <vt:lpstr>Modelo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RHR</dc:creator>
  <cp:lastModifiedBy>Andre Luiz Alves de Oliveira11</cp:lastModifiedBy>
  <cp:revision>81</cp:revision>
  <dcterms:created xsi:type="dcterms:W3CDTF">2017-07-06T20:06:29Z</dcterms:created>
  <dcterms:modified xsi:type="dcterms:W3CDTF">2021-05-24T19:22:48Z</dcterms:modified>
</cp:coreProperties>
</file>