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59" r:id="rId5"/>
    <p:sldId id="260" r:id="rId6"/>
    <p:sldId id="261" r:id="rId7"/>
    <p:sldId id="262" r:id="rId8"/>
    <p:sldId id="263" r:id="rId9"/>
    <p:sldId id="264" r:id="rId10"/>
    <p:sldId id="265" r:id="rId11"/>
    <p:sldId id="266" r:id="rId12"/>
    <p:sldId id="267" r:id="rId13"/>
    <p:sldId id="271"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470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5534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4213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15935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023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10620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0877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6/21/2024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885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pPr/>
              <a:t>6/21/2024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2653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40529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43033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pPr/>
              <a:t>6/21/2024</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6462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testasp.vulnweb.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CB2E-EEAD-0EE6-1F5C-A9801724439A}"/>
              </a:ext>
            </a:extLst>
          </p:cNvPr>
          <p:cNvSpPr>
            <a:spLocks noGrp="1"/>
          </p:cNvSpPr>
          <p:nvPr>
            <p:ph type="ctrTitle"/>
          </p:nvPr>
        </p:nvSpPr>
        <p:spPr/>
        <p:txBody>
          <a:bodyPr/>
          <a:lstStyle/>
          <a:p>
            <a:r>
              <a:rPr lang="en-IN" b="1" dirty="0"/>
              <a:t>Task – 2 Submission</a:t>
            </a:r>
          </a:p>
        </p:txBody>
      </p:sp>
      <p:sp>
        <p:nvSpPr>
          <p:cNvPr id="3" name="Subtitle 2">
            <a:extLst>
              <a:ext uri="{FF2B5EF4-FFF2-40B4-BE49-F238E27FC236}">
                <a16:creationId xmlns:a16="http://schemas.microsoft.com/office/drawing/2014/main" id="{A8FABD8D-FD88-08D1-637F-8DC210ECC717}"/>
              </a:ext>
            </a:extLst>
          </p:cNvPr>
          <p:cNvSpPr>
            <a:spLocks noGrp="1"/>
          </p:cNvSpPr>
          <p:nvPr>
            <p:ph type="subTitle" idx="1"/>
          </p:nvPr>
        </p:nvSpPr>
        <p:spPr/>
        <p:txBody>
          <a:bodyPr/>
          <a:lstStyle/>
          <a:p>
            <a:r>
              <a:rPr lang="en-IN" dirty="0"/>
              <a:t>Internship Studio Internship for Ethical Hacking</a:t>
            </a:r>
          </a:p>
        </p:txBody>
      </p:sp>
    </p:spTree>
    <p:extLst>
      <p:ext uri="{BB962C8B-B14F-4D97-AF65-F5344CB8AC3E}">
        <p14:creationId xmlns:p14="http://schemas.microsoft.com/office/powerpoint/2010/main" val="1200258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Payload Details</a:t>
            </a:r>
          </a:p>
        </p:txBody>
      </p:sp>
      <p:sp>
        <p:nvSpPr>
          <p:cNvPr id="3" name="Content Placeholder 2"/>
          <p:cNvSpPr>
            <a:spLocks noGrp="1"/>
          </p:cNvSpPr>
          <p:nvPr>
            <p:ph idx="1"/>
          </p:nvPr>
        </p:nvSpPr>
        <p:spPr/>
        <p:txBody>
          <a:bodyPr/>
          <a:lstStyle/>
          <a:p>
            <a:endParaRPr lang="en-US"/>
          </a:p>
        </p:txBody>
      </p:sp>
      <p:pic>
        <p:nvPicPr>
          <p:cNvPr id="5122" name="Picture 2" descr="C:\Users\AMINA\Pictures\vlcsnap-2022-03-08-19h09m15s193.png"/>
          <p:cNvPicPr>
            <a:picLocks noChangeAspect="1" noChangeArrowheads="1"/>
          </p:cNvPicPr>
          <p:nvPr/>
        </p:nvPicPr>
        <p:blipFill rotWithShape="1">
          <a:blip r:embed="rId2">
            <a:extLst>
              <a:ext uri="{28A0092B-C50C-407E-A947-70E740481C1C}">
                <a14:useLocalDpi xmlns:a14="http://schemas.microsoft.com/office/drawing/2010/main" val="0"/>
              </a:ext>
            </a:extLst>
          </a:blip>
          <a:srcRect t="4843"/>
          <a:stretch/>
        </p:blipFill>
        <p:spPr bwMode="auto">
          <a:xfrm>
            <a:off x="480059" y="1066800"/>
            <a:ext cx="8229600" cy="5140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306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1"/>
          </a:xfrm>
        </p:spPr>
        <p:txBody>
          <a:bodyPr>
            <a:noAutofit/>
          </a:bodyPr>
          <a:lstStyle/>
          <a:p>
            <a:r>
              <a:rPr lang="en-US" sz="3600" dirty="0"/>
              <a:t>Command for Response in Browser</a:t>
            </a:r>
          </a:p>
        </p:txBody>
      </p:sp>
      <p:sp>
        <p:nvSpPr>
          <p:cNvPr id="3" name="Content Placeholder 2"/>
          <p:cNvSpPr>
            <a:spLocks noGrp="1"/>
          </p:cNvSpPr>
          <p:nvPr>
            <p:ph idx="1"/>
          </p:nvPr>
        </p:nvSpPr>
        <p:spPr/>
        <p:txBody>
          <a:bodyPr/>
          <a:lstStyle/>
          <a:p>
            <a:endParaRPr lang="en-US"/>
          </a:p>
        </p:txBody>
      </p:sp>
      <p:pic>
        <p:nvPicPr>
          <p:cNvPr id="6146" name="Picture 2" descr="C:\Users\AMINA\Pictures\vlcsnap-2022-03-08-19h09m29s339.png"/>
          <p:cNvPicPr>
            <a:picLocks noChangeAspect="1" noChangeArrowheads="1"/>
          </p:cNvPicPr>
          <p:nvPr/>
        </p:nvPicPr>
        <p:blipFill rotWithShape="1">
          <a:blip r:embed="rId2">
            <a:extLst>
              <a:ext uri="{28A0092B-C50C-407E-A947-70E740481C1C}">
                <a14:useLocalDpi xmlns:a14="http://schemas.microsoft.com/office/drawing/2010/main" val="0"/>
              </a:ext>
            </a:extLst>
          </a:blip>
          <a:srcRect t="4163"/>
          <a:stretch/>
        </p:blipFill>
        <p:spPr bwMode="auto">
          <a:xfrm>
            <a:off x="653076" y="984552"/>
            <a:ext cx="7837848" cy="5201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63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Vulnerability</a:t>
            </a:r>
          </a:p>
        </p:txBody>
      </p:sp>
      <p:sp>
        <p:nvSpPr>
          <p:cNvPr id="3" name="Content Placeholder 2"/>
          <p:cNvSpPr>
            <a:spLocks noGrp="1"/>
          </p:cNvSpPr>
          <p:nvPr>
            <p:ph idx="1"/>
          </p:nvPr>
        </p:nvSpPr>
        <p:spPr/>
        <p:txBody>
          <a:bodyPr/>
          <a:lstStyle/>
          <a:p>
            <a:endParaRPr lang="en-US"/>
          </a:p>
        </p:txBody>
      </p:sp>
      <p:pic>
        <p:nvPicPr>
          <p:cNvPr id="7170" name="Picture 2" descr="C:\Users\AMINA\Pictures\vlcsnap-2022-03-08-19h09m35s856.png"/>
          <p:cNvPicPr>
            <a:picLocks noChangeAspect="1" noChangeArrowheads="1"/>
          </p:cNvPicPr>
          <p:nvPr/>
        </p:nvPicPr>
        <p:blipFill rotWithShape="1">
          <a:blip r:embed="rId2">
            <a:extLst>
              <a:ext uri="{28A0092B-C50C-407E-A947-70E740481C1C}">
                <a14:useLocalDpi xmlns:a14="http://schemas.microsoft.com/office/drawing/2010/main" val="0"/>
              </a:ext>
            </a:extLst>
          </a:blip>
          <a:srcRect t="3784"/>
          <a:stretch/>
        </p:blipFill>
        <p:spPr bwMode="auto">
          <a:xfrm>
            <a:off x="550682" y="914400"/>
            <a:ext cx="8042636" cy="5233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621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79F5-2548-52B0-CD26-A0B0113EA892}"/>
              </a:ext>
            </a:extLst>
          </p:cNvPr>
          <p:cNvSpPr>
            <a:spLocks noGrp="1"/>
          </p:cNvSpPr>
          <p:nvPr>
            <p:ph type="ctrTitle"/>
          </p:nvPr>
        </p:nvSpPr>
        <p:spPr/>
        <p:txBody>
          <a:bodyPr>
            <a:normAutofit/>
          </a:bodyPr>
          <a:lstStyle/>
          <a:p>
            <a:pPr algn="ctr"/>
            <a:r>
              <a:rPr lang="en-IN" sz="9600" b="1" dirty="0">
                <a:solidFill>
                  <a:schemeClr val="accent1"/>
                </a:solidFill>
              </a:rPr>
              <a:t>THANK YOU</a:t>
            </a:r>
          </a:p>
        </p:txBody>
      </p:sp>
    </p:spTree>
    <p:extLst>
      <p:ext uri="{BB962C8B-B14F-4D97-AF65-F5344CB8AC3E}">
        <p14:creationId xmlns:p14="http://schemas.microsoft.com/office/powerpoint/2010/main" val="2490094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0E4A-69B2-582E-BACA-DE740CA9AB06}"/>
              </a:ext>
            </a:extLst>
          </p:cNvPr>
          <p:cNvSpPr>
            <a:spLocks noGrp="1"/>
          </p:cNvSpPr>
          <p:nvPr>
            <p:ph type="title"/>
          </p:nvPr>
        </p:nvSpPr>
        <p:spPr>
          <a:xfrm>
            <a:off x="822960" y="609600"/>
            <a:ext cx="7543800" cy="1127761"/>
          </a:xfrm>
        </p:spPr>
        <p:txBody>
          <a:bodyPr>
            <a:noAutofit/>
          </a:bodyPr>
          <a:lstStyle/>
          <a:p>
            <a:pPr algn="l"/>
            <a:r>
              <a:rPr lang="en-US" sz="2800" b="1" dirty="0">
                <a:highlight>
                  <a:srgbClr val="FFFFFF"/>
                </a:highlight>
                <a:latin typeface="Arial" panose="020B0604020202020204" pitchFamily="34" charset="0"/>
              </a:rPr>
              <a:t>R</a:t>
            </a:r>
            <a:r>
              <a:rPr lang="en-US" sz="2800" b="1" i="0" u="none" strike="noStrike" dirty="0">
                <a:effectLst/>
                <a:highlight>
                  <a:srgbClr val="FFFFFF"/>
                </a:highlight>
                <a:latin typeface="Arial" panose="020B0604020202020204" pitchFamily="34" charset="0"/>
              </a:rPr>
              <a:t>eflected cross-site scripting</a:t>
            </a:r>
            <a:r>
              <a:rPr lang="en-US" sz="2800" b="1" i="0" dirty="0">
                <a:solidFill>
                  <a:srgbClr val="5C5C5B"/>
                </a:solidFill>
                <a:effectLst/>
                <a:highlight>
                  <a:srgbClr val="FFFFFF"/>
                </a:highlight>
                <a:latin typeface="Arial" panose="020B0604020202020204" pitchFamily="34" charset="0"/>
              </a:rPr>
              <a:t> </a:t>
            </a:r>
            <a:r>
              <a:rPr lang="en-US" sz="2800" b="1" i="0" dirty="0">
                <a:solidFill>
                  <a:schemeClr val="tx1"/>
                </a:solidFill>
                <a:effectLst/>
                <a:highlight>
                  <a:srgbClr val="FFFFFF"/>
                </a:highlight>
                <a:latin typeface="Arial" panose="020B0604020202020204" pitchFamily="34" charset="0"/>
              </a:rPr>
              <a:t>vulnerability in the search was found.</a:t>
            </a:r>
            <a:endParaRPr lang="en-US" sz="6600" b="1" i="0" dirty="0">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BEB18D6E-A0D7-EB66-6A84-C9DD2EAF6EB2}"/>
              </a:ext>
            </a:extLst>
          </p:cNvPr>
          <p:cNvSpPr>
            <a:spLocks noGrp="1"/>
          </p:cNvSpPr>
          <p:nvPr>
            <p:ph idx="1"/>
          </p:nvPr>
        </p:nvSpPr>
        <p:spPr/>
        <p:txBody>
          <a:bodyPr>
            <a:normAutofit/>
          </a:bodyPr>
          <a:lstStyle/>
          <a:p>
            <a:pPr marL="0" lvl="0" indent="0" algn="l" rtl="0">
              <a:spcBef>
                <a:spcPts val="0"/>
              </a:spcBef>
              <a:spcAft>
                <a:spcPts val="0"/>
              </a:spcAft>
              <a:buNone/>
            </a:pPr>
            <a:r>
              <a:rPr lang="en-US" sz="2000" b="1" dirty="0"/>
              <a:t>Site Name: </a:t>
            </a:r>
            <a:r>
              <a:rPr lang="en-US" sz="2000" dirty="0" err="1"/>
              <a:t>Acunetix</a:t>
            </a:r>
            <a:endParaRPr lang="en-US" sz="2000" dirty="0"/>
          </a:p>
          <a:p>
            <a:pPr marL="0" lvl="0" indent="0" algn="l" rtl="0">
              <a:spcBef>
                <a:spcPts val="0"/>
              </a:spcBef>
              <a:spcAft>
                <a:spcPts val="0"/>
              </a:spcAft>
              <a:buNone/>
            </a:pPr>
            <a:r>
              <a:rPr lang="en-US" sz="2000" b="1" dirty="0"/>
              <a:t>URL : </a:t>
            </a:r>
            <a:r>
              <a:rPr lang="en-US" sz="2000" u="sng" dirty="0">
                <a:solidFill>
                  <a:schemeClr val="hlink"/>
                </a:solidFill>
                <a:hlinkClick r:id="rId2"/>
              </a:rPr>
              <a:t>http://testasp.vulnweb.com/</a:t>
            </a:r>
            <a:endParaRPr lang="en-US" sz="2000" dirty="0"/>
          </a:p>
          <a:p>
            <a:pPr marL="0" lvl="0" indent="0" algn="l" rtl="0">
              <a:spcBef>
                <a:spcPts val="0"/>
              </a:spcBef>
              <a:spcAft>
                <a:spcPts val="0"/>
              </a:spcAft>
              <a:buNone/>
            </a:pPr>
            <a:endParaRPr lang="en-US" sz="2000" dirty="0"/>
          </a:p>
          <a:p>
            <a:pPr marL="0" lvl="0" indent="0" algn="l" rtl="0">
              <a:spcBef>
                <a:spcPts val="0"/>
              </a:spcBef>
              <a:spcAft>
                <a:spcPts val="0"/>
              </a:spcAft>
              <a:buNone/>
            </a:pPr>
            <a:r>
              <a:rPr lang="en-US" sz="2000" b="1" dirty="0"/>
              <a:t>Details : </a:t>
            </a:r>
            <a:r>
              <a:rPr lang="en-US" b="0" i="0" dirty="0">
                <a:solidFill>
                  <a:srgbClr val="5C5C5B"/>
                </a:solidFill>
                <a:effectLst/>
                <a:highlight>
                  <a:srgbClr val="FFFFFF"/>
                </a:highlight>
                <a:latin typeface="Arial" panose="020B0604020202020204" pitchFamily="34" charset="0"/>
              </a:rPr>
              <a:t>Reflected cross-site scripting (or XSS) arises when an application receives data in an HTTP request and includes that data within the immediate response in an unsafe way.</a:t>
            </a:r>
            <a:endParaRPr lang="en-US" sz="2000" dirty="0"/>
          </a:p>
          <a:p>
            <a:pPr marL="0" lvl="0" indent="0" algn="l" rtl="0">
              <a:spcBef>
                <a:spcPts val="0"/>
              </a:spcBef>
              <a:spcAft>
                <a:spcPts val="0"/>
              </a:spcAft>
              <a:buNone/>
            </a:pPr>
            <a:endParaRPr lang="en-US" sz="2000" dirty="0"/>
          </a:p>
          <a:p>
            <a:pPr marL="0" lvl="0" indent="0" algn="l" rtl="0">
              <a:spcBef>
                <a:spcPts val="0"/>
              </a:spcBef>
              <a:spcAft>
                <a:spcPts val="0"/>
              </a:spcAft>
              <a:buNone/>
            </a:pPr>
            <a:r>
              <a:rPr lang="en-US" sz="2000" b="1" dirty="0"/>
              <a:t>Solutions: 	</a:t>
            </a:r>
          </a:p>
          <a:p>
            <a:pPr marL="292608" lvl="1" indent="0" eaLnBrk="0" fontAlgn="base" hangingPunct="0">
              <a:lnSpc>
                <a:spcPct val="100000"/>
              </a:lnSpc>
              <a:spcBef>
                <a:spcPct val="0"/>
              </a:spcBef>
              <a:spcAft>
                <a:spcPct val="0"/>
              </a:spcAft>
              <a:buClrTx/>
              <a:buFontTx/>
              <a:buChar char="•"/>
            </a:pPr>
            <a:r>
              <a:rPr kumimoji="0" lang="en-US" altLang="en-US" sz="1600" b="1" i="0" u="none" strike="noStrike" cap="none" normalizeH="0" baseline="0" dirty="0">
                <a:ln>
                  <a:noFill/>
                </a:ln>
                <a:solidFill>
                  <a:schemeClr val="accent1"/>
                </a:solidFill>
                <a:effectLst/>
                <a:latin typeface="Arial" panose="020B0604020202020204" pitchFamily="34" charset="0"/>
              </a:rPr>
              <a:t>Validate &amp; Sanitize Inputs:</a:t>
            </a:r>
            <a:r>
              <a:rPr kumimoji="0" lang="en-US" altLang="en-US" sz="1600" b="0" i="0" u="none" strike="noStrike" cap="none" normalizeH="0" baseline="0" dirty="0">
                <a:ln>
                  <a:noFill/>
                </a:ln>
                <a:solidFill>
                  <a:schemeClr val="accent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Check and clean user input on server-side to remove harmful code.</a:t>
            </a:r>
          </a:p>
          <a:p>
            <a:pPr marL="292608" lvl="1" indent="0" eaLnBrk="0" fontAlgn="base" hangingPunct="0">
              <a:lnSpc>
                <a:spcPct val="100000"/>
              </a:lnSpc>
              <a:spcBef>
                <a:spcPct val="0"/>
              </a:spcBef>
              <a:spcAft>
                <a:spcPct val="0"/>
              </a:spcAft>
              <a:buClrTx/>
              <a:buFontTx/>
              <a:buChar char="•"/>
            </a:pPr>
            <a:r>
              <a:rPr kumimoji="0" lang="en-US" altLang="en-US" sz="1600" b="1" i="0" u="none" strike="noStrike" cap="none" normalizeH="0" baseline="0" dirty="0">
                <a:ln>
                  <a:noFill/>
                </a:ln>
                <a:solidFill>
                  <a:schemeClr val="accent1"/>
                </a:solidFill>
                <a:effectLst/>
                <a:latin typeface="Arial" panose="020B0604020202020204" pitchFamily="34" charset="0"/>
              </a:rPr>
              <a:t>Content Security Policy (CSP):</a:t>
            </a:r>
            <a:r>
              <a:rPr kumimoji="0" lang="en-US" altLang="en-US" sz="1600" b="0" i="0" u="none" strike="noStrike" cap="none" normalizeH="0" baseline="0" dirty="0">
                <a:ln>
                  <a:noFill/>
                </a:ln>
                <a:solidFill>
                  <a:schemeClr val="accent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Restrict script loading to trusted sources only.</a:t>
            </a:r>
          </a:p>
          <a:p>
            <a:pPr marL="292608" lvl="1" indent="0" eaLnBrk="0" fontAlgn="base" hangingPunct="0">
              <a:lnSpc>
                <a:spcPct val="100000"/>
              </a:lnSpc>
              <a:spcBef>
                <a:spcPct val="0"/>
              </a:spcBef>
              <a:spcAft>
                <a:spcPct val="0"/>
              </a:spcAft>
              <a:buClrTx/>
              <a:buFontTx/>
              <a:buChar char="•"/>
            </a:pPr>
            <a:r>
              <a:rPr kumimoji="0" lang="en-US" altLang="en-US" sz="1600" b="1" i="0" u="none" strike="noStrike" cap="none" normalizeH="0" baseline="0" dirty="0">
                <a:ln>
                  <a:noFill/>
                </a:ln>
                <a:solidFill>
                  <a:schemeClr val="accent1"/>
                </a:solidFill>
                <a:effectLst/>
                <a:latin typeface="Arial" panose="020B0604020202020204" pitchFamily="34" charset="0"/>
              </a:rPr>
              <a:t>Encode Outputs:</a:t>
            </a:r>
            <a:r>
              <a:rPr kumimoji="0" lang="en-US" altLang="en-US" sz="1600" b="0" i="0" u="none" strike="noStrike" cap="none" normalizeH="0" baseline="0" dirty="0">
                <a:ln>
                  <a:noFill/>
                </a:ln>
                <a:solidFill>
                  <a:schemeClr val="accent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Render any remaining malicious characters harmless before displaying them. </a:t>
            </a:r>
          </a:p>
          <a:p>
            <a:endParaRPr lang="en-IN" dirty="0"/>
          </a:p>
        </p:txBody>
      </p:sp>
    </p:spTree>
    <p:extLst>
      <p:ext uri="{BB962C8B-B14F-4D97-AF65-F5344CB8AC3E}">
        <p14:creationId xmlns:p14="http://schemas.microsoft.com/office/powerpoint/2010/main" val="2565720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67D27-6F3C-431B-6571-37A599BB38BA}"/>
              </a:ext>
            </a:extLst>
          </p:cNvPr>
          <p:cNvSpPr>
            <a:spLocks noGrp="1"/>
          </p:cNvSpPr>
          <p:nvPr>
            <p:ph type="title"/>
          </p:nvPr>
        </p:nvSpPr>
        <p:spPr/>
        <p:txBody>
          <a:bodyPr/>
          <a:lstStyle/>
          <a:p>
            <a:r>
              <a:rPr lang="en-IN" b="1" dirty="0"/>
              <a:t>Impact</a:t>
            </a:r>
          </a:p>
        </p:txBody>
      </p:sp>
      <p:sp>
        <p:nvSpPr>
          <p:cNvPr id="3" name="Content Placeholder 2">
            <a:extLst>
              <a:ext uri="{FF2B5EF4-FFF2-40B4-BE49-F238E27FC236}">
                <a16:creationId xmlns:a16="http://schemas.microsoft.com/office/drawing/2014/main" id="{22D45EA0-B315-A592-1EB9-A5CD720C31A8}"/>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When an attacker injects malicious scripts into a website (XSS attack), they can gain almost complete control over the victim's experience within that application. This includes:</a:t>
            </a:r>
          </a:p>
          <a:p>
            <a:pPr marL="0" indent="0">
              <a:buNone/>
            </a:pPr>
            <a:r>
              <a:rPr lang="en-US" dirty="0"/>
              <a:t>	</a:t>
            </a:r>
            <a:r>
              <a:rPr lang="en-US" dirty="0">
                <a:solidFill>
                  <a:schemeClr val="accent1"/>
                </a:solidFill>
              </a:rPr>
              <a:t>1</a:t>
            </a:r>
            <a:r>
              <a:rPr lang="en-US" dirty="0"/>
              <a:t>. Mimicking the victim's actions (anything the victim can do, the 		attacker can do too).</a:t>
            </a:r>
          </a:p>
          <a:p>
            <a:pPr marL="0" indent="0">
              <a:buNone/>
            </a:pPr>
            <a:r>
              <a:rPr lang="en-US" dirty="0"/>
              <a:t>	</a:t>
            </a:r>
            <a:r>
              <a:rPr lang="en-US" dirty="0">
                <a:solidFill>
                  <a:schemeClr val="accent1"/>
                </a:solidFill>
              </a:rPr>
              <a:t>2</a:t>
            </a:r>
            <a:r>
              <a:rPr lang="en-US" dirty="0"/>
              <a:t>. Accessing any information the victim can see.</a:t>
            </a:r>
          </a:p>
          <a:p>
            <a:pPr marL="0" indent="0">
              <a:buNone/>
            </a:pPr>
            <a:r>
              <a:rPr lang="en-US" dirty="0"/>
              <a:t>	</a:t>
            </a:r>
            <a:r>
              <a:rPr lang="en-US" dirty="0">
                <a:solidFill>
                  <a:schemeClr val="accent1"/>
                </a:solidFill>
              </a:rPr>
              <a:t>3</a:t>
            </a:r>
            <a:r>
              <a:rPr lang="en-US" dirty="0"/>
              <a:t>. Tampering with data the victim can modify.</a:t>
            </a:r>
          </a:p>
          <a:p>
            <a:pPr marL="0" indent="0">
              <a:buNone/>
            </a:pPr>
            <a:r>
              <a:rPr lang="en-US" dirty="0"/>
              <a:t>	</a:t>
            </a:r>
            <a:r>
              <a:rPr lang="en-US" dirty="0">
                <a:solidFill>
                  <a:schemeClr val="accent1"/>
                </a:solidFill>
              </a:rPr>
              <a:t>4</a:t>
            </a:r>
            <a:r>
              <a:rPr lang="en-US" dirty="0"/>
              <a:t>. Launching further attacks that appear to come from the victim.</a:t>
            </a:r>
          </a:p>
          <a:p>
            <a:pPr>
              <a:buFont typeface="Arial" panose="020B0604020202020204" pitchFamily="34" charset="0"/>
              <a:buChar char="•"/>
            </a:pPr>
            <a:r>
              <a:rPr lang="en-US" dirty="0"/>
              <a:t>Attackers typically trick victims into clicking malicious links or opening emails containing the XSS code. These attacks can be targeted or widespread depending on the attacker's goals.</a:t>
            </a:r>
          </a:p>
          <a:p>
            <a:pPr>
              <a:buFont typeface="Arial" panose="020B0604020202020204" pitchFamily="34" charset="0"/>
              <a:buChar char="•"/>
            </a:pPr>
            <a:r>
              <a:rPr lang="en-US" dirty="0"/>
              <a:t>Reflected XSS attacks, where the malicious code comes from an external source, are generally less severe than stored XSS, where the attack resides within the vulnerable application itself.</a:t>
            </a:r>
          </a:p>
          <a:p>
            <a:endParaRPr lang="en-IN" dirty="0"/>
          </a:p>
        </p:txBody>
      </p:sp>
    </p:spTree>
    <p:extLst>
      <p:ext uri="{BB962C8B-B14F-4D97-AF65-F5344CB8AC3E}">
        <p14:creationId xmlns:p14="http://schemas.microsoft.com/office/powerpoint/2010/main" val="2683003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543800" cy="885398"/>
          </a:xfrm>
        </p:spPr>
        <p:txBody>
          <a:bodyPr>
            <a:normAutofit/>
          </a:bodyPr>
          <a:lstStyle/>
          <a:p>
            <a:r>
              <a:rPr lang="en-US" sz="5400" b="1" dirty="0"/>
              <a:t>STEPS INVOLVED:</a:t>
            </a:r>
          </a:p>
        </p:txBody>
      </p:sp>
      <p:sp>
        <p:nvSpPr>
          <p:cNvPr id="3" name="Content Placeholder 2"/>
          <p:cNvSpPr>
            <a:spLocks noGrp="1"/>
          </p:cNvSpPr>
          <p:nvPr>
            <p:ph idx="1"/>
          </p:nvPr>
        </p:nvSpPr>
        <p:spPr>
          <a:xfrm>
            <a:off x="457200" y="1037798"/>
            <a:ext cx="8229600" cy="5210602"/>
          </a:xfrm>
        </p:spPr>
        <p:txBody>
          <a:bodyPr>
            <a:normAutofit fontScale="85000" lnSpcReduction="20000"/>
          </a:bodyPr>
          <a:lstStyle/>
          <a:p>
            <a:pPr marL="0" indent="0">
              <a:buNone/>
            </a:pPr>
            <a:r>
              <a:rPr lang="en-US" b="1" dirty="0"/>
              <a:t>Important Note:</a:t>
            </a:r>
            <a:r>
              <a:rPr lang="en-US" dirty="0"/>
              <a:t> Testing for XSS vulnerabilities can be risky. It is important to only test on web applications that you are authorized to test. You should also be careful not to accidentally inject malicious code that could harm the web application or its users.</a:t>
            </a:r>
          </a:p>
          <a:p>
            <a:pPr marL="0" indent="0">
              <a:buNone/>
            </a:pPr>
            <a:endParaRPr lang="en-US" b="1" dirty="0"/>
          </a:p>
          <a:p>
            <a:pPr>
              <a:buFont typeface="+mj-lt"/>
              <a:buAutoNum type="arabicPeriod"/>
            </a:pPr>
            <a:r>
              <a:rPr lang="en-US" b="1" dirty="0"/>
              <a:t>This method involves use of Burp Suite.</a:t>
            </a:r>
          </a:p>
          <a:p>
            <a:pPr>
              <a:buFont typeface="+mj-lt"/>
              <a:buAutoNum type="arabicPeriod"/>
            </a:pPr>
            <a:r>
              <a:rPr lang="en-US" b="1" dirty="0"/>
              <a:t>Configure your browser to use Burp Suite as a proxy.</a:t>
            </a:r>
            <a:r>
              <a:rPr lang="en-US" dirty="0"/>
              <a:t> This will allow Burp Suite to intercept and analyze the traffic between your browser and the web application.</a:t>
            </a:r>
          </a:p>
          <a:p>
            <a:pPr>
              <a:buFont typeface="+mj-lt"/>
              <a:buAutoNum type="arabicPeriod"/>
            </a:pPr>
            <a:r>
              <a:rPr lang="en-US" b="1" dirty="0"/>
              <a:t>Turn on intercept mode in Burp Suite.</a:t>
            </a:r>
            <a:r>
              <a:rPr lang="en-US" dirty="0"/>
              <a:t> This will cause Burp Suite to intercept all traffic between your browser and the web application.</a:t>
            </a:r>
          </a:p>
          <a:p>
            <a:pPr>
              <a:buFont typeface="+mj-lt"/>
              <a:buAutoNum type="arabicPeriod"/>
            </a:pPr>
            <a:r>
              <a:rPr lang="en-US" b="1" dirty="0"/>
              <a:t>Browse to http://testasp.vulnweb.com to test in your browser.</a:t>
            </a:r>
            <a:endParaRPr lang="en-US" dirty="0"/>
          </a:p>
          <a:p>
            <a:pPr>
              <a:buFont typeface="+mj-lt"/>
              <a:buAutoNum type="arabicPeriod"/>
            </a:pPr>
            <a:r>
              <a:rPr lang="en-US" b="1" dirty="0"/>
              <a:t>In Burp Suite, find the request that was sent to the target site</a:t>
            </a:r>
          </a:p>
          <a:p>
            <a:pPr>
              <a:buFont typeface="+mj-lt"/>
              <a:buAutoNum type="arabicPeriod"/>
            </a:pPr>
            <a:r>
              <a:rPr lang="en-US" b="1" dirty="0"/>
              <a:t>.</a:t>
            </a:r>
            <a:r>
              <a:rPr lang="en-US" dirty="0"/>
              <a:t> This request will contain the user input that you want to test for XSS.</a:t>
            </a:r>
          </a:p>
          <a:p>
            <a:pPr>
              <a:buFont typeface="+mj-lt"/>
              <a:buAutoNum type="arabicPeriod"/>
            </a:pPr>
            <a:r>
              <a:rPr lang="en-US" b="1" dirty="0"/>
              <a:t>Modify the user input in the request to include a payload.</a:t>
            </a:r>
            <a:r>
              <a:rPr lang="en-US" dirty="0"/>
              <a:t> An XSS payload is a piece of malicious code that will be executed by the web application if it is not properly sanitized.</a:t>
            </a:r>
          </a:p>
          <a:p>
            <a:pPr>
              <a:buFont typeface="+mj-lt"/>
              <a:buAutoNum type="arabicPeriod"/>
            </a:pPr>
            <a:r>
              <a:rPr lang="en-US" b="1" dirty="0"/>
              <a:t>Forward the modified request to the web application.</a:t>
            </a:r>
            <a:endParaRPr lang="en-US" dirty="0"/>
          </a:p>
          <a:p>
            <a:pPr>
              <a:buFont typeface="+mj-lt"/>
              <a:buAutoNum type="arabicPeriod"/>
            </a:pPr>
            <a:r>
              <a:rPr lang="en-US" b="1" dirty="0"/>
              <a:t>Observe the response from the web application.</a:t>
            </a:r>
            <a:r>
              <a:rPr lang="en-US" dirty="0"/>
              <a:t> If the web application is vulnerable to XSS, the response will contain the malicious code that you injected.</a:t>
            </a:r>
          </a:p>
          <a:p>
            <a:pPr marL="514350" indent="-514350">
              <a:buFont typeface="+mj-lt"/>
              <a:buAutoNum type="arabicParenR"/>
            </a:pPr>
            <a:endParaRPr lang="en-US" dirty="0"/>
          </a:p>
          <a:p>
            <a:pPr marL="514350" indent="-514350">
              <a:buFont typeface="+mj-lt"/>
              <a:buAutoNum type="arabicParenR"/>
            </a:pPr>
            <a:endParaRPr lang="en-US" dirty="0"/>
          </a:p>
          <a:p>
            <a:endParaRPr lang="en-US" dirty="0"/>
          </a:p>
        </p:txBody>
      </p:sp>
    </p:spTree>
    <p:extLst>
      <p:ext uri="{BB962C8B-B14F-4D97-AF65-F5344CB8AC3E}">
        <p14:creationId xmlns:p14="http://schemas.microsoft.com/office/powerpoint/2010/main" val="145791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0702BF-CDCC-4444-56C6-8C4A9E9BC577}"/>
              </a:ext>
            </a:extLst>
          </p:cNvPr>
          <p:cNvSpPr/>
          <p:nvPr/>
        </p:nvSpPr>
        <p:spPr>
          <a:xfrm>
            <a:off x="838200" y="1676400"/>
            <a:ext cx="7620000" cy="152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p:cNvSpPr>
            <a:spLocks noGrp="1"/>
          </p:cNvSpPr>
          <p:nvPr>
            <p:ph idx="1"/>
          </p:nvPr>
        </p:nvSpPr>
        <p:spPr>
          <a:xfrm>
            <a:off x="419100" y="685800"/>
            <a:ext cx="8305800" cy="4343400"/>
          </a:xfrm>
        </p:spPr>
        <p:txBody>
          <a:bodyPr/>
          <a:lstStyle/>
          <a:p>
            <a:pPr marL="0" indent="0">
              <a:buNone/>
            </a:pPr>
            <a:r>
              <a:rPr lang="en-US" dirty="0">
                <a:solidFill>
                  <a:schemeClr val="accent1"/>
                </a:solidFill>
              </a:rPr>
              <a:t>10</a:t>
            </a:r>
            <a:r>
              <a:rPr lang="en-US" dirty="0"/>
              <a:t>.You can also use </a:t>
            </a:r>
            <a:r>
              <a:rPr lang="en-US" b="1" dirty="0"/>
              <a:t>XSS scripts in the Intruder section </a:t>
            </a:r>
            <a:r>
              <a:rPr lang="en-US" dirty="0"/>
              <a:t>to attack the target site.</a:t>
            </a:r>
          </a:p>
          <a:p>
            <a:pPr marL="0" indent="0">
              <a:buNone/>
            </a:pPr>
            <a:r>
              <a:rPr lang="en-US" dirty="0">
                <a:solidFill>
                  <a:schemeClr val="accent1"/>
                </a:solidFill>
              </a:rPr>
              <a:t>11</a:t>
            </a:r>
            <a:r>
              <a:rPr lang="en-US" dirty="0"/>
              <a:t>.</a:t>
            </a:r>
            <a:r>
              <a:rPr lang="en-US" b="1" dirty="0"/>
              <a:t>Here the request (payload) is “&lt;script&gt;alert(1)&lt;/script&gt;”. </a:t>
            </a:r>
            <a:r>
              <a:rPr lang="en-US" dirty="0"/>
              <a:t>Which is the XSS script that we found to successfully attack. </a:t>
            </a:r>
          </a:p>
          <a:p>
            <a:pPr marL="0" indent="0">
              <a:buNone/>
            </a:pPr>
            <a:r>
              <a:rPr lang="en-US" dirty="0">
                <a:solidFill>
                  <a:schemeClr val="accent1"/>
                </a:solidFill>
              </a:rPr>
              <a:t>12</a:t>
            </a:r>
            <a:r>
              <a:rPr lang="en-US" dirty="0"/>
              <a:t>.Further, we requested for the response in the browser. And verified it there.</a:t>
            </a:r>
          </a:p>
          <a:p>
            <a:pPr marL="0" indent="0">
              <a:buNone/>
            </a:pPr>
            <a:r>
              <a:rPr lang="en-US" dirty="0">
                <a:solidFill>
                  <a:schemeClr val="accent1"/>
                </a:solidFill>
              </a:rPr>
              <a:t>13</a:t>
            </a:r>
            <a:r>
              <a:rPr lang="en-US" dirty="0"/>
              <a:t>.This manner we can recreate the mentioned incident.</a:t>
            </a:r>
          </a:p>
        </p:txBody>
      </p:sp>
    </p:spTree>
    <p:extLst>
      <p:ext uri="{BB962C8B-B14F-4D97-AF65-F5344CB8AC3E}">
        <p14:creationId xmlns:p14="http://schemas.microsoft.com/office/powerpoint/2010/main" val="1565197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Proxy Setup</a:t>
            </a:r>
          </a:p>
        </p:txBody>
      </p:sp>
      <p:sp>
        <p:nvSpPr>
          <p:cNvPr id="3" name="Content Placeholder 2"/>
          <p:cNvSpPr>
            <a:spLocks noGrp="1"/>
          </p:cNvSpPr>
          <p:nvPr>
            <p:ph idx="1"/>
          </p:nvPr>
        </p:nvSpPr>
        <p:spPr/>
        <p:txBody>
          <a:bodyPr/>
          <a:lstStyle/>
          <a:p>
            <a:endParaRPr lang="en-US"/>
          </a:p>
        </p:txBody>
      </p:sp>
      <p:pic>
        <p:nvPicPr>
          <p:cNvPr id="1026" name="Picture 2" descr="C:\Users\AMINA\Pictures\vlcsnap-2022-03-08-19h07m26s228.png"/>
          <p:cNvPicPr>
            <a:picLocks noChangeAspect="1" noChangeArrowheads="1"/>
          </p:cNvPicPr>
          <p:nvPr/>
        </p:nvPicPr>
        <p:blipFill rotWithShape="1">
          <a:blip r:embed="rId2">
            <a:extLst>
              <a:ext uri="{28A0092B-C50C-407E-A947-70E740481C1C}">
                <a14:useLocalDpi xmlns:a14="http://schemas.microsoft.com/office/drawing/2010/main" val="0"/>
              </a:ext>
            </a:extLst>
          </a:blip>
          <a:srcRect t="4691"/>
          <a:stretch/>
        </p:blipFill>
        <p:spPr bwMode="auto">
          <a:xfrm>
            <a:off x="609600" y="1021563"/>
            <a:ext cx="7924800" cy="5208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296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Proxy Setup</a:t>
            </a:r>
          </a:p>
        </p:txBody>
      </p:sp>
      <p:sp>
        <p:nvSpPr>
          <p:cNvPr id="3" name="Content Placeholder 2"/>
          <p:cNvSpPr>
            <a:spLocks noGrp="1"/>
          </p:cNvSpPr>
          <p:nvPr>
            <p:ph idx="1"/>
          </p:nvPr>
        </p:nvSpPr>
        <p:spPr/>
        <p:txBody>
          <a:bodyPr/>
          <a:lstStyle/>
          <a:p>
            <a:endParaRPr lang="en-US"/>
          </a:p>
        </p:txBody>
      </p:sp>
      <p:pic>
        <p:nvPicPr>
          <p:cNvPr id="2050" name="Picture 2" descr="C:\Users\AMINA\Pictures\vlcsnap-2022-03-08-19h08m30s87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70" y="914400"/>
            <a:ext cx="8557259" cy="5361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106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Target Site</a:t>
            </a:r>
          </a:p>
        </p:txBody>
      </p:sp>
      <p:sp>
        <p:nvSpPr>
          <p:cNvPr id="3" name="Content Placeholder 2"/>
          <p:cNvSpPr>
            <a:spLocks noGrp="1"/>
          </p:cNvSpPr>
          <p:nvPr>
            <p:ph idx="1"/>
          </p:nvPr>
        </p:nvSpPr>
        <p:spPr/>
        <p:txBody>
          <a:bodyPr/>
          <a:lstStyle/>
          <a:p>
            <a:endParaRPr lang="en-US"/>
          </a:p>
        </p:txBody>
      </p:sp>
      <p:pic>
        <p:nvPicPr>
          <p:cNvPr id="3074" name="Picture 2" descr="C:\Users\AMINA\Pictures\vlcsnap-2022-03-08-19h08m55s073.png"/>
          <p:cNvPicPr>
            <a:picLocks noChangeAspect="1" noChangeArrowheads="1"/>
          </p:cNvPicPr>
          <p:nvPr/>
        </p:nvPicPr>
        <p:blipFill rotWithShape="1">
          <a:blip r:embed="rId2">
            <a:extLst>
              <a:ext uri="{28A0092B-C50C-407E-A947-70E740481C1C}">
                <a14:useLocalDpi xmlns:a14="http://schemas.microsoft.com/office/drawing/2010/main" val="0"/>
              </a:ext>
            </a:extLst>
          </a:blip>
          <a:srcRect t="4762"/>
          <a:stretch/>
        </p:blipFill>
        <p:spPr bwMode="auto">
          <a:xfrm>
            <a:off x="502920" y="988906"/>
            <a:ext cx="8138160" cy="5185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674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1675"/>
          </a:xfrm>
        </p:spPr>
        <p:txBody>
          <a:bodyPr>
            <a:normAutofit fontScale="90000"/>
          </a:bodyPr>
          <a:lstStyle/>
          <a:p>
            <a:r>
              <a:rPr lang="en-US" dirty="0"/>
              <a:t>Intercepting in Burp Suite</a:t>
            </a:r>
          </a:p>
        </p:txBody>
      </p:sp>
      <p:sp>
        <p:nvSpPr>
          <p:cNvPr id="3" name="Content Placeholder 2"/>
          <p:cNvSpPr>
            <a:spLocks noGrp="1"/>
          </p:cNvSpPr>
          <p:nvPr>
            <p:ph idx="1"/>
          </p:nvPr>
        </p:nvSpPr>
        <p:spPr/>
        <p:txBody>
          <a:bodyPr/>
          <a:lstStyle/>
          <a:p>
            <a:endParaRPr lang="en-US"/>
          </a:p>
        </p:txBody>
      </p:sp>
      <p:pic>
        <p:nvPicPr>
          <p:cNvPr id="4099" name="Picture 3" descr="C:\Users\AMINA\Pictures\vlcsnap-2022-03-08-19h09m05s640.png"/>
          <p:cNvPicPr>
            <a:picLocks noChangeAspect="1" noChangeArrowheads="1"/>
          </p:cNvPicPr>
          <p:nvPr/>
        </p:nvPicPr>
        <p:blipFill rotWithShape="1">
          <a:blip r:embed="rId2">
            <a:extLst>
              <a:ext uri="{28A0092B-C50C-407E-A947-70E740481C1C}">
                <a14:useLocalDpi xmlns:a14="http://schemas.microsoft.com/office/drawing/2010/main" val="0"/>
              </a:ext>
            </a:extLst>
          </a:blip>
          <a:srcRect t="4729"/>
          <a:stretch/>
        </p:blipFill>
        <p:spPr bwMode="auto">
          <a:xfrm>
            <a:off x="567144" y="1143000"/>
            <a:ext cx="8055429" cy="5056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9419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60</TotalTime>
  <Words>592</Words>
  <Application>Microsoft Office PowerPoint</Application>
  <PresentationFormat>On-screen Show (4:3)</PresentationFormat>
  <Paragraphs>45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Retrospect</vt:lpstr>
      <vt:lpstr>Task – 2 Submission</vt:lpstr>
      <vt:lpstr>Reflected cross-site scripting vulnerability in the search was found.</vt:lpstr>
      <vt:lpstr>Impact</vt:lpstr>
      <vt:lpstr>STEPS INVOLVED:</vt:lpstr>
      <vt:lpstr>PowerPoint Presentation</vt:lpstr>
      <vt:lpstr>Proxy Setup</vt:lpstr>
      <vt:lpstr>Proxy Setup</vt:lpstr>
      <vt:lpstr>Target Site</vt:lpstr>
      <vt:lpstr>Intercepting in Burp Suite</vt:lpstr>
      <vt:lpstr>Payload Details</vt:lpstr>
      <vt:lpstr>Command for Response in Browser</vt:lpstr>
      <vt:lpstr>Vulnerability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STUDIO  INTERNSHIP FOR ETHICAL HACKING TASK-3</dc:title>
  <dc:creator>AMINA</dc:creator>
  <cp:lastModifiedBy>Gnyan Sai Asapanna</cp:lastModifiedBy>
  <cp:revision>4</cp:revision>
  <dcterms:created xsi:type="dcterms:W3CDTF">2006-08-16T00:00:00Z</dcterms:created>
  <dcterms:modified xsi:type="dcterms:W3CDTF">2024-06-21T11:56:06Z</dcterms:modified>
</cp:coreProperties>
</file>