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B3CE6-46CD-4A0A-8FC8-10673B172610}" v="2" dt="2024-12-20T08:15:48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1486" autoAdjust="0"/>
  </p:normalViewPr>
  <p:slideViewPr>
    <p:cSldViewPr snapToGrid="0">
      <p:cViewPr varScale="1">
        <p:scale>
          <a:sx n="85" d="100"/>
          <a:sy n="85" d="100"/>
        </p:scale>
        <p:origin x="3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2D0FE-5B62-4D14-9590-0C5C8FB83F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2FD27D-3089-4D03-BCDB-8D9A2B9CEB82}">
      <dgm:prSet/>
      <dgm:spPr/>
      <dgm:t>
        <a:bodyPr/>
        <a:lstStyle/>
        <a:p>
          <a:r>
            <a:rPr lang="de-DE"/>
            <a:t>Aktueller Projektstand</a:t>
          </a:r>
          <a:endParaRPr lang="en-US"/>
        </a:p>
      </dgm:t>
    </dgm:pt>
    <dgm:pt modelId="{58D2A682-9550-43AE-9820-EABFDA745B62}" type="parTrans" cxnId="{26AD5448-32EA-4455-AA6E-7E9B4368F830}">
      <dgm:prSet/>
      <dgm:spPr/>
      <dgm:t>
        <a:bodyPr/>
        <a:lstStyle/>
        <a:p>
          <a:endParaRPr lang="en-US"/>
        </a:p>
      </dgm:t>
    </dgm:pt>
    <dgm:pt modelId="{E0E74431-E7C5-4C3F-A513-FC91A605EF6E}" type="sibTrans" cxnId="{26AD5448-32EA-4455-AA6E-7E9B4368F830}">
      <dgm:prSet/>
      <dgm:spPr/>
      <dgm:t>
        <a:bodyPr/>
        <a:lstStyle/>
        <a:p>
          <a:endParaRPr lang="en-US"/>
        </a:p>
      </dgm:t>
    </dgm:pt>
    <dgm:pt modelId="{5D7C6AFE-79D3-4214-B044-F97D5243A817}">
      <dgm:prSet/>
      <dgm:spPr/>
      <dgm:t>
        <a:bodyPr/>
        <a:lstStyle/>
        <a:p>
          <a:r>
            <a:rPr lang="de-DE"/>
            <a:t>Probleme</a:t>
          </a:r>
          <a:endParaRPr lang="en-US"/>
        </a:p>
      </dgm:t>
    </dgm:pt>
    <dgm:pt modelId="{A7366F1C-DC16-4424-B921-C5C543F123E0}" type="parTrans" cxnId="{3458A8A8-32AC-4F71-839F-29B324C43799}">
      <dgm:prSet/>
      <dgm:spPr/>
      <dgm:t>
        <a:bodyPr/>
        <a:lstStyle/>
        <a:p>
          <a:endParaRPr lang="en-US"/>
        </a:p>
      </dgm:t>
    </dgm:pt>
    <dgm:pt modelId="{D19AED45-BB1F-4FC6-9C08-CF92136C49D8}" type="sibTrans" cxnId="{3458A8A8-32AC-4F71-839F-29B324C43799}">
      <dgm:prSet/>
      <dgm:spPr/>
      <dgm:t>
        <a:bodyPr/>
        <a:lstStyle/>
        <a:p>
          <a:endParaRPr lang="en-US"/>
        </a:p>
      </dgm:t>
    </dgm:pt>
    <dgm:pt modelId="{7662C697-7081-4F24-BBE0-73392832E9FA}">
      <dgm:prSet/>
      <dgm:spPr/>
      <dgm:t>
        <a:bodyPr/>
        <a:lstStyle/>
        <a:p>
          <a:r>
            <a:rPr lang="de-DE"/>
            <a:t>Lösungsansätze</a:t>
          </a:r>
          <a:endParaRPr lang="en-US"/>
        </a:p>
      </dgm:t>
    </dgm:pt>
    <dgm:pt modelId="{F556632F-AFA9-4507-951C-BC8AC1758450}" type="parTrans" cxnId="{6AB7FE31-9A0B-4841-8783-7745B371B614}">
      <dgm:prSet/>
      <dgm:spPr/>
      <dgm:t>
        <a:bodyPr/>
        <a:lstStyle/>
        <a:p>
          <a:endParaRPr lang="en-US"/>
        </a:p>
      </dgm:t>
    </dgm:pt>
    <dgm:pt modelId="{241A7DB4-01EE-4336-93B6-1654F3F9697F}" type="sibTrans" cxnId="{6AB7FE31-9A0B-4841-8783-7745B371B614}">
      <dgm:prSet/>
      <dgm:spPr/>
      <dgm:t>
        <a:bodyPr/>
        <a:lstStyle/>
        <a:p>
          <a:endParaRPr lang="en-US"/>
        </a:p>
      </dgm:t>
    </dgm:pt>
    <dgm:pt modelId="{275E4654-CBAA-4C95-8A8D-1465D7EF6B18}">
      <dgm:prSet/>
      <dgm:spPr/>
      <dgm:t>
        <a:bodyPr/>
        <a:lstStyle/>
        <a:p>
          <a:r>
            <a:rPr lang="de-DE"/>
            <a:t>Risikoanalyse</a:t>
          </a:r>
          <a:endParaRPr lang="en-US"/>
        </a:p>
      </dgm:t>
    </dgm:pt>
    <dgm:pt modelId="{BB5BFBBD-B9C9-4EAD-BC0C-1B399517AB88}" type="parTrans" cxnId="{1A9DFD5B-D9D6-4128-B115-184DFF7B66EB}">
      <dgm:prSet/>
      <dgm:spPr/>
      <dgm:t>
        <a:bodyPr/>
        <a:lstStyle/>
        <a:p>
          <a:endParaRPr lang="en-US"/>
        </a:p>
      </dgm:t>
    </dgm:pt>
    <dgm:pt modelId="{77C5EEF0-66D6-4D13-89A7-CA9A665E00EF}" type="sibTrans" cxnId="{1A9DFD5B-D9D6-4128-B115-184DFF7B66EB}">
      <dgm:prSet/>
      <dgm:spPr/>
      <dgm:t>
        <a:bodyPr/>
        <a:lstStyle/>
        <a:p>
          <a:endParaRPr lang="en-US"/>
        </a:p>
      </dgm:t>
    </dgm:pt>
    <dgm:pt modelId="{1B92FFFE-67A8-4C7E-ADB9-D749FEDAA583}" type="pres">
      <dgm:prSet presAssocID="{FE52D0FE-5B62-4D14-9590-0C5C8FB83F7A}" presName="linear" presStyleCnt="0">
        <dgm:presLayoutVars>
          <dgm:animLvl val="lvl"/>
          <dgm:resizeHandles val="exact"/>
        </dgm:presLayoutVars>
      </dgm:prSet>
      <dgm:spPr/>
    </dgm:pt>
    <dgm:pt modelId="{94122689-4758-4FEC-8907-D41BB6ADA4E7}" type="pres">
      <dgm:prSet presAssocID="{B62FD27D-3089-4D03-BCDB-8D9A2B9CEB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DF6163-A88D-41CE-8FE9-703CC368C254}" type="pres">
      <dgm:prSet presAssocID="{E0E74431-E7C5-4C3F-A513-FC91A605EF6E}" presName="spacer" presStyleCnt="0"/>
      <dgm:spPr/>
    </dgm:pt>
    <dgm:pt modelId="{38E443EA-09C7-4A00-A237-77BDD55D0160}" type="pres">
      <dgm:prSet presAssocID="{5D7C6AFE-79D3-4214-B044-F97D5243A8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3B2372-C97F-43C5-BDAF-3CDFC266FB5B}" type="pres">
      <dgm:prSet presAssocID="{D19AED45-BB1F-4FC6-9C08-CF92136C49D8}" presName="spacer" presStyleCnt="0"/>
      <dgm:spPr/>
    </dgm:pt>
    <dgm:pt modelId="{BEAF7C9E-36CB-4939-B660-3688ECB07790}" type="pres">
      <dgm:prSet presAssocID="{7662C697-7081-4F24-BBE0-73392832E9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5BDC0E-E10D-48CB-A879-C07AE49253DE}" type="pres">
      <dgm:prSet presAssocID="{241A7DB4-01EE-4336-93B6-1654F3F9697F}" presName="spacer" presStyleCnt="0"/>
      <dgm:spPr/>
    </dgm:pt>
    <dgm:pt modelId="{465C1002-E979-41C2-AEC1-10661F154741}" type="pres">
      <dgm:prSet presAssocID="{275E4654-CBAA-4C95-8A8D-1465D7EF6B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E15A07-FFFC-45ED-A628-F682ECC23D2F}" type="presOf" srcId="{FE52D0FE-5B62-4D14-9590-0C5C8FB83F7A}" destId="{1B92FFFE-67A8-4C7E-ADB9-D749FEDAA583}" srcOrd="0" destOrd="0" presId="urn:microsoft.com/office/officeart/2005/8/layout/vList2"/>
    <dgm:cxn modelId="{185B1730-E13B-4DEA-83F0-185FF9F49D9F}" type="presOf" srcId="{275E4654-CBAA-4C95-8A8D-1465D7EF6B18}" destId="{465C1002-E979-41C2-AEC1-10661F154741}" srcOrd="0" destOrd="0" presId="urn:microsoft.com/office/officeart/2005/8/layout/vList2"/>
    <dgm:cxn modelId="{6AB7FE31-9A0B-4841-8783-7745B371B614}" srcId="{FE52D0FE-5B62-4D14-9590-0C5C8FB83F7A}" destId="{7662C697-7081-4F24-BBE0-73392832E9FA}" srcOrd="2" destOrd="0" parTransId="{F556632F-AFA9-4507-951C-BC8AC1758450}" sibTransId="{241A7DB4-01EE-4336-93B6-1654F3F9697F}"/>
    <dgm:cxn modelId="{1A9DFD5B-D9D6-4128-B115-184DFF7B66EB}" srcId="{FE52D0FE-5B62-4D14-9590-0C5C8FB83F7A}" destId="{275E4654-CBAA-4C95-8A8D-1465D7EF6B18}" srcOrd="3" destOrd="0" parTransId="{BB5BFBBD-B9C9-4EAD-BC0C-1B399517AB88}" sibTransId="{77C5EEF0-66D6-4D13-89A7-CA9A665E00EF}"/>
    <dgm:cxn modelId="{CADD595C-AA77-4C5E-984A-A6848B430989}" type="presOf" srcId="{5D7C6AFE-79D3-4214-B044-F97D5243A817}" destId="{38E443EA-09C7-4A00-A237-77BDD55D0160}" srcOrd="0" destOrd="0" presId="urn:microsoft.com/office/officeart/2005/8/layout/vList2"/>
    <dgm:cxn modelId="{26AD5448-32EA-4455-AA6E-7E9B4368F830}" srcId="{FE52D0FE-5B62-4D14-9590-0C5C8FB83F7A}" destId="{B62FD27D-3089-4D03-BCDB-8D9A2B9CEB82}" srcOrd="0" destOrd="0" parTransId="{58D2A682-9550-43AE-9820-EABFDA745B62}" sibTransId="{E0E74431-E7C5-4C3F-A513-FC91A605EF6E}"/>
    <dgm:cxn modelId="{3458A8A8-32AC-4F71-839F-29B324C43799}" srcId="{FE52D0FE-5B62-4D14-9590-0C5C8FB83F7A}" destId="{5D7C6AFE-79D3-4214-B044-F97D5243A817}" srcOrd="1" destOrd="0" parTransId="{A7366F1C-DC16-4424-B921-C5C543F123E0}" sibTransId="{D19AED45-BB1F-4FC6-9C08-CF92136C49D8}"/>
    <dgm:cxn modelId="{CEFD0BB1-0937-4D89-AF29-DE9B3EF2ED59}" type="presOf" srcId="{B62FD27D-3089-4D03-BCDB-8D9A2B9CEB82}" destId="{94122689-4758-4FEC-8907-D41BB6ADA4E7}" srcOrd="0" destOrd="0" presId="urn:microsoft.com/office/officeart/2005/8/layout/vList2"/>
    <dgm:cxn modelId="{B6B80EFD-EB18-4175-B385-C58ADD4B03DE}" type="presOf" srcId="{7662C697-7081-4F24-BBE0-73392832E9FA}" destId="{BEAF7C9E-36CB-4939-B660-3688ECB07790}" srcOrd="0" destOrd="0" presId="urn:microsoft.com/office/officeart/2005/8/layout/vList2"/>
    <dgm:cxn modelId="{43066542-6E14-4344-93A8-5978D79A3DE1}" type="presParOf" srcId="{1B92FFFE-67A8-4C7E-ADB9-D749FEDAA583}" destId="{94122689-4758-4FEC-8907-D41BB6ADA4E7}" srcOrd="0" destOrd="0" presId="urn:microsoft.com/office/officeart/2005/8/layout/vList2"/>
    <dgm:cxn modelId="{0834A3E5-94D2-41AE-B231-2D81A60A4038}" type="presParOf" srcId="{1B92FFFE-67A8-4C7E-ADB9-D749FEDAA583}" destId="{9CDF6163-A88D-41CE-8FE9-703CC368C254}" srcOrd="1" destOrd="0" presId="urn:microsoft.com/office/officeart/2005/8/layout/vList2"/>
    <dgm:cxn modelId="{3AD689DF-CC0E-4EB5-9A7B-F5FB013AD57F}" type="presParOf" srcId="{1B92FFFE-67A8-4C7E-ADB9-D749FEDAA583}" destId="{38E443EA-09C7-4A00-A237-77BDD55D0160}" srcOrd="2" destOrd="0" presId="urn:microsoft.com/office/officeart/2005/8/layout/vList2"/>
    <dgm:cxn modelId="{5C63B9AF-937E-4339-9FED-97F80838BBE0}" type="presParOf" srcId="{1B92FFFE-67A8-4C7E-ADB9-D749FEDAA583}" destId="{CA3B2372-C97F-43C5-BDAF-3CDFC266FB5B}" srcOrd="3" destOrd="0" presId="urn:microsoft.com/office/officeart/2005/8/layout/vList2"/>
    <dgm:cxn modelId="{CA1EC71F-1264-42B9-AE42-FBF145919BA3}" type="presParOf" srcId="{1B92FFFE-67A8-4C7E-ADB9-D749FEDAA583}" destId="{BEAF7C9E-36CB-4939-B660-3688ECB07790}" srcOrd="4" destOrd="0" presId="urn:microsoft.com/office/officeart/2005/8/layout/vList2"/>
    <dgm:cxn modelId="{F63CE7F7-E27C-49CD-BA0F-4FD9E08EC81E}" type="presParOf" srcId="{1B92FFFE-67A8-4C7E-ADB9-D749FEDAA583}" destId="{685BDC0E-E10D-48CB-A879-C07AE49253DE}" srcOrd="5" destOrd="0" presId="urn:microsoft.com/office/officeart/2005/8/layout/vList2"/>
    <dgm:cxn modelId="{89882177-74B6-4AFC-9961-7066E499D7FD}" type="presParOf" srcId="{1B92FFFE-67A8-4C7E-ADB9-D749FEDAA583}" destId="{465C1002-E979-41C2-AEC1-10661F1547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096E7A-FD4D-4A6E-9AF7-2B4F772236D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81B4AC-2923-4D20-9B1F-6868F087A802}">
      <dgm:prSet/>
      <dgm:spPr/>
      <dgm:t>
        <a:bodyPr/>
        <a:lstStyle/>
        <a:p>
          <a:r>
            <a:rPr lang="de-CH" b="1" dirty="0"/>
            <a:t>Krankheitsbedingter Ausfall</a:t>
          </a:r>
          <a:r>
            <a:rPr lang="de-CH" dirty="0"/>
            <a:t>: Ein Schlüsselentwickler in der IT-Abteilung ist seit mehreren Wochen krank. Er war für die Implementierung zentraler Funktionen zuständig.</a:t>
          </a:r>
          <a:endParaRPr lang="en-US" dirty="0"/>
        </a:p>
      </dgm:t>
    </dgm:pt>
    <dgm:pt modelId="{D90B9B0F-8F0E-4E2C-A534-2EC4440F700C}" type="parTrans" cxnId="{37BD0F29-3B61-469D-B6D8-268512BE33EB}">
      <dgm:prSet/>
      <dgm:spPr/>
      <dgm:t>
        <a:bodyPr/>
        <a:lstStyle/>
        <a:p>
          <a:endParaRPr lang="en-US"/>
        </a:p>
      </dgm:t>
    </dgm:pt>
    <dgm:pt modelId="{62B6D803-7B13-4108-80AC-599C1A9BC46D}" type="sibTrans" cxnId="{37BD0F29-3B61-469D-B6D8-268512BE33EB}">
      <dgm:prSet/>
      <dgm:spPr/>
      <dgm:t>
        <a:bodyPr/>
        <a:lstStyle/>
        <a:p>
          <a:endParaRPr lang="en-US"/>
        </a:p>
      </dgm:t>
    </dgm:pt>
    <dgm:pt modelId="{EBE5C22C-C731-4022-A664-66783107B57A}">
      <dgm:prSet/>
      <dgm:spPr/>
      <dgm:t>
        <a:bodyPr/>
        <a:lstStyle/>
        <a:p>
          <a:r>
            <a:rPr lang="de-CH" b="1" dirty="0"/>
            <a:t>Zeit reicht nicht: </a:t>
          </a:r>
          <a:r>
            <a:rPr lang="de-CH" dirty="0"/>
            <a:t>Die geplanten Zeitpuffer wurden aufgebraucht, und zusätzliche Anforderungen entdeckt. Das Risiko von weiteren Verzögerungen ist hoch</a:t>
          </a:r>
          <a:r>
            <a:rPr lang="de-CH" b="1" dirty="0"/>
            <a:t>.</a:t>
          </a:r>
          <a:endParaRPr lang="en-US" dirty="0"/>
        </a:p>
      </dgm:t>
    </dgm:pt>
    <dgm:pt modelId="{DB7CE132-F0DE-4B5A-8D27-6473A1752C84}" type="parTrans" cxnId="{ED851623-26AA-402D-8A84-6050A22B193D}">
      <dgm:prSet/>
      <dgm:spPr/>
      <dgm:t>
        <a:bodyPr/>
        <a:lstStyle/>
        <a:p>
          <a:endParaRPr lang="en-US"/>
        </a:p>
      </dgm:t>
    </dgm:pt>
    <dgm:pt modelId="{B8AA2C96-F4FF-4F50-9A04-0C4ECE1130E2}" type="sibTrans" cxnId="{ED851623-26AA-402D-8A84-6050A22B193D}">
      <dgm:prSet/>
      <dgm:spPr/>
      <dgm:t>
        <a:bodyPr/>
        <a:lstStyle/>
        <a:p>
          <a:endParaRPr lang="en-US"/>
        </a:p>
      </dgm:t>
    </dgm:pt>
    <dgm:pt modelId="{EDB5B1D9-2079-4A03-9F48-1DA5476EE880}" type="pres">
      <dgm:prSet presAssocID="{AA096E7A-FD4D-4A6E-9AF7-2B4F772236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AF4171-DA8E-4771-AFBD-6A08C7789ADB}" type="pres">
      <dgm:prSet presAssocID="{4E81B4AC-2923-4D20-9B1F-6868F087A802}" presName="hierRoot1" presStyleCnt="0"/>
      <dgm:spPr/>
    </dgm:pt>
    <dgm:pt modelId="{62A839B8-68B8-4397-9799-A9C6765BBDA0}" type="pres">
      <dgm:prSet presAssocID="{4E81B4AC-2923-4D20-9B1F-6868F087A802}" presName="composite" presStyleCnt="0"/>
      <dgm:spPr/>
    </dgm:pt>
    <dgm:pt modelId="{61822153-87C2-4F82-AF3D-50234B32EA67}" type="pres">
      <dgm:prSet presAssocID="{4E81B4AC-2923-4D20-9B1F-6868F087A802}" presName="background" presStyleLbl="node0" presStyleIdx="0" presStyleCnt="2"/>
      <dgm:spPr/>
    </dgm:pt>
    <dgm:pt modelId="{6781936D-FC4C-4016-B2CC-F424091669AF}" type="pres">
      <dgm:prSet presAssocID="{4E81B4AC-2923-4D20-9B1F-6868F087A802}" presName="text" presStyleLbl="fgAcc0" presStyleIdx="0" presStyleCnt="2">
        <dgm:presLayoutVars>
          <dgm:chPref val="3"/>
        </dgm:presLayoutVars>
      </dgm:prSet>
      <dgm:spPr/>
    </dgm:pt>
    <dgm:pt modelId="{35E074B8-FBC7-446F-B662-7079382CE4A4}" type="pres">
      <dgm:prSet presAssocID="{4E81B4AC-2923-4D20-9B1F-6868F087A802}" presName="hierChild2" presStyleCnt="0"/>
      <dgm:spPr/>
    </dgm:pt>
    <dgm:pt modelId="{8AFA5E03-60E6-4605-802D-072AE1F7D4F9}" type="pres">
      <dgm:prSet presAssocID="{EBE5C22C-C731-4022-A664-66783107B57A}" presName="hierRoot1" presStyleCnt="0"/>
      <dgm:spPr/>
    </dgm:pt>
    <dgm:pt modelId="{1C110F40-7496-4BA6-AD40-B6BFF7E363E8}" type="pres">
      <dgm:prSet presAssocID="{EBE5C22C-C731-4022-A664-66783107B57A}" presName="composite" presStyleCnt="0"/>
      <dgm:spPr/>
    </dgm:pt>
    <dgm:pt modelId="{75B038C2-61DE-4E3B-B25D-9DA90981DE98}" type="pres">
      <dgm:prSet presAssocID="{EBE5C22C-C731-4022-A664-66783107B57A}" presName="background" presStyleLbl="node0" presStyleIdx="1" presStyleCnt="2"/>
      <dgm:spPr/>
    </dgm:pt>
    <dgm:pt modelId="{94D48FBE-D60C-42B3-9653-D8773BD9A475}" type="pres">
      <dgm:prSet presAssocID="{EBE5C22C-C731-4022-A664-66783107B57A}" presName="text" presStyleLbl="fgAcc0" presStyleIdx="1" presStyleCnt="2">
        <dgm:presLayoutVars>
          <dgm:chPref val="3"/>
        </dgm:presLayoutVars>
      </dgm:prSet>
      <dgm:spPr/>
    </dgm:pt>
    <dgm:pt modelId="{D22412BD-C848-4742-9B2F-4B5DF64E9C77}" type="pres">
      <dgm:prSet presAssocID="{EBE5C22C-C731-4022-A664-66783107B57A}" presName="hierChild2" presStyleCnt="0"/>
      <dgm:spPr/>
    </dgm:pt>
  </dgm:ptLst>
  <dgm:cxnLst>
    <dgm:cxn modelId="{ED851623-26AA-402D-8A84-6050A22B193D}" srcId="{AA096E7A-FD4D-4A6E-9AF7-2B4F772236D2}" destId="{EBE5C22C-C731-4022-A664-66783107B57A}" srcOrd="1" destOrd="0" parTransId="{DB7CE132-F0DE-4B5A-8D27-6473A1752C84}" sibTransId="{B8AA2C96-F4FF-4F50-9A04-0C4ECE1130E2}"/>
    <dgm:cxn modelId="{37BD0F29-3B61-469D-B6D8-268512BE33EB}" srcId="{AA096E7A-FD4D-4A6E-9AF7-2B4F772236D2}" destId="{4E81B4AC-2923-4D20-9B1F-6868F087A802}" srcOrd="0" destOrd="0" parTransId="{D90B9B0F-8F0E-4E2C-A534-2EC4440F700C}" sibTransId="{62B6D803-7B13-4108-80AC-599C1A9BC46D}"/>
    <dgm:cxn modelId="{7871EBCD-4331-4CEE-93CB-F0E028ACB07F}" type="presOf" srcId="{4E81B4AC-2923-4D20-9B1F-6868F087A802}" destId="{6781936D-FC4C-4016-B2CC-F424091669AF}" srcOrd="0" destOrd="0" presId="urn:microsoft.com/office/officeart/2005/8/layout/hierarchy1"/>
    <dgm:cxn modelId="{EAF671E8-DDC5-408A-967E-24F64592ADCC}" type="presOf" srcId="{EBE5C22C-C731-4022-A664-66783107B57A}" destId="{94D48FBE-D60C-42B3-9653-D8773BD9A475}" srcOrd="0" destOrd="0" presId="urn:microsoft.com/office/officeart/2005/8/layout/hierarchy1"/>
    <dgm:cxn modelId="{F564D7F7-46CA-4867-85CD-29AD523937C9}" type="presOf" srcId="{AA096E7A-FD4D-4A6E-9AF7-2B4F772236D2}" destId="{EDB5B1D9-2079-4A03-9F48-1DA5476EE880}" srcOrd="0" destOrd="0" presId="urn:microsoft.com/office/officeart/2005/8/layout/hierarchy1"/>
    <dgm:cxn modelId="{AF6B097A-C50C-4BD7-9C15-4CB378E9A586}" type="presParOf" srcId="{EDB5B1D9-2079-4A03-9F48-1DA5476EE880}" destId="{73AF4171-DA8E-4771-AFBD-6A08C7789ADB}" srcOrd="0" destOrd="0" presId="urn:microsoft.com/office/officeart/2005/8/layout/hierarchy1"/>
    <dgm:cxn modelId="{17EE8F76-B6FC-4D48-A80C-885BB9FF4D7D}" type="presParOf" srcId="{73AF4171-DA8E-4771-AFBD-6A08C7789ADB}" destId="{62A839B8-68B8-4397-9799-A9C6765BBDA0}" srcOrd="0" destOrd="0" presId="urn:microsoft.com/office/officeart/2005/8/layout/hierarchy1"/>
    <dgm:cxn modelId="{010D09C9-C96F-469A-8029-FAD456B72E70}" type="presParOf" srcId="{62A839B8-68B8-4397-9799-A9C6765BBDA0}" destId="{61822153-87C2-4F82-AF3D-50234B32EA67}" srcOrd="0" destOrd="0" presId="urn:microsoft.com/office/officeart/2005/8/layout/hierarchy1"/>
    <dgm:cxn modelId="{75188F31-3E8D-4EE7-A716-72C34C1EC51F}" type="presParOf" srcId="{62A839B8-68B8-4397-9799-A9C6765BBDA0}" destId="{6781936D-FC4C-4016-B2CC-F424091669AF}" srcOrd="1" destOrd="0" presId="urn:microsoft.com/office/officeart/2005/8/layout/hierarchy1"/>
    <dgm:cxn modelId="{107C787D-8BFE-405E-A97F-1FBC5A8DEDA4}" type="presParOf" srcId="{73AF4171-DA8E-4771-AFBD-6A08C7789ADB}" destId="{35E074B8-FBC7-446F-B662-7079382CE4A4}" srcOrd="1" destOrd="0" presId="urn:microsoft.com/office/officeart/2005/8/layout/hierarchy1"/>
    <dgm:cxn modelId="{A190652C-D446-4C0A-AA1E-DED9ACBBC7DB}" type="presParOf" srcId="{EDB5B1D9-2079-4A03-9F48-1DA5476EE880}" destId="{8AFA5E03-60E6-4605-802D-072AE1F7D4F9}" srcOrd="1" destOrd="0" presId="urn:microsoft.com/office/officeart/2005/8/layout/hierarchy1"/>
    <dgm:cxn modelId="{2C2309BD-C604-48DB-B18D-AF670C1C655A}" type="presParOf" srcId="{8AFA5E03-60E6-4605-802D-072AE1F7D4F9}" destId="{1C110F40-7496-4BA6-AD40-B6BFF7E363E8}" srcOrd="0" destOrd="0" presId="urn:microsoft.com/office/officeart/2005/8/layout/hierarchy1"/>
    <dgm:cxn modelId="{82EF48CB-C641-4AF3-80AD-BFA4F8BF9F97}" type="presParOf" srcId="{1C110F40-7496-4BA6-AD40-B6BFF7E363E8}" destId="{75B038C2-61DE-4E3B-B25D-9DA90981DE98}" srcOrd="0" destOrd="0" presId="urn:microsoft.com/office/officeart/2005/8/layout/hierarchy1"/>
    <dgm:cxn modelId="{47A9CEEE-B3AC-4EB9-BA70-7619C4162F48}" type="presParOf" srcId="{1C110F40-7496-4BA6-AD40-B6BFF7E363E8}" destId="{94D48FBE-D60C-42B3-9653-D8773BD9A475}" srcOrd="1" destOrd="0" presId="urn:microsoft.com/office/officeart/2005/8/layout/hierarchy1"/>
    <dgm:cxn modelId="{1B8F6B5D-4836-4053-A080-D80C5F7A270D}" type="presParOf" srcId="{8AFA5E03-60E6-4605-802D-072AE1F7D4F9}" destId="{D22412BD-C848-4742-9B2F-4B5DF64E9C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22689-4758-4FEC-8907-D41BB6ADA4E7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Aktueller Projektstand</a:t>
          </a:r>
          <a:endParaRPr lang="en-US" sz="4000" kern="1200"/>
        </a:p>
      </dsp:txBody>
      <dsp:txXfrm>
        <a:off x="47976" y="85244"/>
        <a:ext cx="10419648" cy="886848"/>
      </dsp:txXfrm>
    </dsp:sp>
    <dsp:sp modelId="{38E443EA-09C7-4A00-A237-77BDD55D0160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Probleme</a:t>
          </a:r>
          <a:endParaRPr lang="en-US" sz="4000" kern="1200"/>
        </a:p>
      </dsp:txBody>
      <dsp:txXfrm>
        <a:off x="47976" y="1183245"/>
        <a:ext cx="10419648" cy="886848"/>
      </dsp:txXfrm>
    </dsp:sp>
    <dsp:sp modelId="{BEAF7C9E-36CB-4939-B660-3688ECB07790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Lösungsansätze</a:t>
          </a:r>
          <a:endParaRPr lang="en-US" sz="4000" kern="1200"/>
        </a:p>
      </dsp:txBody>
      <dsp:txXfrm>
        <a:off x="47976" y="2281245"/>
        <a:ext cx="10419648" cy="886848"/>
      </dsp:txXfrm>
    </dsp:sp>
    <dsp:sp modelId="{465C1002-E979-41C2-AEC1-10661F154741}">
      <dsp:nvSpPr>
        <dsp:cNvPr id="0" name=""/>
        <dsp:cNvSpPr/>
      </dsp:nvSpPr>
      <dsp:spPr>
        <a:xfrm>
          <a:off x="0" y="3331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/>
            <a:t>Risikoanalyse</a:t>
          </a:r>
          <a:endParaRPr lang="en-US" sz="4000" kern="1200"/>
        </a:p>
      </dsp:txBody>
      <dsp:txXfrm>
        <a:off x="47976" y="3379245"/>
        <a:ext cx="10419648" cy="886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22153-87C2-4F82-AF3D-50234B32EA67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1936D-FC4C-4016-B2CC-F424091669A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b="1" kern="1200" dirty="0"/>
            <a:t>Krankheitsbedingter Ausfall</a:t>
          </a:r>
          <a:r>
            <a:rPr lang="de-CH" sz="2400" kern="1200" dirty="0"/>
            <a:t>: Ein Schlüsselentwickler in der IT-Abteilung ist seit mehreren Wochen krank. Er war für die Implementierung zentraler Funktionen zuständig.</a:t>
          </a:r>
          <a:endParaRPr lang="en-US" sz="2400" kern="1200" dirty="0"/>
        </a:p>
      </dsp:txBody>
      <dsp:txXfrm>
        <a:off x="696297" y="538547"/>
        <a:ext cx="4171627" cy="2590157"/>
      </dsp:txXfrm>
    </dsp:sp>
    <dsp:sp modelId="{75B038C2-61DE-4E3B-B25D-9DA90981DE98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48FBE-D60C-42B3-9653-D8773BD9A47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b="1" kern="1200" dirty="0"/>
            <a:t>Zeit reicht nicht: </a:t>
          </a:r>
          <a:r>
            <a:rPr lang="de-CH" sz="2400" kern="1200" dirty="0"/>
            <a:t>Die geplanten Zeitpuffer wurden aufgebraucht, und zusätzliche Anforderungen entdeckt. Das Risiko von weiteren Verzögerungen ist hoch</a:t>
          </a:r>
          <a:r>
            <a:rPr lang="de-CH" sz="2400" b="1" kern="1200" dirty="0"/>
            <a:t>.</a:t>
          </a:r>
          <a:endParaRPr lang="en-US" sz="2400" kern="1200" dirty="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C478B-271F-4A38-BC3F-93B5BB3BB4E2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BC9E-8709-4E97-91F2-88B2BDEFC2F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650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3BC9E-8709-4E97-91F2-88B2BDEFC2F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653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Systemoffizieler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3BC9E-8709-4E97-91F2-88B2BDEFC2F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298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SPI (Schedule Performance Index):</a:t>
            </a:r>
            <a:r>
              <a:rPr lang="de-DE" dirty="0"/>
              <a:t> 1.0 (aktuell keine Verzögerung bei der Leistung,</a:t>
            </a:r>
          </a:p>
          <a:p>
            <a:r>
              <a:rPr lang="de-DE" dirty="0"/>
              <a:t>aber Zeitpuffer aufgebraucht).Verzögerung durch </a:t>
            </a:r>
            <a:r>
              <a:rPr lang="de-DE" b="1" dirty="0"/>
              <a:t>Krankheitsausfall</a:t>
            </a:r>
            <a:r>
              <a:rPr lang="de-DE" dirty="0"/>
              <a:t>: +14 Tage</a:t>
            </a:r>
            <a:r>
              <a:rPr lang="de-DE" b="1" dirty="0"/>
              <a:t> Zusätzliche Anforderungen</a:t>
            </a:r>
            <a:r>
              <a:rPr lang="de-DE" dirty="0"/>
              <a:t>+5 Tage</a:t>
            </a:r>
          </a:p>
          <a:p>
            <a:br>
              <a:rPr lang="de-DE" dirty="0"/>
            </a:br>
            <a:r>
              <a:rPr lang="de-CH" dirty="0"/>
              <a:t>Gesamtkosten=Geplantes Budget​/CPI = 0.9878’273​=79′870.41CHF.</a:t>
            </a:r>
            <a:br>
              <a:rPr lang="de-DE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3BC9E-8709-4E97-91F2-88B2BDEFC2F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44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Ressourcen/ Externe Entwickler: Tagessatz 800CHF für 14 tage 11.200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3BC9E-8709-4E97-91F2-88B2BDEFC2F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268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da Entscheidungen zu Ressourcen in der Regel auf dieser Ebene getroffen werden.</a:t>
            </a:r>
          </a:p>
          <a:p>
            <a:pPr marL="228600" indent="-228600">
              <a:buAutoNum type="arabicPeriod"/>
            </a:pPr>
            <a:r>
              <a:rPr lang="de-DE" dirty="0"/>
              <a:t>da dies eine übergeordnete Entscheidung ist, die den Projektumfang betrifft.</a:t>
            </a:r>
          </a:p>
          <a:p>
            <a:pPr marL="228600" indent="-228600">
              <a:buAutoNum type="arabicPeriod"/>
            </a:pPr>
            <a:r>
              <a:rPr lang="de-DE" dirty="0"/>
              <a:t>gemeinsam, da dies eine operative und strategische Entscheidung betrifft.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3BC9E-8709-4E97-91F2-88B2BDEFC2F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60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9B81B-451C-38E7-848E-7B9EEF7A8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7C0910-2D7F-A898-DC76-582C719FB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509AD9-1A00-F7F5-4CA9-E4119EF5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A0326-991D-8BD8-00DE-E28005BF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FD6EC-8946-B258-FEE6-EF6FCD6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83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1A84E-5704-D01A-9E84-C929669C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4910CE-AAFE-8F31-A4EB-B05B7E40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3AEC9-35A3-9353-C68A-53BF272A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739F0-869A-FEDA-BCFB-343EFEF1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6B0B6-54D6-2ED8-16C9-5FB9FF3F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79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51B73D-7164-530B-91D8-3D8AC7E07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3F80B4-5917-4EF8-DE82-315552FA7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D6859-9932-8755-F06C-128D26EF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27BE4-528E-FF81-C150-88079B2F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6C2D06-AD43-E10C-514F-CE71434C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33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5A0C3-D4BF-4FF2-782A-F246F48F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EAE03-ECB4-09D2-A1AC-ED8D0C77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FA447-79ED-7009-611A-E1AE16A8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947135-AC94-DCA3-47ED-B73D7209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B96AF-DA48-D68A-DCED-70B3FC4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060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AB1C0-9D65-15DC-5CB9-4860E011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C74690-D2D2-928C-CAFC-5D579E4D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634503-A645-54DC-87F1-08FEC3CD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171F11-5E03-56D1-61F4-B876FB13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C127A-4D5E-F7FB-3C44-24A2C5DB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63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34970-0EED-8E06-0E87-7436B89F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FFB33-E51F-EDD1-FA2D-D0F00A221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22FD7-D8FC-90A9-3C34-D87B37CAC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D2B5B5-79FD-5BDC-A323-1D26920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F31400-0BE4-BC3B-9569-826F2D7C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7BC0B7-8E90-E9B7-5023-32425691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52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79AC5-B81D-C99C-373B-BDED6A11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B43C8B-D1AB-02B4-4B68-40590FCDC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F26CEC-BD5B-01AF-A8F7-FB38F974D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29C5BE-7A6B-DDB5-72D3-28517FF0A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19CE1D-0DAF-3B4D-DE15-B8DAF0EC4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D36525-D5D2-3BC5-DEDA-72EAFB3F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161DFF-8092-3660-95EA-12D67C27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FFDE0B-C57A-A777-6FE9-55C49CC5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660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97151-CF2D-B924-01C6-844CEC29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A3F31B-617F-35EC-6DDC-A3B199C4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110C68-40F8-C44D-9B94-59589953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AB08EF-D7D3-BB0A-B6A3-01325CB9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0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1D1A0B-BB6A-F88A-2898-C05B22DD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CC8FE6-6060-D49C-4361-6B2C0BFE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30DD67-4428-798D-D48B-6F67426F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737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99A8D-C726-ACDA-8505-9360DA0B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14B5D-E92C-16B1-2C58-690D062D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CED5F0-D6DE-5736-98EF-147C295A6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01A739-4FA6-6323-5E86-61ED8F01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705CCE-F7D5-B0BB-8C3D-216B1ABC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2EB3AA-4FAC-E05F-21C6-6E3844E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126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4A159-D817-20E5-B15F-1968EF9A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4894AF-49A4-B819-064F-DE10F14B9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37159D-7463-DA94-5BA6-EC8C06743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D15A76-FD31-04FD-B3EA-2915198D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A7E402-BA04-A5DB-0ACD-038835A7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E26827-2866-F16E-A47F-A208F67E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8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3CFD2A-27DF-3106-0A15-3956C889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D17274-E4CD-457A-C1A8-5BC44B44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4D34B-A9D7-C17D-4C60-08BA06865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5F957-467D-4C31-8524-CB36F4155EF6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4A9C0D-A145-EC8F-EC51-9AEA8A6E8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877668-C9EB-18D4-C9C3-9B14AC0C2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70718-3D40-4E3B-B009-349C327FF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14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7B2EB-CEE2-03D2-A367-53FFFA7B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Statusbericht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BD0307-F06F-87F9-5826-4734C2F04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Innovatec</a:t>
            </a:r>
            <a:r>
              <a:rPr lang="de-DE"/>
              <a:t> GmbH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54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1AD20-B362-B7B3-5ED6-0E623658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de-CH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630589B-B339-60BA-179D-4115626179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51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74576C-2A14-1938-9BA6-A1A7B955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de-DE" sz="3200"/>
              <a:t>Aktueller Projektstand &amp; Übersicht</a:t>
            </a:r>
            <a:endParaRPr lang="de-CH" sz="3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348A87-322D-9CED-9455-14C23799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574185"/>
            <a:ext cx="10369645" cy="344790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0D900-0C19-361E-3319-E800935A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de-DE" sz="1400" b="1"/>
              <a:t>Ziel: </a:t>
            </a:r>
            <a:r>
              <a:rPr lang="de-DE" sz="1400"/>
              <a:t>Digitalisierung von Papierverträgen und Einführung eines neuen Systems.</a:t>
            </a:r>
          </a:p>
          <a:p>
            <a:r>
              <a:rPr lang="de-DE" sz="1400" b="1"/>
              <a:t>Fortschritt: </a:t>
            </a:r>
          </a:p>
          <a:p>
            <a:pPr lvl="1"/>
            <a:r>
              <a:rPr lang="de-DE" sz="1400"/>
              <a:t>Schulungen wurden bereits begonnen</a:t>
            </a:r>
          </a:p>
          <a:p>
            <a:pPr lvl="1"/>
            <a:r>
              <a:rPr lang="de-DE" sz="1400"/>
              <a:t>Einige Grundfunktionen sind implementiert und werden bereits getestet </a:t>
            </a:r>
          </a:p>
          <a:p>
            <a:endParaRPr lang="de-CH" sz="1400" b="1"/>
          </a:p>
        </p:txBody>
      </p:sp>
    </p:spTree>
    <p:extLst>
      <p:ext uri="{BB962C8B-B14F-4D97-AF65-F5344CB8AC3E}">
        <p14:creationId xmlns:p14="http://schemas.microsoft.com/office/powerpoint/2010/main" val="95438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DA9C6F-59FA-2D3C-7405-F83CB252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Probleme</a:t>
            </a:r>
            <a:endParaRPr lang="de-CH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8CD5827-2C99-9ACB-7C74-062337B8C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9879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738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ACC5F7-C1DB-889A-9737-B1152B32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Lösungsansätze</a:t>
            </a:r>
            <a:endParaRPr lang="de-CH" sz="4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1BFEDE-32AB-0724-3D31-4E8F5352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 b="1" dirty="0"/>
              <a:t>Besseres Zeitmanagement:</a:t>
            </a:r>
          </a:p>
          <a:p>
            <a:r>
              <a:rPr lang="de-CH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Umschichtung der Ressourcen auf wichtige </a:t>
            </a:r>
            <a:r>
              <a:rPr lang="de-CH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Arbeitsspakete</a:t>
            </a:r>
            <a:r>
              <a:rPr lang="de-CH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Verlängerung des Projektzeitrahmens um drei Wochen, um die Qualität und Funktionalität sicherzustellen.</a:t>
            </a:r>
          </a:p>
          <a:p>
            <a:pPr marL="0" indent="0">
              <a:buNone/>
            </a:pPr>
            <a:r>
              <a:rPr lang="de-CH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Krankheitsbedingter Ausfall:</a:t>
            </a:r>
          </a:p>
          <a:p>
            <a:r>
              <a:rPr lang="de-CH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Temporärer Einsatz eines externen Entwicklers zur Überbrückung.</a:t>
            </a:r>
          </a:p>
          <a:p>
            <a:r>
              <a:rPr lang="de-CH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Anpassung des Projektplans mit einem Fokus auf Parallelisierung anderer Aufgaben.</a:t>
            </a:r>
          </a:p>
          <a:p>
            <a:pPr marL="0" indent="0">
              <a:buNone/>
            </a:pPr>
            <a:endParaRPr lang="de-CH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b="1" dirty="0"/>
          </a:p>
          <a:p>
            <a:endParaRPr lang="de-DE" sz="20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18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E1914-09DF-B208-E81C-CCDB4D6A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Budget</a:t>
            </a:r>
            <a:endParaRPr lang="de-CH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1A40394-EE73-659C-4036-5C51B4E4C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211305"/>
              </p:ext>
            </p:extLst>
          </p:nvPr>
        </p:nvGraphicFramePr>
        <p:xfrm>
          <a:off x="838200" y="1825625"/>
          <a:ext cx="10515597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1609856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4864755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73099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Kennzahl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Resultat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Konklusion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39'136.5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5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SPI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erbrachte Leistung ist perfekt im Plan.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CPI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 Wert der erbrachten Leistung ist kleiner als die tatsächlich angefallenen Kosten.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Terminierung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19 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Der Meilenstein „</a:t>
                      </a:r>
                      <a:r>
                        <a:rPr lang="de-DE" dirty="0" err="1"/>
                        <a:t>Systemoffizieler</a:t>
                      </a:r>
                      <a:r>
                        <a:rPr lang="de-DE" dirty="0"/>
                        <a:t> Start“ wird um ca. </a:t>
                      </a:r>
                      <a:r>
                        <a:rPr lang="de-CH" dirty="0"/>
                        <a:t>19</a:t>
                      </a:r>
                      <a:r>
                        <a:rPr lang="de-DE" dirty="0"/>
                        <a:t> Tage verschoben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Kostenanpassung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79'870.41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werden ca.</a:t>
                      </a:r>
                      <a:r>
                        <a:rPr lang="de-CH" dirty="0"/>
                        <a:t> 1'597 CHF mehr Kosten anfallen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1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D2D6B6-62ED-FB4A-4CDF-337F6028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Risikoanalyse</a:t>
            </a:r>
            <a:endParaRPr lang="de-CH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F9EC01-0F43-4F56-9D5D-1633C52C8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567221"/>
              </p:ext>
            </p:extLst>
          </p:nvPr>
        </p:nvGraphicFramePr>
        <p:xfrm>
          <a:off x="904602" y="3217934"/>
          <a:ext cx="10378443" cy="280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675">
                  <a:extLst>
                    <a:ext uri="{9D8B030D-6E8A-4147-A177-3AD203B41FA5}">
                      <a16:colId xmlns:a16="http://schemas.microsoft.com/office/drawing/2014/main" val="2732499129"/>
                    </a:ext>
                  </a:extLst>
                </a:gridCol>
                <a:gridCol w="4066645">
                  <a:extLst>
                    <a:ext uri="{9D8B030D-6E8A-4147-A177-3AD203B41FA5}">
                      <a16:colId xmlns:a16="http://schemas.microsoft.com/office/drawing/2014/main" val="2576488097"/>
                    </a:ext>
                  </a:extLst>
                </a:gridCol>
                <a:gridCol w="1649158">
                  <a:extLst>
                    <a:ext uri="{9D8B030D-6E8A-4147-A177-3AD203B41FA5}">
                      <a16:colId xmlns:a16="http://schemas.microsoft.com/office/drawing/2014/main" val="3573518297"/>
                    </a:ext>
                  </a:extLst>
                </a:gridCol>
                <a:gridCol w="2091965">
                  <a:extLst>
                    <a:ext uri="{9D8B030D-6E8A-4147-A177-3AD203B41FA5}">
                      <a16:colId xmlns:a16="http://schemas.microsoft.com/office/drawing/2014/main" val="1961373594"/>
                    </a:ext>
                  </a:extLst>
                </a:gridCol>
              </a:tblGrid>
              <a:tr h="379139">
                <a:tc>
                  <a:txBody>
                    <a:bodyPr/>
                    <a:lstStyle/>
                    <a:p>
                      <a:r>
                        <a:rPr lang="de-DE" sz="1700"/>
                        <a:t>Risiko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Beschreibung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Auswirkungen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Wahrscheinlichkeit</a:t>
                      </a:r>
                      <a:endParaRPr lang="de-CH" sz="1700"/>
                    </a:p>
                  </a:txBody>
                  <a:tcPr marL="86168" marR="86168" marT="43084" marB="43084"/>
                </a:tc>
                <a:extLst>
                  <a:ext uri="{0D108BD9-81ED-4DB2-BD59-A6C34878D82A}">
                    <a16:rowId xmlns:a16="http://schemas.microsoft.com/office/drawing/2014/main" val="659515181"/>
                  </a:ext>
                </a:extLst>
              </a:tr>
              <a:tr h="896146">
                <a:tc>
                  <a:txBody>
                    <a:bodyPr/>
                    <a:lstStyle/>
                    <a:p>
                      <a:r>
                        <a:rPr lang="de-DE" sz="1700"/>
                        <a:t>Zeitverzögerung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Da wir keine geplanten Zeitpuffer mehr haben, sind wir für Verzögerungen sehr Anfällig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Hoch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Hoch</a:t>
                      </a:r>
                      <a:endParaRPr lang="de-CH" sz="1700"/>
                    </a:p>
                  </a:txBody>
                  <a:tcPr marL="86168" marR="86168" marT="43084" marB="43084"/>
                </a:tc>
                <a:extLst>
                  <a:ext uri="{0D108BD9-81ED-4DB2-BD59-A6C34878D82A}">
                    <a16:rowId xmlns:a16="http://schemas.microsoft.com/office/drawing/2014/main" val="1177952097"/>
                  </a:ext>
                </a:extLst>
              </a:tr>
              <a:tr h="896146">
                <a:tc>
                  <a:txBody>
                    <a:bodyPr/>
                    <a:lstStyle/>
                    <a:p>
                      <a:pPr algn="l"/>
                      <a:r>
                        <a:rPr lang="de-DE" sz="1700"/>
                        <a:t>Ressourcenüberlastung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CH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könnte zu Überlastung des internen IT-Teams kommen da sie evtl. auch andere Projekte bearbeiten müssen</a:t>
                      </a:r>
                      <a:endParaRPr lang="de-CH" sz="1700" dirty="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Hoch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Hoch</a:t>
                      </a:r>
                      <a:endParaRPr lang="de-CH" sz="1700"/>
                    </a:p>
                  </a:txBody>
                  <a:tcPr marL="86168" marR="86168" marT="43084" marB="43084"/>
                </a:tc>
                <a:extLst>
                  <a:ext uri="{0D108BD9-81ED-4DB2-BD59-A6C34878D82A}">
                    <a16:rowId xmlns:a16="http://schemas.microsoft.com/office/drawing/2014/main" val="3663963504"/>
                  </a:ext>
                </a:extLst>
              </a:tr>
              <a:tr h="637643">
                <a:tc>
                  <a:txBody>
                    <a:bodyPr/>
                    <a:lstStyle/>
                    <a:p>
                      <a:r>
                        <a:rPr lang="de-DE" sz="1700"/>
                        <a:t>Mitarbeitermotivation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Die Belastung des verbleibenden Teams könnte zu Demotivation führen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Hoch</a:t>
                      </a:r>
                      <a:endParaRPr lang="de-CH" sz="1700"/>
                    </a:p>
                  </a:txBody>
                  <a:tcPr marL="86168" marR="86168" marT="43084" marB="43084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Mittel</a:t>
                      </a:r>
                      <a:endParaRPr lang="de-CH" sz="1700" dirty="0"/>
                    </a:p>
                  </a:txBody>
                  <a:tcPr marL="86168" marR="86168" marT="43084" marB="43084"/>
                </a:tc>
                <a:extLst>
                  <a:ext uri="{0D108BD9-81ED-4DB2-BD59-A6C34878D82A}">
                    <a16:rowId xmlns:a16="http://schemas.microsoft.com/office/drawing/2014/main" val="365292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5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9F2B2C-377A-AC67-CB92-538343F0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de-DE" dirty="0"/>
              <a:t>Anträge</a:t>
            </a:r>
            <a:endParaRPr lang="de-CH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4D2EF2E-1CDC-8E8F-0F56-AC7B1E537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23716"/>
              </p:ext>
            </p:extLst>
          </p:nvPr>
        </p:nvGraphicFramePr>
        <p:xfrm>
          <a:off x="2002479" y="2007704"/>
          <a:ext cx="7907643" cy="4247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494">
                  <a:extLst>
                    <a:ext uri="{9D8B030D-6E8A-4147-A177-3AD203B41FA5}">
                      <a16:colId xmlns:a16="http://schemas.microsoft.com/office/drawing/2014/main" val="2561610907"/>
                    </a:ext>
                  </a:extLst>
                </a:gridCol>
                <a:gridCol w="3682149">
                  <a:extLst>
                    <a:ext uri="{9D8B030D-6E8A-4147-A177-3AD203B41FA5}">
                      <a16:colId xmlns:a16="http://schemas.microsoft.com/office/drawing/2014/main" val="2386297040"/>
                    </a:ext>
                  </a:extLst>
                </a:gridCol>
              </a:tblGrid>
              <a:tr h="449207">
                <a:tc>
                  <a:txBody>
                    <a:bodyPr/>
                    <a:lstStyle/>
                    <a:p>
                      <a:r>
                        <a:rPr lang="de-DE" sz="2000"/>
                        <a:t>Massnahme</a:t>
                      </a:r>
                      <a:endParaRPr lang="de-CH" sz="2000"/>
                    </a:p>
                  </a:txBody>
                  <a:tcPr marL="102092" marR="102092" marT="51046" marB="51046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Verantwortlicher</a:t>
                      </a:r>
                      <a:endParaRPr lang="de-CH" sz="2000"/>
                    </a:p>
                  </a:txBody>
                  <a:tcPr marL="102092" marR="102092" marT="51046" marB="51046"/>
                </a:tc>
                <a:extLst>
                  <a:ext uri="{0D108BD9-81ED-4DB2-BD59-A6C34878D82A}">
                    <a16:rowId xmlns:a16="http://schemas.microsoft.com/office/drawing/2014/main" val="2204084913"/>
                  </a:ext>
                </a:extLst>
              </a:tr>
              <a:tr h="136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Genehmigung zur Einstellung eines externen Entwicklers für die Dauer des Projekts.</a:t>
                      </a:r>
                      <a:endParaRPr lang="de-CH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CH" sz="2000"/>
                    </a:p>
                  </a:txBody>
                  <a:tcPr marL="102092" marR="102092" marT="51046" marB="510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SA</a:t>
                      </a:r>
                      <a:endParaRPr lang="de-CH" sz="2000"/>
                    </a:p>
                  </a:txBody>
                  <a:tcPr marL="102092" marR="102092" marT="51046" marB="51046"/>
                </a:tc>
                <a:extLst>
                  <a:ext uri="{0D108BD9-81ED-4DB2-BD59-A6C34878D82A}">
                    <a16:rowId xmlns:a16="http://schemas.microsoft.com/office/drawing/2014/main" val="2918524163"/>
                  </a:ext>
                </a:extLst>
              </a:tr>
              <a:tr h="1061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Zustimmung zur Verlängerung des Projektzeitplans um vier Wochen.</a:t>
                      </a:r>
                      <a:endParaRPr lang="de-CH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CH" sz="2000"/>
                    </a:p>
                  </a:txBody>
                  <a:tcPr marL="102092" marR="102092" marT="51046" marB="510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AG</a:t>
                      </a:r>
                      <a:endParaRPr lang="de-CH" sz="2000"/>
                    </a:p>
                  </a:txBody>
                  <a:tcPr marL="102092" marR="102092" marT="51046" marB="51046"/>
                </a:tc>
                <a:extLst>
                  <a:ext uri="{0D108BD9-81ED-4DB2-BD59-A6C34878D82A}">
                    <a16:rowId xmlns:a16="http://schemas.microsoft.com/office/drawing/2014/main" val="663902540"/>
                  </a:ext>
                </a:extLst>
              </a:tr>
              <a:tr h="1368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Bereitstellung zusätzlicher Ressourcen (um 10 %), um Engpässe zu überbrücken.</a:t>
                      </a:r>
                      <a:endParaRPr lang="de-CH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CH" sz="2000"/>
                    </a:p>
                  </a:txBody>
                  <a:tcPr marL="102092" marR="102092" marT="51046" marB="510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/>
                        <a:t>PL, SA</a:t>
                      </a:r>
                    </a:p>
                  </a:txBody>
                  <a:tcPr marL="102092" marR="102092" marT="51046" marB="51046"/>
                </a:tc>
                <a:extLst>
                  <a:ext uri="{0D108BD9-81ED-4DB2-BD59-A6C34878D82A}">
                    <a16:rowId xmlns:a16="http://schemas.microsoft.com/office/drawing/2014/main" val="305626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B1AFDAADCD54F8B2D09DB44355094" ma:contentTypeVersion="12" ma:contentTypeDescription="Create a new document." ma:contentTypeScope="" ma:versionID="af6d4b1c1a3e4c984976e9ed27322389">
  <xsd:schema xmlns:xsd="http://www.w3.org/2001/XMLSchema" xmlns:xs="http://www.w3.org/2001/XMLSchema" xmlns:p="http://schemas.microsoft.com/office/2006/metadata/properties" xmlns:ns3="1b9ffc75-b1d6-4f62-ba3e-cfade2a2cae4" xmlns:ns4="29b8f655-ebc2-4c39-9582-c6c3ef81da3c" targetNamespace="http://schemas.microsoft.com/office/2006/metadata/properties" ma:root="true" ma:fieldsID="e1ba7783ecf44607bf518256107a1ef7" ns3:_="" ns4:_="">
    <xsd:import namespace="1b9ffc75-b1d6-4f62-ba3e-cfade2a2cae4"/>
    <xsd:import namespace="29b8f655-ebc2-4c39-9582-c6c3ef81da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ffc75-b1d6-4f62-ba3e-cfade2a2c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b8f655-ebc2-4c39-9582-c6c3ef81da3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b9ffc75-b1d6-4f62-ba3e-cfade2a2cae4" xsi:nil="true"/>
  </documentManagement>
</p:properties>
</file>

<file path=customXml/itemProps1.xml><?xml version="1.0" encoding="utf-8"?>
<ds:datastoreItem xmlns:ds="http://schemas.openxmlformats.org/officeDocument/2006/customXml" ds:itemID="{AD6C5726-5B8F-43B1-A53B-39C633C82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9ffc75-b1d6-4f62-ba3e-cfade2a2cae4"/>
    <ds:schemaRef ds:uri="29b8f655-ebc2-4c39-9582-c6c3ef81da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E9B27B-68A8-4BE1-B8DC-6B4FBD5BBC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597152-58FD-4A1A-B716-71F2858EF70E}">
  <ds:schemaRefs>
    <ds:schemaRef ds:uri="http://purl.org/dc/dcmitype/"/>
    <ds:schemaRef ds:uri="http://www.w3.org/XML/1998/namespace"/>
    <ds:schemaRef ds:uri="http://schemas.microsoft.com/office/2006/metadata/properties"/>
    <ds:schemaRef ds:uri="1b9ffc75-b1d6-4f62-ba3e-cfade2a2cae4"/>
    <ds:schemaRef ds:uri="29b8f655-ebc2-4c39-9582-c6c3ef81da3c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Breitbild</PresentationFormat>
  <Paragraphs>80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Statusbericht</vt:lpstr>
      <vt:lpstr>Inhalt</vt:lpstr>
      <vt:lpstr>Aktueller Projektstand &amp; Übersicht</vt:lpstr>
      <vt:lpstr>Probleme</vt:lpstr>
      <vt:lpstr>Lösungsansätze</vt:lpstr>
      <vt:lpstr>Budget</vt:lpstr>
      <vt:lpstr>Risikoanalyse</vt:lpstr>
      <vt:lpstr>Anträge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Howald Noah</dc:creator>
  <cp:lastModifiedBy>Howald Noah</cp:lastModifiedBy>
  <cp:revision>2</cp:revision>
  <dcterms:created xsi:type="dcterms:W3CDTF">2024-12-20T07:19:13Z</dcterms:created>
  <dcterms:modified xsi:type="dcterms:W3CDTF">2024-12-20T12:00:42Z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3d706b-cde5-4060-b871-3787af016d5a_Enabled">
    <vt:lpwstr>true</vt:lpwstr>
  </property>
  <property fmtid="{D5CDD505-2E9C-101B-9397-08002B2CF9AE}" pid="3" name="MSIP_Label_b23d706b-cde5-4060-b871-3787af016d5a_SetDate">
    <vt:lpwstr>2024-12-20T08:06:38Z</vt:lpwstr>
  </property>
  <property fmtid="{D5CDD505-2E9C-101B-9397-08002B2CF9AE}" pid="4" name="MSIP_Label_b23d706b-cde5-4060-b871-3787af016d5a_Method">
    <vt:lpwstr>Standard</vt:lpwstr>
  </property>
  <property fmtid="{D5CDD505-2E9C-101B-9397-08002B2CF9AE}" pid="5" name="MSIP_Label_b23d706b-cde5-4060-b871-3787af016d5a_Name">
    <vt:lpwstr>defa4170-0d19-0005-0004-bc88714345d2</vt:lpwstr>
  </property>
  <property fmtid="{D5CDD505-2E9C-101B-9397-08002B2CF9AE}" pid="6" name="MSIP_Label_b23d706b-cde5-4060-b871-3787af016d5a_SiteId">
    <vt:lpwstr>094f5a41-a45f-40c7-bd08-84c83a409f79</vt:lpwstr>
  </property>
  <property fmtid="{D5CDD505-2E9C-101B-9397-08002B2CF9AE}" pid="7" name="MSIP_Label_b23d706b-cde5-4060-b871-3787af016d5a_ActionId">
    <vt:lpwstr>0f2cf616-e60b-4e72-a3c1-6869cf608ece</vt:lpwstr>
  </property>
  <property fmtid="{D5CDD505-2E9C-101B-9397-08002B2CF9AE}" pid="8" name="MSIP_Label_b23d706b-cde5-4060-b871-3787af016d5a_ContentBits">
    <vt:lpwstr>0</vt:lpwstr>
  </property>
  <property fmtid="{D5CDD505-2E9C-101B-9397-08002B2CF9AE}" pid="9" name="ContentTypeId">
    <vt:lpwstr>0x01010022EB1AFDAADCD54F8B2D09DB44355094</vt:lpwstr>
  </property>
</Properties>
</file>