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6" r:id="rId16"/>
    <p:sldId id="274" r:id="rId17"/>
    <p:sldId id="270" r:id="rId18"/>
    <p:sldId id="275" r:id="rId19"/>
    <p:sldId id="277" r:id="rId20"/>
    <p:sldId id="278" r:id="rId21"/>
    <p:sldId id="268" r:id="rId22"/>
    <p:sldId id="279" r:id="rId23"/>
    <p:sldId id="280" r:id="rId24"/>
  </p:sldIdLst>
  <p:sldSz cx="9144000" cy="6858000" type="screen4x3"/>
  <p:notesSz cx="6746875" cy="9913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ngsana New" pitchFamily="18" charset="-34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th-TH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endParaRPr lang="th-TH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th-TH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72ECCC6D-4CF9-4ABE-9DE0-044D9556EA2E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th-TH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endParaRPr lang="th-TH"/>
          </a:p>
        </p:txBody>
      </p:sp>
      <p:sp>
        <p:nvSpPr>
          <p:cNvPr id="645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017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endParaRPr lang="th-TH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448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69671661-9DD7-4762-86F5-3C95BAF9F0E7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ngsana New" pitchFamily="18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400">
                <a:solidFill>
                  <a:srgbClr val="000000"/>
                </a:solidFill>
                <a:latin typeface="Angsana New" pitchFamily="18" charset="-34"/>
              </a:defRPr>
            </a:lvl1pPr>
          </a:lstStyle>
          <a:p>
            <a:fld id="{8DD7B869-16CD-427C-A60D-6D8C7EA38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BF85F-B4F8-4B03-8ED0-055A26A65505}" type="slidenum">
              <a:rPr lang="en-US"/>
              <a:pPr/>
              <a:t>‹#›</a:t>
            </a:fld>
            <a:endParaRPr lang="en-US" sz="1400">
              <a:latin typeface="Angsana New" pitchFamily="18" charset="-3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457200"/>
            <a:ext cx="19494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700713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B8F61-AC4D-4DF1-AA6B-550685F524E2}" type="slidenum">
              <a:rPr lang="en-US"/>
              <a:pPr/>
              <a:t>‹#›</a:t>
            </a:fld>
            <a:endParaRPr lang="en-US" sz="1400">
              <a:latin typeface="Angsana New" pitchFamily="18" charset="-3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3FA5D-BC6C-41FF-BA97-6A9C16818CDE}" type="slidenum">
              <a:rPr lang="en-US"/>
              <a:pPr/>
              <a:t>‹#›</a:t>
            </a:fld>
            <a:endParaRPr lang="en-US" sz="1400">
              <a:latin typeface="Angsana New" pitchFamily="18" charset="-3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F3415-5C25-47AC-AEE1-228810034115}" type="slidenum">
              <a:rPr lang="en-US"/>
              <a:pPr/>
              <a:t>‹#›</a:t>
            </a:fld>
            <a:endParaRPr lang="en-US" sz="1400">
              <a:latin typeface="Angsana New" pitchFamily="18" charset="-3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AAD9C-EF9E-4AAB-ADCF-6C59A2BD5C93}" type="slidenum">
              <a:rPr lang="en-US"/>
              <a:pPr/>
              <a:t>‹#›</a:t>
            </a:fld>
            <a:endParaRPr lang="en-US" sz="1400">
              <a:latin typeface="Angsana New" pitchFamily="18" charset="-3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8C979-A2BE-4A13-859A-B836304073AC}" type="slidenum">
              <a:rPr lang="en-US"/>
              <a:pPr/>
              <a:t>‹#›</a:t>
            </a:fld>
            <a:endParaRPr lang="en-US" sz="1400">
              <a:latin typeface="Angsana New" pitchFamily="18" charset="-3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EAFE1-7A57-40AF-9EF8-6733DFA5D3C9}" type="slidenum">
              <a:rPr lang="en-US"/>
              <a:pPr/>
              <a:t>‹#›</a:t>
            </a:fld>
            <a:endParaRPr lang="en-US" sz="1400">
              <a:latin typeface="Angsana New" pitchFamily="18" charset="-3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BFC85-FD3C-4A38-91F0-C1CA96EDA3BD}" type="slidenum">
              <a:rPr lang="en-US"/>
              <a:pPr/>
              <a:t>‹#›</a:t>
            </a:fld>
            <a:endParaRPr lang="en-US" sz="1400">
              <a:latin typeface="Angsana New" pitchFamily="18" charset="-3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6CAE8-04AB-4D83-8B8A-0D684A0AC0A9}" type="slidenum">
              <a:rPr lang="en-US"/>
              <a:pPr/>
              <a:t>‹#›</a:t>
            </a:fld>
            <a:endParaRPr lang="en-US" sz="1400">
              <a:latin typeface="Angsana New" pitchFamily="18" charset="-3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CDA32-2589-4F8F-93AE-1D484EC5CB9A}" type="slidenum">
              <a:rPr lang="en-US"/>
              <a:pPr/>
              <a:t>‹#›</a:t>
            </a:fld>
            <a:endParaRPr lang="en-US" sz="1400">
              <a:latin typeface="Angsana New" pitchFamily="18" charset="-3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5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1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800">
                <a:latin typeface="+mn-lt"/>
              </a:defRPr>
            </a:lvl1pPr>
          </a:lstStyle>
          <a:p>
            <a:fld id="{5CED650E-2435-4D29-8A1D-3798B21B28BF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BB2DBB-E0D3-4541-B52F-26F791E0F6F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762000"/>
            <a:ext cx="7772400" cy="1570038"/>
          </a:xfrm>
        </p:spPr>
        <p:txBody>
          <a:bodyPr/>
          <a:lstStyle/>
          <a:p>
            <a:r>
              <a:rPr lang="th-TH" sz="4400"/>
              <a:t>Introduction to C++</a:t>
            </a:r>
            <a:endParaRPr lang="th-TH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33AF-F66D-4074-9C4B-6384157AAD5B}" type="slidenum">
              <a:rPr lang="en-US"/>
              <a:pPr/>
              <a:t>10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5. Creating New Data Types in C++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400" b="1">
                <a:latin typeface="Courier New" pitchFamily="49" charset="0"/>
              </a:rPr>
              <a:t>struct Name {</a:t>
            </a:r>
          </a:p>
          <a:p>
            <a:pPr>
              <a:buFont typeface="Monotype Sorts" pitchFamily="2" charset="2"/>
              <a:buNone/>
            </a:pPr>
            <a:r>
              <a:rPr lang="th-TH" sz="2400" b="1">
                <a:latin typeface="Courier New" pitchFamily="49" charset="0"/>
              </a:rPr>
              <a:t>     char first[10];</a:t>
            </a:r>
          </a:p>
          <a:p>
            <a:pPr>
              <a:buFont typeface="Monotype Sorts" pitchFamily="2" charset="2"/>
              <a:buNone/>
            </a:pPr>
            <a:r>
              <a:rPr lang="th-TH" sz="2400" b="1">
                <a:latin typeface="Courier New" pitchFamily="49" charset="0"/>
              </a:rPr>
              <a:t>     char last[10];</a:t>
            </a:r>
          </a:p>
          <a:p>
            <a:pPr>
              <a:buFont typeface="Monotype Sorts" pitchFamily="2" charset="2"/>
              <a:buNone/>
            </a:pPr>
            <a:r>
              <a:rPr lang="th-TH" sz="2400" b="1">
                <a:latin typeface="Courier New" pitchFamily="49" charset="0"/>
              </a:rPr>
              <a:t>};</a:t>
            </a:r>
          </a:p>
          <a:p>
            <a:r>
              <a:rPr lang="th-TH"/>
              <a:t>In C,</a:t>
            </a:r>
          </a:p>
          <a:p>
            <a:pPr>
              <a:buFont typeface="Monotype Sorts" pitchFamily="2" charset="2"/>
              <a:buNone/>
            </a:pPr>
            <a:r>
              <a:rPr lang="th-TH" sz="2400" b="1">
                <a:latin typeface="Courier New" pitchFamily="49" charset="0"/>
              </a:rPr>
              <a:t>struct Name stdname;</a:t>
            </a:r>
            <a:endParaRPr lang="th-TH" sz="2000" b="1">
              <a:latin typeface="Courier New" pitchFamily="49" charset="0"/>
            </a:endParaRPr>
          </a:p>
          <a:p>
            <a:r>
              <a:rPr lang="th-TH"/>
              <a:t>In C++,</a:t>
            </a:r>
          </a:p>
          <a:p>
            <a:pPr>
              <a:buFont typeface="Monotype Sorts" pitchFamily="2" charset="2"/>
              <a:buNone/>
            </a:pPr>
            <a:r>
              <a:rPr lang="th-TH" sz="2400" b="1">
                <a:latin typeface="Courier New" pitchFamily="49" charset="0"/>
              </a:rPr>
              <a:t>Name stdname;</a:t>
            </a:r>
          </a:p>
          <a:p>
            <a:r>
              <a:rPr lang="th-TH"/>
              <a:t>The same is true for </a:t>
            </a:r>
            <a:r>
              <a:rPr lang="th-TH" sz="2400" b="1">
                <a:latin typeface="Courier New" pitchFamily="49" charset="0"/>
              </a:rPr>
              <a:t>enum</a:t>
            </a:r>
            <a:r>
              <a:rPr lang="th-TH"/>
              <a:t>s and </a:t>
            </a:r>
            <a:r>
              <a:rPr lang="th-TH" sz="2400" b="1">
                <a:latin typeface="Courier New" pitchFamily="49" charset="0"/>
              </a:rPr>
              <a:t>union</a:t>
            </a:r>
            <a:r>
              <a:rPr lang="th-TH"/>
              <a:t>s</a:t>
            </a:r>
            <a:endParaRPr lang="th-TH" sz="24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8CC6B-573D-432A-811B-D977E506033F}" type="slidenum">
              <a:rPr lang="en-US"/>
              <a:pPr/>
              <a:t>11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6. Reference Parameters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In C, all function calls are call by value. </a:t>
            </a:r>
          </a:p>
          <a:p>
            <a:pPr lvl="1"/>
            <a:r>
              <a:rPr lang="th-TH"/>
              <a:t>Call be reference is simulated using pointers</a:t>
            </a:r>
            <a:br>
              <a:rPr lang="th-TH"/>
            </a:br>
            <a:endParaRPr lang="th-TH"/>
          </a:p>
          <a:p>
            <a:r>
              <a:rPr lang="th-TH" i="1"/>
              <a:t>Reference parameters </a:t>
            </a:r>
            <a:r>
              <a:rPr lang="th-TH"/>
              <a:t>allows function arguments to be changed without using return or pointers.</a:t>
            </a:r>
            <a:br>
              <a:rPr lang="th-TH"/>
            </a:br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FBDA4-8AFE-4808-8ACF-6F4DD696BF20}" type="slidenum">
              <a:rPr lang="en-US"/>
              <a:pPr/>
              <a:t>12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2800"/>
              <a:t>6.1 Comparing Call by Value, Call by Reference with Pointers and Call by Reference with References</a:t>
            </a:r>
            <a:endParaRPr lang="th-TH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458200" cy="5029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/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#include &lt;iostream.h&gt;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/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int sqrByValue(int);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void sqrByPointer(int *);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void sqrByRef(int &amp;);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/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main()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{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int x = 2, y = 3, z = 4;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/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cout &lt;&lt; "x = " &lt;&lt; x &lt;&lt; " before sqrByVal\n"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     &lt;&lt; "Value returned by sqrByVal: "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     &lt;&lt; sqrByVal(x)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     &lt;&lt; "\nx = " &lt;&lt; x &lt;&lt; " after sqrByVal\n\n";</a:t>
            </a:r>
            <a:br>
              <a:rPr lang="th-TH" sz="2000" b="1">
                <a:latin typeface="Courier New" pitchFamily="49" charset="0"/>
              </a:rPr>
            </a:br>
            <a:endParaRPr lang="th-TH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B7B2-9C56-4BAD-B7F9-E2B5365176BC}" type="slidenum">
              <a:rPr lang="en-US"/>
              <a:pPr/>
              <a:t>13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sz="2400" b="1">
              <a:latin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th-TH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cout &lt;&lt; "y = " &lt;&lt; y &lt;&lt; " before sqrByPointer\n";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sqrByPointer(&amp;y);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cout &lt;&lt; "y = " &lt;&lt; y &lt;&lt; " after sqrByPointer\n\n";</a:t>
            </a:r>
            <a:br>
              <a:rPr lang="th-TH" sz="2000" b="1">
                <a:latin typeface="Courier New" pitchFamily="49" charset="0"/>
              </a:rPr>
            </a:br>
            <a:r>
              <a:rPr lang="th-TH" sz="2400" b="1">
                <a:latin typeface="Courier New" pitchFamily="49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th-TH" sz="2400" b="1">
                <a:latin typeface="Courier New" pitchFamily="49" charset="0"/>
              </a:rPr>
              <a:t>     </a:t>
            </a:r>
            <a:r>
              <a:rPr lang="th-TH" sz="2000" b="1">
                <a:latin typeface="Courier New" pitchFamily="49" charset="0"/>
              </a:rPr>
              <a:t>cout &lt;&lt; "z = " &lt;&lt; z &lt;&lt; " before sqrByRef\n";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sqrByRef(z);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cout &lt;&lt; "z = " &lt;&lt; z &lt;&lt; " after sqrByRef\n";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/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return 0;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}</a:t>
            </a:r>
            <a:br>
              <a:rPr lang="th-TH" sz="2000" b="1">
                <a:latin typeface="Courier New" pitchFamily="49" charset="0"/>
              </a:rPr>
            </a:br>
            <a:endParaRPr lang="th-TH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585-6835-40A0-8F5C-3A09FBDCD842}" type="slidenum">
              <a:rPr lang="en-US"/>
              <a:pPr/>
              <a:t>14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6096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</a:t>
            </a:r>
            <a:r>
              <a:rPr lang="th-TH" sz="2000" b="1">
                <a:latin typeface="Courier New" pitchFamily="49" charset="0"/>
              </a:rPr>
              <a:t>int sqrByValue(int a)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{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return a *= a;   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		// caller's argument not modified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}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/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void sqrByPointer(int *bPtr)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{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*bPtr *= *bPtr;  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		// caller's argument modified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}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/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void sqrByRef(int &amp;cRef)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{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cRef *= cRef;    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		// caller's argument modified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}</a:t>
            </a:r>
            <a:br>
              <a:rPr lang="th-TH" sz="2000" b="1">
                <a:latin typeface="Courier New" pitchFamily="49" charset="0"/>
              </a:rPr>
            </a:br>
            <a:endParaRPr lang="th-TH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38F4-5B58-449C-B396-DEA0CFE8C1EC}" type="slidenum">
              <a:rPr lang="en-US"/>
              <a:pPr/>
              <a:t>15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Output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$ g++ -Wall -o square square.cc</a:t>
            </a:r>
            <a:br>
              <a:rPr lang="th-TH" sz="2000" b="1">
                <a:latin typeface="Courier New" pitchFamily="49" charset="0"/>
              </a:rPr>
            </a:br>
            <a:endParaRPr lang="th-TH" sz="24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$ square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x = 2 before sqrByValue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Value returned by sqrByValue: 4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x = 2 after sqrByValue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y = 3 before sqrByPointer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y = 9 after sqrByPointer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z = 4 before sqrByRef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z = 16 after sqrByRef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5EFB-578D-46E9-BBAD-D708E8744741}" type="slidenum">
              <a:rPr lang="en-US"/>
              <a:pPr/>
              <a:t>16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7. The Const Qualifier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Used to declare “</a:t>
            </a:r>
            <a:r>
              <a:rPr lang="th-TH" i="1"/>
              <a:t>constant variables</a:t>
            </a:r>
            <a:r>
              <a:rPr lang="th-TH"/>
              <a:t>” (instead of #define)</a:t>
            </a:r>
          </a:p>
          <a:p>
            <a:pPr lvl="1">
              <a:buFontTx/>
              <a:buNone/>
            </a:pPr>
            <a:r>
              <a:rPr lang="th-TH" b="1">
                <a:latin typeface="Courier New" pitchFamily="49" charset="0"/>
              </a:rPr>
              <a:t>const float PI = 3.14156;</a:t>
            </a:r>
            <a:endParaRPr lang="th-TH"/>
          </a:p>
          <a:p>
            <a:endParaRPr lang="th-TH"/>
          </a:p>
          <a:p>
            <a:r>
              <a:rPr lang="th-TH"/>
              <a:t>The const variables must be initialized when declared.</a:t>
            </a:r>
          </a:p>
          <a:p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D34A0-BBF6-4DA7-AB4F-CCE5BB46AC20}" type="slidenum">
              <a:rPr lang="en-US"/>
              <a:pPr/>
              <a:t>17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8. Default Arguments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When a default argument is omitted in a function call, the default value of that argument is automatically passed in the call.</a:t>
            </a:r>
          </a:p>
          <a:p>
            <a:r>
              <a:rPr lang="th-TH"/>
              <a:t>Default arguments must be the rightmost (trailing) arguments.</a:t>
            </a:r>
          </a:p>
          <a:p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1EBF-C42B-47B0-B924-73E34F458DF1}" type="slidenum">
              <a:rPr lang="en-US"/>
              <a:pPr/>
              <a:t>18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8.1 An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// Using default arguments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#include &lt;iostream.h&gt;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// Calculate the volume of a box 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int boxVolume(int length = 1, int width = 1, 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        int height = 1)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{ return length * width * height; }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DFFA-6AAA-43D2-9E2D-F858D929B05D}" type="slidenum">
              <a:rPr lang="en-US"/>
              <a:pPr/>
              <a:t>19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685800"/>
            <a:ext cx="8153400" cy="5715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main()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cout &lt;&lt; "The default box volume is: "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boxVolume()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"\n\nThe volume of a box with length 10,\n"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"width 1 and height 1 is: "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boxVolume(10)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"\n\nThe volume of a box with length 10,\n"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"width 5 and height 1 is: "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boxVolume(10, 5)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"\n\nThe volume of a box with length 10,\n"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"width 5 and height 2 is: "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boxVolume(10, 5, 2)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     &lt;&lt; '\n';</a:t>
            </a:r>
          </a:p>
          <a:p>
            <a:pPr>
              <a:buFont typeface="Monotype Sorts" pitchFamily="2" charset="2"/>
              <a:buNone/>
            </a:pPr>
            <a:endParaRPr lang="th-TH" sz="1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   return 0;</a:t>
            </a:r>
          </a:p>
          <a:p>
            <a:pPr>
              <a:buFont typeface="Monotype Sorts" pitchFamily="2" charset="2"/>
              <a:buNone/>
            </a:pPr>
            <a:r>
              <a:rPr lang="th-TH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DDDD-92CE-4215-ADEB-2BAE1452C22F}" type="slidenum">
              <a:rPr lang="en-US"/>
              <a:pPr/>
              <a:t>2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1. Introduction</a:t>
            </a:r>
          </a:p>
          <a:p>
            <a:r>
              <a:rPr lang="th-TH"/>
              <a:t>2. C++ Single-Line Comments</a:t>
            </a:r>
          </a:p>
          <a:p>
            <a:r>
              <a:rPr lang="th-TH"/>
              <a:t>3. C++ Stream Input/Output</a:t>
            </a:r>
          </a:p>
          <a:p>
            <a:r>
              <a:rPr lang="th-TH"/>
              <a:t>4. Declarations in C++</a:t>
            </a:r>
          </a:p>
          <a:p>
            <a:r>
              <a:rPr lang="th-TH"/>
              <a:t>5. Creating New Data Types in C++</a:t>
            </a:r>
          </a:p>
          <a:p>
            <a:r>
              <a:rPr lang="th-TH"/>
              <a:t>6. Reference Parameters</a:t>
            </a:r>
          </a:p>
          <a:p>
            <a:r>
              <a:rPr lang="th-TH"/>
              <a:t>7. Const Qualifier</a:t>
            </a:r>
          </a:p>
          <a:p>
            <a:r>
              <a:rPr lang="th-TH"/>
              <a:t>8. Default Arguments</a:t>
            </a:r>
          </a:p>
          <a:p>
            <a:r>
              <a:rPr lang="th-TH"/>
              <a:t>9. Function Overloading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63DA-A44F-43DE-9A6F-44B474AD1F36}" type="slidenum">
              <a:rPr lang="en-US"/>
              <a:pPr/>
              <a:t>20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Output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343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$ g++ -Wall -o volume volume.cc</a:t>
            </a:r>
            <a:br>
              <a:rPr lang="th-TH" sz="2000" b="1">
                <a:latin typeface="Courier New" pitchFamily="49" charset="0"/>
              </a:rPr>
            </a:br>
            <a:endParaRPr lang="th-TH" sz="24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$ volume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The default box volume is: 1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The volume of a box with length 10,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width 1 and height 1 is: 10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The volume of a box with length 10,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width 5 and height 1 is: 50 </a:t>
            </a:r>
          </a:p>
          <a:p>
            <a:endParaRPr lang="th-TH"/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The volume of a box with length 10,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width 5 and height 2 is: 100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5F6A4-D51F-418D-9A2A-E43BBB9F2490}" type="slidenum">
              <a:rPr lang="en-US"/>
              <a:pPr/>
              <a:t>21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9. Function Overloading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In C++, several functions of the same name can be defined as long as these function name different sets of parameters (different types or different number of parameters).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B142-694B-4065-BABE-7574D7028E54}" type="slidenum">
              <a:rPr lang="en-US"/>
              <a:pPr/>
              <a:t>22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9.1 An 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/>
              <a:t>    </a:t>
            </a:r>
            <a:r>
              <a:rPr lang="th-TH" sz="2000" b="1">
                <a:latin typeface="Courier New" pitchFamily="49" charset="0"/>
              </a:rPr>
              <a:t>// Using overloaded functions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#include &lt;iostream.h&gt;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/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int square(int x) { return x * x; }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/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double square(double y) { return y * y; }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/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main()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{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cout &lt;&lt; "The square of integer 7 is " 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     &lt;&lt; square(7) 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     &lt;&lt; "\nThe square of double 7.5 is " 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     &lt;&lt; square(7.5) &lt;&lt; '\n';    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   return 0;</a:t>
            </a:r>
            <a:br>
              <a:rPr lang="th-TH" sz="2000" b="1">
                <a:latin typeface="Courier New" pitchFamily="49" charset="0"/>
              </a:rPr>
            </a:br>
            <a:r>
              <a:rPr lang="th-TH" sz="2000" b="1">
                <a:latin typeface="Courier New" pitchFamily="49" charset="0"/>
              </a:rPr>
              <a:t>}</a:t>
            </a:r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CE25-45B5-4759-BB03-00E6688F97B4}" type="slidenum">
              <a:rPr lang="en-US"/>
              <a:pPr/>
              <a:t>23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Output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$ g++ -Wall -o overload overload.cc</a:t>
            </a:r>
            <a:br>
              <a:rPr lang="th-TH" sz="2000" b="1">
                <a:latin typeface="Courier New" pitchFamily="49" charset="0"/>
              </a:rPr>
            </a:br>
            <a:endParaRPr lang="th-TH" sz="24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$ overload</a:t>
            </a:r>
            <a:endParaRPr lang="th-TH" sz="24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The square of integer 7 is 49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The square of double 7.5 is 56.25</a:t>
            </a:r>
            <a:endParaRPr lang="th-TH" sz="24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60E1-41BD-4C8E-B483-35BED7050A4A}" type="slidenum">
              <a:rPr lang="en-US"/>
              <a:pPr/>
              <a:t>3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1. 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C++ improves on many of C’s features.</a:t>
            </a:r>
          </a:p>
          <a:p>
            <a:r>
              <a:rPr lang="th-TH"/>
              <a:t>C++ provides </a:t>
            </a:r>
            <a:r>
              <a:rPr lang="th-TH" i="1"/>
              <a:t>object-oriented programming (OOP).</a:t>
            </a:r>
          </a:p>
          <a:p>
            <a:r>
              <a:rPr lang="th-TH"/>
              <a:t>C++ is a superset to C.</a:t>
            </a:r>
          </a:p>
          <a:p>
            <a:r>
              <a:rPr lang="th-TH"/>
              <a:t>No ANSI standard exists yet (in 1994).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CF-480F-49EC-AD86-74EC6402C23B}" type="slidenum">
              <a:rPr lang="en-US"/>
              <a:pPr/>
              <a:t>4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2. C++ Single-Line Comments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In C,</a:t>
            </a:r>
          </a:p>
          <a:p>
            <a:pPr>
              <a:buFont typeface="Monotype Sorts" pitchFamily="2" charset="2"/>
              <a:buNone/>
            </a:pPr>
            <a:r>
              <a:rPr lang="th-TH"/>
              <a:t>/* This is a single-line comment. */</a:t>
            </a:r>
          </a:p>
          <a:p>
            <a:r>
              <a:rPr lang="th-TH"/>
              <a:t>In C++,</a:t>
            </a:r>
          </a:p>
          <a:p>
            <a:pPr>
              <a:buFont typeface="Monotype Sorts" pitchFamily="2" charset="2"/>
              <a:buNone/>
            </a:pPr>
            <a:r>
              <a:rPr lang="th-TH"/>
              <a:t>// This is a single-line comment.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8FDD-119E-4EE4-A152-B31192B8534C}" type="slidenum">
              <a:rPr lang="en-US"/>
              <a:pPr/>
              <a:t>5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3. C++ Stream Input/Output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In C,</a:t>
            </a:r>
          </a:p>
          <a:p>
            <a:pPr>
              <a:buFont typeface="Monotype Sorts" pitchFamily="2" charset="2"/>
              <a:buNone/>
            </a:pPr>
            <a:r>
              <a:rPr lang="th-TH"/>
              <a:t>    printf(“Enter new tag: “);</a:t>
            </a:r>
            <a:br>
              <a:rPr lang="th-TH"/>
            </a:br>
            <a:r>
              <a:rPr lang="th-TH"/>
              <a:t>scanf(“%d”, &amp;tag);</a:t>
            </a:r>
            <a:br>
              <a:rPr lang="th-TH"/>
            </a:br>
            <a:r>
              <a:rPr lang="th-TH"/>
              <a:t>printf(“The new tag is: %d\n”, tag);</a:t>
            </a:r>
          </a:p>
          <a:p>
            <a:r>
              <a:rPr lang="th-TH"/>
              <a:t>In C++,</a:t>
            </a:r>
          </a:p>
          <a:p>
            <a:pPr>
              <a:buFont typeface="Monotype Sorts" pitchFamily="2" charset="2"/>
              <a:buNone/>
            </a:pPr>
            <a:r>
              <a:rPr lang="th-TH"/>
              <a:t>    cout &lt;&lt; “Enter new tag: “;</a:t>
            </a:r>
            <a:br>
              <a:rPr lang="th-TH"/>
            </a:br>
            <a:r>
              <a:rPr lang="th-TH"/>
              <a:t>cin &gt;&gt; tag;</a:t>
            </a:r>
            <a:br>
              <a:rPr lang="th-TH"/>
            </a:br>
            <a:r>
              <a:rPr lang="th-TH"/>
              <a:t>cout &lt;&lt; “The new tag is : “ &lt;&lt; tag &lt;&lt; ‘\n’;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D927-1F3D-43F5-87F1-4D161E36268C}" type="slidenum">
              <a:rPr lang="en-US"/>
              <a:pPr/>
              <a:t>6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3.1 An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// Simple stream input/output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#include &lt;iostream.h&gt;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main()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cout &lt;&lt; "Enter your age: ";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int myAge;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cin &gt;&gt; myAge;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cout &lt;&lt; "Enter your friend's age: ";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int friendsAge;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cin &gt;&gt; friendsAge;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DA9E-0F61-41B6-A613-22978B32917E}" type="slidenum">
              <a:rPr lang="en-US"/>
              <a:pPr/>
              <a:t>7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 sz="280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if (myAge &gt; friendsAge)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cout &lt;&lt; "You are older.\n";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else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if (myAge &lt; friendsAge)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   cout &lt;&lt; "You are younger.\n";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else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    cout &lt;&lt; "You and your friend are the same age.\n";</a:t>
            </a:r>
          </a:p>
          <a:p>
            <a:pPr>
              <a:buFont typeface="Monotype Sorts" pitchFamily="2" charset="2"/>
              <a:buNone/>
            </a:pPr>
            <a:endParaRPr lang="th-TH" sz="20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return 0;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3CB2-B9F0-4EFA-8360-B1BE71BE0D0E}" type="slidenum">
              <a:rPr lang="en-US"/>
              <a:pPr/>
              <a:t>8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4. Declarations in C++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In C++, declarations can be placed anywhere (except in the condition of a  </a:t>
            </a:r>
            <a:r>
              <a:rPr lang="th-TH" sz="2400" b="1">
                <a:latin typeface="Courier New" pitchFamily="49" charset="0"/>
              </a:rPr>
              <a:t>while</a:t>
            </a:r>
            <a:r>
              <a:rPr lang="th-TH" sz="3200"/>
              <a:t>, </a:t>
            </a:r>
            <a:r>
              <a:rPr lang="th-TH" sz="2400" b="1">
                <a:latin typeface="Courier New" pitchFamily="49" charset="0"/>
              </a:rPr>
              <a:t>do/while</a:t>
            </a:r>
            <a:r>
              <a:rPr lang="th-TH" sz="3200"/>
              <a:t>, </a:t>
            </a:r>
            <a:r>
              <a:rPr lang="th-TH" sz="2400" b="1">
                <a:latin typeface="Courier New" pitchFamily="49" charset="0"/>
              </a:rPr>
              <a:t>for</a:t>
            </a:r>
            <a:r>
              <a:rPr lang="th-TH" sz="3200"/>
              <a:t> </a:t>
            </a:r>
            <a:r>
              <a:rPr lang="th-TH"/>
              <a:t>or</a:t>
            </a:r>
            <a:r>
              <a:rPr lang="th-TH" sz="2000" b="1">
                <a:latin typeface="Courier New" pitchFamily="49" charset="0"/>
              </a:rPr>
              <a:t> </a:t>
            </a:r>
            <a:r>
              <a:rPr lang="th-TH" sz="2400" b="1">
                <a:latin typeface="Courier New" pitchFamily="49" charset="0"/>
              </a:rPr>
              <a:t>if</a:t>
            </a:r>
            <a:r>
              <a:rPr lang="th-TH"/>
              <a:t> structure.)</a:t>
            </a:r>
          </a:p>
          <a:p>
            <a:r>
              <a:rPr lang="th-TH"/>
              <a:t>An example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cout &lt;&lt; “Enter two integers: “;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int x, y;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cin &gt;&gt; x &gt;&gt; y;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cout &lt;&lt; “The sum of “ &lt;&lt; x &lt;&lt; “ and “ &lt;&lt; y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 &lt;&lt; “ is “ &lt;&lt; x + y &lt;&lt; ‘\n’;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CDA1-F21C-43D6-848D-C65A1CC776BD}" type="slidenum">
              <a:rPr lang="en-US"/>
              <a:pPr/>
              <a:t>9</a:t>
            </a:fld>
            <a:endParaRPr lang="en-US" sz="1400">
              <a:latin typeface="Angsana New" pitchFamily="18" charset="-34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Another example</a:t>
            </a:r>
          </a:p>
          <a:p>
            <a:endParaRPr lang="th-TH"/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for (int i = 0; i &lt;= 5; i++)</a:t>
            </a:r>
          </a:p>
          <a:p>
            <a:pPr>
              <a:buFont typeface="Monotype Sorts" pitchFamily="2" charset="2"/>
              <a:buNone/>
            </a:pPr>
            <a:r>
              <a:rPr lang="th-TH" sz="2000" b="1">
                <a:latin typeface="Courier New" pitchFamily="49" charset="0"/>
              </a:rPr>
              <a:t>    cout &lt;&lt; i &lt;&lt; ‘\n’;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s Tie.pot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Office\Templates\Presentation Designs\Dads Tie.pot</Template>
  <TotalTime>295</TotalTime>
  <Words>779</Words>
  <Application>Microsoft Office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Angsana New</vt:lpstr>
      <vt:lpstr>Times New Roman</vt:lpstr>
      <vt:lpstr>Monotype Sorts</vt:lpstr>
      <vt:lpstr>Courier New</vt:lpstr>
      <vt:lpstr>Dads Tie.pot</vt:lpstr>
      <vt:lpstr>Introduction to C++</vt:lpstr>
      <vt:lpstr>Contents</vt:lpstr>
      <vt:lpstr>1. Introduction</vt:lpstr>
      <vt:lpstr>2. C++ Single-Line Comments</vt:lpstr>
      <vt:lpstr>3. C++ Stream Input/Output</vt:lpstr>
      <vt:lpstr>3.1 An Example</vt:lpstr>
      <vt:lpstr>Slide 7</vt:lpstr>
      <vt:lpstr>4. Declarations in C++</vt:lpstr>
      <vt:lpstr>Slide 9</vt:lpstr>
      <vt:lpstr>5. Creating New Data Types in C++</vt:lpstr>
      <vt:lpstr>6. Reference Parameters</vt:lpstr>
      <vt:lpstr>6.1 Comparing Call by Value, Call by Reference with Pointers and Call by Reference with References</vt:lpstr>
      <vt:lpstr>Slide 13</vt:lpstr>
      <vt:lpstr>Slide 14</vt:lpstr>
      <vt:lpstr>Output</vt:lpstr>
      <vt:lpstr>7. The Const Qualifier</vt:lpstr>
      <vt:lpstr>8. Default Arguments</vt:lpstr>
      <vt:lpstr>8.1 An Example</vt:lpstr>
      <vt:lpstr>Slide 19</vt:lpstr>
      <vt:lpstr>Output</vt:lpstr>
      <vt:lpstr>9. Function Overloading</vt:lpstr>
      <vt:lpstr>9.1 An Example</vt:lpstr>
      <vt:lpstr>Output</vt:lpstr>
    </vt:vector>
  </TitlesOfParts>
  <Company>Jubilee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C++</dc:title>
  <dc:creator>Noppadon</dc:creator>
  <cp:lastModifiedBy>MSC</cp:lastModifiedBy>
  <cp:revision>20</cp:revision>
  <cp:lastPrinted>1999-01-11T10:25:43Z</cp:lastPrinted>
  <dcterms:created xsi:type="dcterms:W3CDTF">1999-01-09T12:30:44Z</dcterms:created>
  <dcterms:modified xsi:type="dcterms:W3CDTF">2016-07-14T09:34:56Z</dcterms:modified>
</cp:coreProperties>
</file>