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4" r:id="rId3"/>
    <p:sldId id="258" r:id="rId4"/>
    <p:sldId id="261" r:id="rId5"/>
    <p:sldId id="265" r:id="rId6"/>
    <p:sldId id="272" r:id="rId7"/>
    <p:sldId id="266" r:id="rId8"/>
    <p:sldId id="273" r:id="rId9"/>
    <p:sldId id="274" r:id="rId10"/>
    <p:sldId id="282" r:id="rId11"/>
    <p:sldId id="267" r:id="rId12"/>
    <p:sldId id="268" r:id="rId13"/>
    <p:sldId id="269" r:id="rId14"/>
    <p:sldId id="275" r:id="rId15"/>
    <p:sldId id="276" r:id="rId16"/>
    <p:sldId id="277" r:id="rId17"/>
    <p:sldId id="278" r:id="rId18"/>
    <p:sldId id="279" r:id="rId19"/>
    <p:sldId id="281" r:id="rId20"/>
    <p:sldId id="283" r:id="rId21"/>
    <p:sldId id="284" r:id="rId22"/>
    <p:sldId id="286" r:id="rId23"/>
    <p:sldId id="285" r:id="rId24"/>
    <p:sldId id="287" r:id="rId25"/>
    <p:sldId id="288" r:id="rId26"/>
    <p:sldId id="289" r:id="rId27"/>
    <p:sldId id="290" r:id="rId28"/>
    <p:sldId id="292" r:id="rId29"/>
    <p:sldId id="291" r:id="rId30"/>
    <p:sldId id="293" r:id="rId31"/>
    <p:sldId id="295" r:id="rId32"/>
    <p:sldId id="348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4" r:id="rId48"/>
    <p:sldId id="315" r:id="rId49"/>
    <p:sldId id="316" r:id="rId50"/>
    <p:sldId id="349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50" r:id="rId67"/>
    <p:sldId id="335" r:id="rId68"/>
    <p:sldId id="336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0A0852E-4FAF-4FA6-B648-2A91F60EA19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0BB13-5DE0-4CD0-977D-B688BA0940E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3C2E2C-D18A-40F7-BEE4-485FEFD323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011F6D-F945-4727-89B0-C1F9CB051FF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F9D0A2-30E9-405A-9C59-00DC6F3221F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AA544-8D8C-46F7-9E9E-649EA14C29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A08C39-403E-4406-97B3-87ABA425D5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7C035C-EC24-49B9-B08D-8DAC73BC28A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19E4F7-CB5B-469E-84B0-DD99E289BE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1A43FB-86E5-4EB4-9BDA-DD6FEB4E71D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C6A5CD-95BE-48D6-B039-5F17C7FA4DF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04C24A-97D4-456B-8295-A1A34F3046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4CE36C7-BBE1-4A39-902B-8723CBBA469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C++ 				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2291" name="Picture 4" descr="img22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05000" y="0"/>
            <a:ext cx="4981575" cy="68183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Statements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Assignments</a:t>
            </a:r>
          </a:p>
          <a:p>
            <a:pPr eaLnBrk="1" hangingPunct="1"/>
            <a:r>
              <a:rPr lang="en-US" altLang="zh-CN" smtClean="0"/>
              <a:t>Conditional</a:t>
            </a:r>
          </a:p>
          <a:p>
            <a:pPr eaLnBrk="1" hangingPunct="1"/>
            <a:r>
              <a:rPr lang="en-US" altLang="zh-CN" smtClean="0"/>
              <a:t>Loop</a:t>
            </a:r>
          </a:p>
          <a:p>
            <a:pPr eaLnBrk="1" hangingPunct="1"/>
            <a:r>
              <a:rPr lang="en-US" altLang="zh-CN" smtClean="0"/>
              <a:t>Goto,break,continue</a:t>
            </a:r>
          </a:p>
          <a:p>
            <a:pPr eaLnBrk="1" hangingPunct="1"/>
            <a:r>
              <a:rPr lang="en-US" altLang="zh-CN" smtClean="0"/>
              <a:t>Compound statement</a:t>
            </a:r>
          </a:p>
          <a:p>
            <a:pPr lvl="1"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Conditional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zh-CN" smtClean="0"/>
              <a:t>if A B 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mtClean="0"/>
              <a:t>if A B else C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mtClean="0"/>
              <a:t> 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mtClean="0"/>
              <a:t>If ( I &gt; 10) {cout&lt;&lt;</a:t>
            </a:r>
            <a:r>
              <a:rPr lang="en-US" altLang="zh-CN" smtClean="0">
                <a:latin typeface="Arial" charset="0"/>
              </a:rPr>
              <a:t>“</a:t>
            </a:r>
            <a:r>
              <a:rPr lang="en-US" altLang="zh-CN" smtClean="0"/>
              <a:t> &gt; 10</a:t>
            </a:r>
            <a:r>
              <a:rPr lang="en-US" altLang="zh-CN" smtClean="0">
                <a:latin typeface="Arial" charset="0"/>
              </a:rPr>
              <a:t>”</a:t>
            </a:r>
            <a:r>
              <a:rPr lang="en-US" altLang="zh-CN" smtClean="0"/>
              <a:t>;} else  {cout&lt;&lt;</a:t>
            </a:r>
            <a:r>
              <a:rPr lang="en-US" altLang="zh-CN" smtClean="0">
                <a:latin typeface="Arial" charset="0"/>
              </a:rPr>
              <a:t>“</a:t>
            </a:r>
            <a:r>
              <a:rPr lang="en-US" altLang="zh-CN" smtClean="0"/>
              <a:t> &lt; 10</a:t>
            </a:r>
            <a:r>
              <a:rPr lang="en-US" altLang="zh-CN" smtClean="0">
                <a:latin typeface="Arial" charset="0"/>
              </a:rPr>
              <a:t>”</a:t>
            </a:r>
            <a:r>
              <a:rPr lang="en-US" altLang="zh-CN" smtClean="0"/>
              <a:t>;}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mtClean="0"/>
              <a:t>                              5.cpp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Trick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What is the difference?</a:t>
            </a:r>
          </a:p>
          <a:p>
            <a:pPr eaLnBrk="1" hangingPunct="1"/>
            <a:endParaRPr lang="en-US" altLang="zh-CN" smtClean="0"/>
          </a:p>
          <a:p>
            <a:pPr lvl="1" eaLnBrk="1" hangingPunct="1"/>
            <a:r>
              <a:rPr lang="en-US" altLang="zh-CN" smtClean="0"/>
              <a:t>If (i==1) </a:t>
            </a:r>
            <a:r>
              <a:rPr lang="en-US" altLang="zh-CN" smtClean="0">
                <a:latin typeface="Arial" charset="0"/>
              </a:rPr>
              <a:t>……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If (i=1)</a:t>
            </a:r>
            <a:r>
              <a:rPr lang="en-US" altLang="zh-CN" smtClean="0">
                <a:latin typeface="Arial" charset="0"/>
              </a:rPr>
              <a:t>……</a:t>
            </a:r>
            <a:endParaRPr lang="en-US" altLang="zh-CN" smtClean="0"/>
          </a:p>
          <a:p>
            <a:pPr lvl="1" eaLnBrk="1" hangingPunct="1">
              <a:buFont typeface="Wingdings" charset="2"/>
              <a:buNone/>
            </a:pP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09600" y="4572000"/>
            <a:ext cx="76200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CN" sz="2400"/>
              <a:t>A better way to compare a variable with a constant</a:t>
            </a:r>
          </a:p>
          <a:p>
            <a:pPr lvl="1"/>
            <a:endParaRPr lang="en-US" altLang="zh-CN" sz="2400"/>
          </a:p>
          <a:p>
            <a:pPr lvl="1"/>
            <a:r>
              <a:rPr lang="en-US" altLang="zh-CN" sz="2400"/>
              <a:t>if (constant==variable)..</a:t>
            </a:r>
          </a:p>
          <a:p>
            <a:pPr lvl="1"/>
            <a:r>
              <a:rPr lang="en-US" altLang="zh-CN" sz="2400"/>
              <a:t>if (10 == i)…..   </a:t>
            </a:r>
          </a:p>
          <a:p>
            <a:pPr>
              <a:spcBef>
                <a:spcPct val="50000"/>
              </a:spcBef>
            </a:pP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Trick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If (i) </a:t>
            </a:r>
            <a:r>
              <a:rPr lang="en-US" altLang="zh-CN" smtClean="0">
                <a:latin typeface="Arial" charset="0"/>
              </a:rPr>
              <a:t>……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If (1) </a:t>
            </a:r>
            <a:r>
              <a:rPr lang="en-US" altLang="zh-CN" smtClean="0">
                <a:latin typeface="Arial" charset="0"/>
              </a:rPr>
              <a:t>……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Loop, for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for (A;B;C) D</a:t>
            </a:r>
          </a:p>
          <a:p>
            <a:pPr lvl="1" eaLnBrk="1" hangingPunct="1"/>
            <a:r>
              <a:rPr lang="en-US" altLang="zh-CN" smtClean="0"/>
              <a:t> 1  execute A</a:t>
            </a:r>
          </a:p>
          <a:p>
            <a:pPr lvl="1" eaLnBrk="1" hangingPunct="1"/>
            <a:r>
              <a:rPr lang="en-US" altLang="zh-CN" smtClean="0"/>
              <a:t> 2  execute B </a:t>
            </a:r>
          </a:p>
          <a:p>
            <a:pPr lvl="1" eaLnBrk="1" hangingPunct="1"/>
            <a:r>
              <a:rPr lang="en-US" altLang="zh-CN" smtClean="0"/>
              <a:t> 3  if the value of B is false(==0), exit to D</a:t>
            </a:r>
          </a:p>
          <a:p>
            <a:pPr lvl="1" eaLnBrk="1" hangingPunct="1"/>
            <a:r>
              <a:rPr lang="en-US" altLang="zh-CN" smtClean="0"/>
              <a:t> 4  execute C, goto 2</a:t>
            </a:r>
          </a:p>
          <a:p>
            <a:pPr eaLnBrk="1" hangingPunct="1"/>
            <a:r>
              <a:rPr lang="en-US" altLang="zh-CN" smtClean="0"/>
              <a:t>for(i=0; i&lt;n; i++){cout &lt;&lt; A[i]&lt;&lt;endl;} </a:t>
            </a:r>
          </a:p>
          <a:p>
            <a:pPr lvl="1" eaLnBrk="1" hangingPunct="1"/>
            <a:r>
              <a:rPr lang="en-US" altLang="zh-CN" smtClean="0"/>
              <a:t> for(;;) {</a:t>
            </a:r>
            <a:r>
              <a:rPr lang="en-US" altLang="zh-CN" smtClean="0">
                <a:latin typeface="Arial" charset="0"/>
              </a:rPr>
              <a:t>…</a:t>
            </a:r>
            <a:r>
              <a:rPr lang="en-US" altLang="zh-CN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Loop, while &amp; do while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while A B</a:t>
            </a:r>
          </a:p>
          <a:p>
            <a:pPr lvl="1" eaLnBrk="1" hangingPunct="1"/>
            <a:r>
              <a:rPr lang="en-US" altLang="zh-CN" smtClean="0"/>
              <a:t>While (i&gt;10) { x-=4;i--;}</a:t>
            </a:r>
          </a:p>
          <a:p>
            <a:pPr eaLnBrk="1" hangingPunct="1"/>
            <a:r>
              <a:rPr lang="en-US" altLang="zh-CN" smtClean="0"/>
              <a:t>do A while B </a:t>
            </a:r>
          </a:p>
          <a:p>
            <a:pPr lvl="1" eaLnBrk="1" hangingPunct="1"/>
            <a:r>
              <a:rPr lang="en-US" altLang="zh-CN" smtClean="0"/>
              <a:t>do {x -=4;i--} while (i&gt;10);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Goto,break,continue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000" smtClean="0"/>
              <a:t>For (; ;){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000" smtClean="0">
                <a:latin typeface="Arial" charset="0"/>
              </a:rPr>
              <a:t>…</a:t>
            </a:r>
            <a:endParaRPr lang="en-US" altLang="zh-CN" sz="2000" smtClean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000" smtClean="0"/>
              <a:t>If (a==b) break;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000" smtClean="0">
                <a:latin typeface="Arial" charset="0"/>
              </a:rPr>
              <a:t>…</a:t>
            </a:r>
            <a:endParaRPr lang="en-US" altLang="zh-CN" sz="2000" smtClean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00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000" smtClean="0"/>
              <a:t>C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000" smtClean="0"/>
              <a:t>-----------------------------------------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000" smtClean="0"/>
              <a:t>-----------------------------------------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zh-CN" sz="2000" smtClean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000" smtClean="0"/>
              <a:t>For (;;){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000" smtClean="0"/>
              <a:t>{B}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000" smtClean="0"/>
              <a:t>If (a==b) continue;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000" smtClean="0"/>
              <a:t>{A}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0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switch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switch (grade){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CN" sz="2400" smtClean="0"/>
              <a:t>case </a:t>
            </a:r>
            <a:r>
              <a:rPr lang="en-US" altLang="zh-CN" sz="2400" smtClean="0">
                <a:latin typeface="Arial" charset="0"/>
              </a:rPr>
              <a:t>‘</a:t>
            </a:r>
            <a:r>
              <a:rPr lang="en-US" altLang="zh-CN" sz="2400" smtClean="0"/>
              <a:t>A</a:t>
            </a:r>
            <a:r>
              <a:rPr lang="en-US" altLang="zh-CN" sz="2400" smtClean="0">
                <a:latin typeface="Arial" charset="0"/>
              </a:rPr>
              <a:t>’</a:t>
            </a:r>
            <a:r>
              <a:rPr lang="en-US" altLang="zh-CN" sz="2400" smtClean="0"/>
              <a:t>:++nACount;break;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CN" sz="2400" smtClean="0"/>
              <a:t>case </a:t>
            </a:r>
            <a:r>
              <a:rPr lang="en-US" altLang="zh-CN" sz="2400" smtClean="0">
                <a:latin typeface="Arial" charset="0"/>
              </a:rPr>
              <a:t>‘</a:t>
            </a:r>
            <a:r>
              <a:rPr lang="en-US" altLang="zh-CN" sz="2400" smtClean="0"/>
              <a:t>B</a:t>
            </a:r>
            <a:r>
              <a:rPr lang="en-US" altLang="zh-CN" sz="2400" smtClean="0">
                <a:latin typeface="Arial" charset="0"/>
              </a:rPr>
              <a:t>’</a:t>
            </a:r>
            <a:r>
              <a:rPr lang="en-US" altLang="zh-CN" sz="2400" smtClean="0"/>
              <a:t>:++nBCount;break;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CN" sz="2400" smtClean="0"/>
              <a:t>case </a:t>
            </a:r>
            <a:r>
              <a:rPr lang="en-US" altLang="zh-CN" sz="2400" smtClean="0">
                <a:latin typeface="Arial" charset="0"/>
              </a:rPr>
              <a:t>‘</a:t>
            </a:r>
            <a:r>
              <a:rPr lang="en-US" altLang="zh-CN" sz="2400" smtClean="0"/>
              <a:t>C</a:t>
            </a:r>
            <a:r>
              <a:rPr lang="en-US" altLang="zh-CN" sz="2400" smtClean="0">
                <a:latin typeface="Arial" charset="0"/>
              </a:rPr>
              <a:t>’</a:t>
            </a:r>
            <a:r>
              <a:rPr lang="en-US" altLang="zh-CN" sz="2400" smtClean="0"/>
              <a:t>:++nCCount;break;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CN" sz="2400" smtClean="0"/>
              <a:t>case </a:t>
            </a:r>
            <a:r>
              <a:rPr lang="en-US" altLang="zh-CN" sz="2400" smtClean="0">
                <a:latin typeface="Arial" charset="0"/>
              </a:rPr>
              <a:t>‘</a:t>
            </a:r>
            <a:r>
              <a:rPr lang="en-US" altLang="zh-CN" sz="2400" smtClean="0"/>
              <a:t>D</a:t>
            </a:r>
            <a:r>
              <a:rPr lang="en-US" altLang="zh-CN" sz="2400" smtClean="0">
                <a:latin typeface="Arial" charset="0"/>
              </a:rPr>
              <a:t>’</a:t>
            </a:r>
            <a:r>
              <a:rPr lang="en-US" altLang="zh-CN" sz="2400" smtClean="0"/>
              <a:t>:++nDCount;break;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CN" sz="2400" smtClean="0"/>
              <a:t>default: cout&lt;&lt;</a:t>
            </a:r>
            <a:r>
              <a:rPr lang="en-US" altLang="zh-CN" sz="2400" smtClean="0">
                <a:latin typeface="Arial" charset="0"/>
              </a:rPr>
              <a:t>“</a:t>
            </a:r>
            <a:r>
              <a:rPr lang="en-US" altLang="zh-CN" sz="2400" smtClean="0"/>
              <a:t>Something wrong\n</a:t>
            </a:r>
            <a:r>
              <a:rPr lang="en-US" altLang="zh-CN" sz="2400" smtClean="0">
                <a:latin typeface="Arial" charset="0"/>
              </a:rPr>
              <a:t>”</a:t>
            </a:r>
            <a:r>
              <a:rPr lang="en-US" altLang="zh-CN" sz="2400" smtClean="0"/>
              <a:t>;break;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CN" sz="2400" smtClean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Try: write a program using the code segment. Then remove several of the </a:t>
            </a:r>
            <a:r>
              <a:rPr lang="en-US" altLang="zh-CN" sz="2400" smtClean="0">
                <a:latin typeface="Arial" charset="0"/>
              </a:rPr>
              <a:t>‘</a:t>
            </a:r>
            <a:r>
              <a:rPr lang="en-US" altLang="zh-CN" sz="2400" smtClean="0"/>
              <a:t>break</a:t>
            </a:r>
            <a:r>
              <a:rPr lang="en-US" altLang="zh-CN" sz="2400" smtClean="0">
                <a:latin typeface="Arial" charset="0"/>
              </a:rPr>
              <a:t>’</a:t>
            </a:r>
            <a:r>
              <a:rPr lang="en-US" altLang="zh-CN" sz="2400" smtClean="0"/>
              <a:t>s and see the difference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functions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Can not define a function within another function*</a:t>
            </a:r>
          </a:p>
          <a:p>
            <a:pPr eaLnBrk="1" hangingPunct="1"/>
            <a:r>
              <a:rPr lang="en-US" altLang="zh-CN" smtClean="0"/>
              <a:t>Parameters passed by value or reference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Fundamentals of C++</a:t>
            </a:r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Class &amp; inheritance</a:t>
            </a:r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Overloading &amp; overriding</a:t>
            </a:r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Templates, Error handling,</a:t>
            </a:r>
            <a:r>
              <a:rPr lang="en-US" altLang="zh-CN" smtClean="0">
                <a:latin typeface="Arial" charset="0"/>
              </a:rPr>
              <a:t>…</a:t>
            </a: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#include&lt;iostream&gt;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using namespace std; 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int square (int);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int main ()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{ 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int z = 4;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cout &lt;&lt; square(z);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int square (int x)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{ 	x = (x*x); return x; }    6.cpp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Pass by value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altLang="zh-CN" smtClean="0"/>
              <a:t>void swap1(int x,int y) </a:t>
            </a:r>
          </a:p>
          <a:p>
            <a:pPr eaLnBrk="1" hangingPunct="1"/>
            <a:r>
              <a:rPr lang="fr-FR" altLang="zh-CN" smtClean="0"/>
              <a:t>{ </a:t>
            </a:r>
          </a:p>
          <a:p>
            <a:pPr eaLnBrk="1" hangingPunct="1"/>
            <a:r>
              <a:rPr lang="fr-FR" altLang="zh-CN" smtClean="0"/>
              <a:t>	int temp=x;</a:t>
            </a:r>
          </a:p>
          <a:p>
            <a:pPr eaLnBrk="1" hangingPunct="1"/>
            <a:r>
              <a:rPr lang="fr-FR" altLang="zh-CN" smtClean="0"/>
              <a:t>	x = y;</a:t>
            </a:r>
          </a:p>
          <a:p>
            <a:pPr eaLnBrk="1" hangingPunct="1"/>
            <a:r>
              <a:rPr lang="fr-FR" altLang="zh-CN" smtClean="0"/>
              <a:t>	y=temp;</a:t>
            </a:r>
          </a:p>
          <a:p>
            <a:pPr eaLnBrk="1" hangingPunct="1"/>
            <a:r>
              <a:rPr lang="fr-FR" altLang="zh-CN" smtClean="0"/>
              <a:t>}</a:t>
            </a:r>
            <a:endParaRPr lang="en-US" altLang="zh-CN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Pass by reference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altLang="zh-CN" smtClean="0"/>
              <a:t>void swap2(int&amp; x,int&amp; y) </a:t>
            </a:r>
          </a:p>
          <a:p>
            <a:pPr eaLnBrk="1" hangingPunct="1"/>
            <a:r>
              <a:rPr lang="fr-FR" altLang="zh-CN" smtClean="0"/>
              <a:t>{ </a:t>
            </a:r>
          </a:p>
          <a:p>
            <a:pPr eaLnBrk="1" hangingPunct="1"/>
            <a:r>
              <a:rPr lang="fr-FR" altLang="zh-CN" smtClean="0"/>
              <a:t>	int temp=x;</a:t>
            </a:r>
          </a:p>
          <a:p>
            <a:pPr eaLnBrk="1" hangingPunct="1"/>
            <a:r>
              <a:rPr lang="fr-FR" altLang="zh-CN" smtClean="0"/>
              <a:t>	x = y;</a:t>
            </a:r>
          </a:p>
          <a:p>
            <a:pPr eaLnBrk="1" hangingPunct="1"/>
            <a:r>
              <a:rPr lang="fr-FR" altLang="zh-CN" smtClean="0"/>
              <a:t>	y=temp;</a:t>
            </a:r>
          </a:p>
          <a:p>
            <a:pPr eaLnBrk="1" hangingPunct="1"/>
            <a:r>
              <a:rPr lang="fr-FR" altLang="zh-CN" smtClean="0"/>
              <a:t>}          7.cpp</a:t>
            </a:r>
            <a:endParaRPr lang="en-US" altLang="zh-CN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Array in C/C++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Definition </a:t>
            </a:r>
          </a:p>
          <a:p>
            <a:pPr lvl="1" eaLnBrk="1" hangingPunct="1"/>
            <a:r>
              <a:rPr lang="en-US" altLang="zh-CN" smtClean="0"/>
              <a:t>Int a[10];   //int[10] a;</a:t>
            </a:r>
          </a:p>
          <a:p>
            <a:pPr lvl="1" eaLnBrk="1" hangingPunct="1"/>
            <a:r>
              <a:rPr lang="en-US" altLang="zh-CN" smtClean="0"/>
              <a:t>Char b[12];</a:t>
            </a:r>
          </a:p>
          <a:p>
            <a:pPr eaLnBrk="1" hangingPunct="1"/>
            <a:r>
              <a:rPr lang="en-US" altLang="zh-CN" smtClean="0"/>
              <a:t>No bounds checking</a:t>
            </a:r>
          </a:p>
          <a:p>
            <a:pPr lvl="1" eaLnBrk="1" hangingPunct="1"/>
            <a:r>
              <a:rPr lang="en-US" altLang="zh-CN" smtClean="0"/>
              <a:t>The cause of many problems in C/C++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Array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80312" cy="41148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Int x[7];</a:t>
            </a:r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r>
              <a:rPr lang="en-US" altLang="zh-CN" sz="2800" smtClean="0"/>
              <a:t>Int score[3][3]={{1,2,3},{2,3,4}{3,5,6}};</a:t>
            </a:r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</p:txBody>
      </p:sp>
      <p:pic>
        <p:nvPicPr>
          <p:cNvPr id="27652" name="Picture 4" descr="untitled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47800" y="2895600"/>
            <a:ext cx="6705600" cy="1382713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Array: confusing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What is the result of the program.</a:t>
            </a:r>
          </a:p>
          <a:p>
            <a:pPr eaLnBrk="1" hangingPunct="1"/>
            <a:r>
              <a:rPr lang="en-US" altLang="zh-CN" smtClean="0"/>
              <a:t>So, array is passed by reference?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8.cpp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Pointer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</a:t>
            </a:r>
          </a:p>
          <a:p>
            <a:pPr lvl="1" eaLnBrk="1" hangingPunct="1"/>
            <a:r>
              <a:rPr lang="en-US" altLang="zh-CN" smtClean="0"/>
              <a:t>int *p, char * s;</a:t>
            </a:r>
          </a:p>
          <a:p>
            <a:pPr eaLnBrk="1" hangingPunct="1"/>
            <a:r>
              <a:rPr lang="en-US" altLang="zh-CN" smtClean="0"/>
              <a:t>The value of a pointer is just an address. </a:t>
            </a:r>
          </a:p>
          <a:p>
            <a:pPr eaLnBrk="1" hangingPunct="1"/>
            <a:r>
              <a:rPr lang="en-US" altLang="zh-CN" smtClean="0"/>
              <a:t>Why pointers?</a:t>
            </a:r>
          </a:p>
          <a:p>
            <a:pPr eaLnBrk="1" hangingPunct="1"/>
            <a:r>
              <a:rPr lang="en-US" altLang="zh-CN" smtClean="0"/>
              <a:t>Dereferencing (*) </a:t>
            </a:r>
          </a:p>
          <a:p>
            <a:pPr lvl="1" eaLnBrk="1" hangingPunct="1"/>
            <a:r>
              <a:rPr lang="en-US" altLang="zh-CN" smtClean="0"/>
              <a:t>Get the content  </a:t>
            </a:r>
          </a:p>
          <a:p>
            <a:pPr eaLnBrk="1" hangingPunct="1"/>
            <a:r>
              <a:rPr lang="en-US" altLang="zh-CN" smtClean="0"/>
              <a:t>Referencing (&amp;)</a:t>
            </a:r>
          </a:p>
          <a:p>
            <a:pPr lvl="1" eaLnBrk="1" hangingPunct="1"/>
            <a:r>
              <a:rPr lang="en-US" altLang="zh-CN" smtClean="0"/>
              <a:t>Get the address of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Examples of pointer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int *p;</a:t>
            </a:r>
          </a:p>
          <a:p>
            <a:pPr eaLnBrk="1" hangingPunct="1"/>
            <a:r>
              <a:rPr lang="en-US" altLang="zh-CN" sz="2800" smtClean="0"/>
              <a:t>Int a;</a:t>
            </a:r>
          </a:p>
          <a:p>
            <a:pPr eaLnBrk="1" hangingPunct="1"/>
            <a:r>
              <a:rPr lang="en-US" altLang="zh-CN" sz="2800" smtClean="0"/>
              <a:t>a=10;</a:t>
            </a:r>
          </a:p>
          <a:p>
            <a:pPr eaLnBrk="1" hangingPunct="1"/>
            <a:r>
              <a:rPr lang="en-US" altLang="zh-CN" sz="2800" smtClean="0"/>
              <a:t>p=&amp;a;</a:t>
            </a:r>
          </a:p>
          <a:p>
            <a:pPr eaLnBrk="1" hangingPunct="1"/>
            <a:r>
              <a:rPr lang="en-US" altLang="zh-CN" sz="2800" smtClean="0"/>
              <a:t>*p=7;  </a:t>
            </a:r>
          </a:p>
          <a:p>
            <a:pPr eaLnBrk="1" hangingPunct="1"/>
            <a:r>
              <a:rPr lang="en-US" altLang="zh-CN" sz="2800" smtClean="0"/>
              <a:t>Int b=*p;  </a:t>
            </a:r>
          </a:p>
          <a:p>
            <a:pPr eaLnBrk="1" hangingPunct="1"/>
            <a:r>
              <a:rPr lang="en-US" altLang="zh-CN" sz="2800" smtClean="0">
                <a:solidFill>
                  <a:schemeClr val="hlink"/>
                </a:solidFill>
              </a:rPr>
              <a:t>You must initialize a pointer before you use it </a:t>
            </a:r>
            <a:r>
              <a:rPr lang="en-US" altLang="zh-CN" sz="2800" smtClean="0"/>
              <a:t> </a:t>
            </a:r>
          </a:p>
          <a:p>
            <a:pPr lvl="2" eaLnBrk="1" hangingPunct="1">
              <a:buFont typeface="Wingdings" charset="2"/>
              <a:buNone/>
            </a:pPr>
            <a:r>
              <a:rPr lang="en-US" altLang="zh-CN" sz="2000" smtClean="0"/>
              <a:t>                                81.cpp  82.cpp</a:t>
            </a:r>
          </a:p>
          <a:p>
            <a:pPr eaLnBrk="1" hangingPunct="1"/>
            <a:endParaRPr lang="en-US" altLang="zh-CN" sz="280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Array and pointer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9.cpp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arithmetic of pointer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Suppose n is an integer and p1 and p2 are pointers</a:t>
            </a:r>
          </a:p>
          <a:p>
            <a:pPr eaLnBrk="1" hangingPunct="1"/>
            <a:r>
              <a:rPr lang="en-US" altLang="zh-CN" smtClean="0"/>
              <a:t>p1+n</a:t>
            </a:r>
          </a:p>
          <a:p>
            <a:pPr eaLnBrk="1" hangingPunct="1"/>
            <a:r>
              <a:rPr lang="en-US" altLang="zh-CN" smtClean="0"/>
              <a:t>p1-n</a:t>
            </a:r>
          </a:p>
          <a:p>
            <a:pPr eaLnBrk="1" hangingPunct="1"/>
            <a:r>
              <a:rPr lang="en-US" altLang="zh-CN" smtClean="0"/>
              <a:t>p1-p2</a:t>
            </a:r>
          </a:p>
          <a:p>
            <a:pPr lvl="2" eaLnBrk="1" hangingPunct="1"/>
            <a:r>
              <a:rPr lang="en-US" altLang="zh-CN" smtClean="0"/>
              <a:t>                  91.cpp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Reference C/C++	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C Programming Language </a:t>
            </a:r>
          </a:p>
          <a:p>
            <a:pPr lvl="1" eaLnBrk="1" hangingPunct="1"/>
            <a:r>
              <a:rPr lang="en-US" altLang="zh-CN" smtClean="0"/>
              <a:t>Brian Kernighan &amp; Denis Ritchie</a:t>
            </a:r>
          </a:p>
          <a:p>
            <a:pPr eaLnBrk="1" hangingPunct="1"/>
            <a:r>
              <a:rPr lang="en-US" altLang="zh-CN" smtClean="0"/>
              <a:t> The C++ Programming Language </a:t>
            </a:r>
          </a:p>
          <a:p>
            <a:pPr lvl="1" eaLnBrk="1" hangingPunct="1"/>
            <a:r>
              <a:rPr lang="en-US" altLang="zh-CN" smtClean="0"/>
              <a:t>Bjarne Stroustrup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Strings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</a:t>
            </a:r>
          </a:p>
          <a:p>
            <a:pPr lvl="1" eaLnBrk="1" hangingPunct="1"/>
            <a:r>
              <a:rPr lang="en-US" altLang="zh-CN" smtClean="0"/>
              <a:t>A string is an array of chars end with </a:t>
            </a:r>
            <a:r>
              <a:rPr lang="en-US" altLang="zh-CN" smtClean="0">
                <a:latin typeface="Arial" charset="0"/>
              </a:rPr>
              <a:t>‘</a:t>
            </a:r>
            <a:r>
              <a:rPr lang="en-US" altLang="zh-CN" smtClean="0"/>
              <a:t>\0</a:t>
            </a:r>
            <a:r>
              <a:rPr lang="en-US" altLang="zh-CN" smtClean="0">
                <a:latin typeface="Arial" charset="0"/>
              </a:rPr>
              <a:t>’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char name[]=</a:t>
            </a:r>
            <a:r>
              <a:rPr lang="en-US" altLang="zh-CN" smtClean="0">
                <a:latin typeface="Arial" charset="0"/>
              </a:rPr>
              <a:t>“</a:t>
            </a:r>
            <a:r>
              <a:rPr lang="en-US" altLang="zh-CN" smtClean="0"/>
              <a:t>ABC</a:t>
            </a:r>
            <a:r>
              <a:rPr lang="en-US" altLang="zh-CN" smtClean="0">
                <a:latin typeface="Arial" charset="0"/>
              </a:rPr>
              <a:t>”</a:t>
            </a:r>
            <a:r>
              <a:rPr lang="en-US" altLang="zh-CN" smtClean="0"/>
              <a:t>;</a:t>
            </a:r>
          </a:p>
          <a:p>
            <a:pPr lvl="1" eaLnBrk="1" hangingPunct="1"/>
            <a:r>
              <a:rPr lang="en-US" altLang="zh-CN" smtClean="0"/>
              <a:t>char school_name[]={</a:t>
            </a:r>
            <a:r>
              <a:rPr lang="en-US" altLang="zh-CN" smtClean="0">
                <a:latin typeface="Arial" charset="0"/>
              </a:rPr>
              <a:t>‘</a:t>
            </a:r>
            <a:r>
              <a:rPr lang="en-US" altLang="zh-CN" smtClean="0"/>
              <a:t>N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en-US" altLang="zh-CN" smtClean="0"/>
              <a:t>,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en-US" altLang="zh-CN" smtClean="0"/>
              <a:t>Y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en-US" altLang="zh-CN" smtClean="0"/>
              <a:t>,</a:t>
            </a:r>
            <a:r>
              <a:rPr lang="en-US" altLang="zh-CN" smtClean="0">
                <a:latin typeface="Arial" charset="0"/>
              </a:rPr>
              <a:t>’</a:t>
            </a:r>
            <a:r>
              <a:rPr lang="en-US" altLang="zh-CN" smtClean="0"/>
              <a:t>U};</a:t>
            </a:r>
          </a:p>
          <a:p>
            <a:pPr eaLnBrk="1" hangingPunct="1"/>
            <a:r>
              <a:rPr lang="en-US" altLang="zh-CN" smtClean="0"/>
              <a:t>C++ library: string class</a:t>
            </a:r>
          </a:p>
          <a:p>
            <a:pPr lvl="2" eaLnBrk="1" hangingPunct="1"/>
            <a:endParaRPr lang="en-US" altLang="zh-CN" smtClean="0"/>
          </a:p>
          <a:p>
            <a:pPr lvl="2" eaLnBrk="1" hangingPunct="1"/>
            <a:r>
              <a:rPr lang="en-US" altLang="zh-CN" smtClean="0"/>
              <a:t>              10.cpp  101.cpp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Dynamic allocating memory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new , delete</a:t>
            </a:r>
          </a:p>
          <a:p>
            <a:pPr eaLnBrk="1" hangingPunct="1"/>
            <a:r>
              <a:rPr lang="en-US" altLang="zh-CN" sz="2800" smtClean="0"/>
              <a:t>int *p=new int;</a:t>
            </a:r>
          </a:p>
          <a:p>
            <a:pPr eaLnBrk="1" hangingPunct="1"/>
            <a:r>
              <a:rPr lang="en-US" altLang="zh-CN" sz="2800" smtClean="0"/>
              <a:t>int *p=new int [12];</a:t>
            </a:r>
          </a:p>
          <a:p>
            <a:pPr eaLnBrk="1" hangingPunct="1"/>
            <a:r>
              <a:rPr lang="en-US" altLang="zh-CN" sz="2800" smtClean="0"/>
              <a:t>delete p;</a:t>
            </a:r>
          </a:p>
          <a:p>
            <a:pPr eaLnBrk="1" hangingPunct="1"/>
            <a:r>
              <a:rPr lang="en-US" altLang="zh-CN" sz="2800" smtClean="0"/>
              <a:t>delete []p;</a:t>
            </a:r>
          </a:p>
          <a:p>
            <a:pPr eaLnBrk="1" hangingPunct="1"/>
            <a:r>
              <a:rPr lang="en-US" altLang="zh-CN" sz="2800" smtClean="0"/>
              <a:t>malloc,…</a:t>
            </a:r>
            <a:endParaRPr lang="en-US" altLang="zh-CN" sz="2000" smtClean="0"/>
          </a:p>
          <a:p>
            <a:pPr lvl="2" eaLnBrk="1" hangingPunct="1"/>
            <a:endParaRPr lang="en-US" altLang="zh-CN" sz="2000" smtClean="0"/>
          </a:p>
          <a:p>
            <a:pPr lvl="2" eaLnBrk="1" hangingPunct="1"/>
            <a:r>
              <a:rPr lang="en-US" altLang="zh-CN" sz="2000" smtClean="0"/>
              <a:t>11.cpp (difference between different implementations)</a:t>
            </a:r>
          </a:p>
          <a:p>
            <a:pPr lvl="2" eaLnBrk="1" hangingPunct="1"/>
            <a:endParaRPr lang="en-US" altLang="zh-CN" sz="2000" smtClean="0"/>
          </a:p>
          <a:p>
            <a:pPr eaLnBrk="1" hangingPunct="1"/>
            <a:endParaRPr lang="en-US" altLang="zh-CN" sz="280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eaLnBrk="1" hangingPunct="1"/>
            <a:r>
              <a:rPr lang="en-US" altLang="zh-CN" smtClean="0"/>
              <a:t>Fundamentals of C++</a:t>
            </a:r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Class &amp; inheritance</a:t>
            </a:r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Overloading &amp; overriding</a:t>
            </a:r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Templates, Error handling,</a:t>
            </a:r>
            <a:r>
              <a:rPr lang="en-US" altLang="zh-CN" smtClean="0">
                <a:latin typeface="Arial" charset="0"/>
              </a:rPr>
              <a:t>…</a:t>
            </a: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Struct: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61168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800" smtClean="0">
                <a:latin typeface="Times New Roman" pitchFamily="18" charset="0"/>
                <a:cs typeface="Courier New" pitchFamily="49" charset="0"/>
              </a:rPr>
              <a:t>struct person</a:t>
            </a:r>
          </a:p>
          <a:p>
            <a:pPr algn="just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800" smtClean="0">
                <a:latin typeface="Times New Roman" pitchFamily="18" charset="0"/>
                <a:cs typeface="Courier New" pitchFamily="49" charset="0"/>
              </a:rPr>
              <a:t>{   long nId;</a:t>
            </a:r>
          </a:p>
          <a:p>
            <a:pPr algn="just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800" smtClean="0">
                <a:latin typeface="Times New Roman" pitchFamily="18" charset="0"/>
                <a:cs typeface="Courier New" pitchFamily="49" charset="0"/>
              </a:rPr>
              <a:t>    char strName[30];	</a:t>
            </a:r>
          </a:p>
          <a:p>
            <a:pPr algn="just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800" smtClean="0">
                <a:latin typeface="Times New Roman" pitchFamily="18" charset="0"/>
                <a:cs typeface="Courier New" pitchFamily="49" charset="0"/>
              </a:rPr>
              <a:t>    int nAge;</a:t>
            </a:r>
          </a:p>
          <a:p>
            <a:pPr algn="just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800" smtClean="0">
                <a:latin typeface="Times New Roman" pitchFamily="18" charset="0"/>
                <a:cs typeface="Courier New" pitchFamily="49" charset="0"/>
              </a:rPr>
              <a:t>    float fSalary;</a:t>
            </a:r>
          </a:p>
          <a:p>
            <a:pPr algn="just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800" smtClean="0">
                <a:latin typeface="Times New Roman" pitchFamily="18" charset="0"/>
                <a:cs typeface="Courier New" pitchFamily="49" charset="0"/>
              </a:rPr>
              <a:t>    char strAddress[100];</a:t>
            </a:r>
          </a:p>
          <a:p>
            <a:pPr algn="just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800" smtClean="0">
                <a:latin typeface="Times New Roman" pitchFamily="18" charset="0"/>
                <a:cs typeface="Courier New" pitchFamily="49" charset="0"/>
              </a:rPr>
              <a:t>    char strPhone[20];  </a:t>
            </a:r>
            <a:r>
              <a:rPr lang="en-US" altLang="zh-CN" sz="2800" smtClean="0">
                <a:latin typeface="Times New Roman" pitchFamily="18" charset="0"/>
              </a:rPr>
              <a:t>};   </a:t>
            </a:r>
          </a:p>
          <a:p>
            <a:pPr algn="just" eaLnBrk="1" hangingPunct="1">
              <a:lnSpc>
                <a:spcPct val="80000"/>
              </a:lnSpc>
              <a:buFont typeface="Wingdings" charset="2"/>
              <a:buNone/>
            </a:pPr>
            <a:endParaRPr lang="en-US" altLang="zh-CN" sz="2800" smtClean="0">
              <a:latin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800" smtClean="0">
                <a:latin typeface="Times New Roman" pitchFamily="18" charset="0"/>
                <a:cs typeface="Courier New" pitchFamily="49" charset="0"/>
              </a:rPr>
              <a:t>struct person a ,  b, c;</a:t>
            </a:r>
          </a:p>
          <a:p>
            <a:pPr algn="just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800" smtClean="0">
                <a:latin typeface="Times New Roman" pitchFamily="18" charset="0"/>
              </a:rPr>
              <a:t>struct person *p;                12.cpp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union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zh-CN" smtClean="0"/>
              <a:t>union num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mtClean="0"/>
              <a:t>{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mtClean="0"/>
              <a:t>   int x;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mtClean="0"/>
              <a:t>   float y;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mtClean="0"/>
              <a:t>}                        13.cpp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More in a stucture: operations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smtClean="0"/>
              <a:t>struct box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smtClean="0"/>
              <a:t>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smtClean="0"/>
              <a:t>    double dLength,dWidth,dHeight;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smtClean="0"/>
              <a:t>    double dVolume;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smtClean="0"/>
              <a:t>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smtClean="0"/>
              <a:t>    </a:t>
            </a:r>
            <a:r>
              <a:rPr lang="en-US" altLang="zh-CN" sz="2400" smtClean="0">
                <a:solidFill>
                  <a:schemeClr val="hlink"/>
                </a:solidFill>
              </a:rPr>
              <a:t>double get_vol()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smtClean="0">
                <a:solidFill>
                  <a:schemeClr val="hlink"/>
                </a:solidFill>
              </a:rPr>
              <a:t>       {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smtClean="0">
                <a:solidFill>
                  <a:schemeClr val="hlink"/>
                </a:solidFill>
              </a:rPr>
              <a:t>         return dLength * dWidth * dHeight;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smtClean="0">
                <a:solidFill>
                  <a:schemeClr val="hlink"/>
                </a:solidFill>
              </a:rPr>
              <a:t>       }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smtClean="0"/>
              <a:t>}            14.cpp   141.cpp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Class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800" smtClean="0"/>
              <a:t>class box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80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800" smtClean="0"/>
              <a:t>   double dLength,dWidth,dHeight;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800" smtClean="0"/>
              <a:t>   double dVolume;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800" smtClean="0"/>
              <a:t>public: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800" smtClean="0"/>
              <a:t>   double vol(){return dLength * dWidth * dHeight;}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800" smtClean="0"/>
              <a:t>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800" smtClean="0"/>
              <a:t>}   15.cpp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smtClean="0"/>
          </a:p>
          <a:p>
            <a:pPr eaLnBrk="1" hangingPunct="1">
              <a:lnSpc>
                <a:spcPct val="80000"/>
              </a:lnSpc>
            </a:pPr>
            <a:endParaRPr lang="en-US" altLang="zh-CN" sz="280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Public vs. private	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Public functions and variables are accessible from anywhere the object is visible</a:t>
            </a:r>
          </a:p>
          <a:p>
            <a:pPr eaLnBrk="1" hangingPunct="1"/>
            <a:r>
              <a:rPr lang="en-US" altLang="zh-CN" smtClean="0"/>
              <a:t> Private functions and variable are only accessible from the members of the same class and </a:t>
            </a:r>
            <a:r>
              <a:rPr lang="en-US" altLang="zh-CN" smtClean="0">
                <a:latin typeface="Arial" charset="0"/>
              </a:rPr>
              <a:t>“</a:t>
            </a:r>
            <a:r>
              <a:rPr lang="en-US" altLang="zh-CN" smtClean="0"/>
              <a:t>friend</a:t>
            </a:r>
            <a:r>
              <a:rPr lang="en-US" altLang="zh-CN" smtClean="0">
                <a:latin typeface="Arial" charset="0"/>
              </a:rPr>
              <a:t>”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Protected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class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smtClean="0"/>
              <a:t>class box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smtClean="0"/>
              <a:t>   double dLength,dWidth,dHeight;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smtClean="0"/>
              <a:t>   double dVolume;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smtClean="0"/>
              <a:t>public: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smtClean="0"/>
              <a:t>   double vol() 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smtClean="0"/>
              <a:t>dbouble box::vol()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smtClean="0"/>
              <a:t>{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smtClean="0"/>
              <a:t>return dLength * dWidth * dHeight;}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smtClean="0"/>
              <a:t>}  16.cpp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</a:pPr>
            <a:endParaRPr lang="en-US" altLang="zh-CN" sz="240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Constructors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 special member function with the same name of the class</a:t>
            </a:r>
          </a:p>
          <a:p>
            <a:pPr eaLnBrk="1" hangingPunct="1"/>
            <a:r>
              <a:rPr lang="en-US" altLang="zh-CN" smtClean="0"/>
              <a:t>No return type (not void)</a:t>
            </a:r>
          </a:p>
          <a:p>
            <a:pPr eaLnBrk="1" hangingPunct="1"/>
            <a:r>
              <a:rPr lang="en-US" altLang="zh-CN" smtClean="0"/>
              <a:t>Executed when an instance of the class is the created</a:t>
            </a:r>
          </a:p>
          <a:p>
            <a:pPr eaLnBrk="1" hangingPunct="1"/>
            <a:r>
              <a:rPr lang="en-US" altLang="zh-CN" smtClean="0"/>
              <a:t>17.cpp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 example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000" smtClean="0"/>
              <a:t>#include&lt;iostream.h&gt;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000" smtClean="0"/>
              <a:t>int main()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00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000" smtClean="0"/>
              <a:t>	int i=0;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000" smtClean="0"/>
              <a:t>	double x=2.3;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000" smtClean="0"/>
              <a:t>	char s[]="Hello";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000" smtClean="0"/>
              <a:t>	cout&lt;&lt;i&lt;&lt;endl;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000" smtClean="0"/>
              <a:t>	cout&lt;&lt;x&lt;&lt;endl;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000" smtClean="0"/>
              <a:t>	cout&lt;&lt;s&lt;&lt;endl;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000" smtClean="0"/>
              <a:t>	return 0;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000" smtClean="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1.cpp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Deconstructors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 special member function with no parameters</a:t>
            </a:r>
          </a:p>
          <a:p>
            <a:pPr eaLnBrk="1" hangingPunct="1"/>
            <a:r>
              <a:rPr lang="en-US" altLang="zh-CN" smtClean="0"/>
              <a:t>Executed when the class is destroyed </a:t>
            </a:r>
          </a:p>
          <a:p>
            <a:pPr lvl="1" eaLnBrk="1" hangingPunct="1">
              <a:buFont typeface="Wingdings" charset="2"/>
              <a:buNone/>
            </a:pPr>
            <a:endParaRPr lang="en-US" altLang="zh-CN" smtClean="0"/>
          </a:p>
          <a:p>
            <a:pPr lvl="2" eaLnBrk="1" hangingPunct="1"/>
            <a:r>
              <a:rPr lang="en-US" altLang="zh-CN" smtClean="0"/>
              <a:t>18.cpp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Tricky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What is the result of the program</a:t>
            </a:r>
          </a:p>
          <a:p>
            <a:pPr lvl="1" eaLnBrk="1" hangingPunct="1"/>
            <a:r>
              <a:rPr lang="en-US" altLang="zh-CN" smtClean="0"/>
              <a:t>19.cpp</a:t>
            </a:r>
          </a:p>
          <a:p>
            <a:pPr eaLnBrk="1" hangingPunct="1"/>
            <a:r>
              <a:rPr lang="en-US" altLang="zh-CN" smtClean="0"/>
              <a:t>How many times the constructor executed?</a:t>
            </a:r>
          </a:p>
          <a:p>
            <a:pPr eaLnBrk="1" hangingPunct="1"/>
            <a:r>
              <a:rPr lang="en-US" altLang="zh-CN" smtClean="0"/>
              <a:t>How many times the deconstructor executed</a:t>
            </a:r>
          </a:p>
          <a:p>
            <a:pPr eaLnBrk="1" hangingPunct="1"/>
            <a:r>
              <a:rPr lang="en-US" altLang="zh-CN" smtClean="0"/>
              <a:t>Examples   20.cpp  21.cpp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Empty constructor &amp; Copy constructor</a:t>
            </a:r>
            <a:endParaRPr lang="en-US" altLang="zh-CN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Empty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The default constuctor with no parameters when an object is created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Do nothing: e.g. Examp::Examp(){}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Copy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Copy an object (shallow copy)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The default consturctor when an object is copied (call by value, return an object, initialized to be the copy of another object)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/>
              <a:t>22.cpp  {try not to pass an object by value)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Inheritance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Base class</a:t>
            </a:r>
          </a:p>
          <a:p>
            <a:pPr eaLnBrk="1" hangingPunct="1"/>
            <a:r>
              <a:rPr lang="en-US" altLang="zh-CN" smtClean="0"/>
              <a:t>Derived class</a:t>
            </a:r>
          </a:p>
          <a:p>
            <a:pPr lvl="2" eaLnBrk="1" hangingPunct="1"/>
            <a:r>
              <a:rPr lang="en-US" altLang="zh-CN" smtClean="0"/>
              <a:t>                   23.cpp</a:t>
            </a:r>
          </a:p>
          <a:p>
            <a:pPr eaLnBrk="1" hangingPunct="1"/>
            <a:r>
              <a:rPr lang="en-US" altLang="zh-CN" smtClean="0"/>
              <a:t>Protected members </a:t>
            </a:r>
          </a:p>
          <a:p>
            <a:pPr lvl="2" eaLnBrk="1" hangingPunct="1"/>
            <a:r>
              <a:rPr lang="en-US" altLang="zh-CN" smtClean="0"/>
              <a:t>                     24.cpp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Having same name?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Use the function/variable in the current class</a:t>
            </a:r>
          </a:p>
          <a:p>
            <a:pPr lvl="1" eaLnBrk="1" hangingPunct="1"/>
            <a:r>
              <a:rPr lang="en-US" altLang="zh-CN" smtClean="0"/>
              <a:t>    27.cpp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Constructors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 28.cpp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Inheritance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2212975" y="2057400"/>
            <a:ext cx="5635625" cy="4625975"/>
            <a:chOff x="-3" y="-3"/>
            <a:chExt cx="2972" cy="3236"/>
          </a:xfrm>
        </p:grpSpPr>
        <p:grpSp>
          <p:nvGrpSpPr>
            <p:cNvPr id="50181" name="Group 5"/>
            <p:cNvGrpSpPr>
              <a:grpSpLocks/>
            </p:cNvGrpSpPr>
            <p:nvPr/>
          </p:nvGrpSpPr>
          <p:grpSpPr bwMode="auto">
            <a:xfrm>
              <a:off x="0" y="0"/>
              <a:ext cx="2966" cy="3230"/>
              <a:chOff x="0" y="0"/>
              <a:chExt cx="2966" cy="3230"/>
            </a:xfrm>
          </p:grpSpPr>
          <p:grpSp>
            <p:nvGrpSpPr>
              <p:cNvPr id="50183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988" cy="323"/>
                <a:chOff x="0" y="0"/>
                <a:chExt cx="988" cy="323"/>
              </a:xfrm>
            </p:grpSpPr>
            <p:sp>
              <p:nvSpPr>
                <p:cNvPr id="50253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02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endParaRPr lang="en-US" sz="2000">
                    <a:latin typeface="Arial" charset="0"/>
                  </a:endParaRPr>
                </a:p>
              </p:txBody>
            </p:sp>
            <p:sp>
              <p:nvSpPr>
                <p:cNvPr id="50254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88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4" name="Group 9"/>
              <p:cNvGrpSpPr>
                <a:grpSpLocks/>
              </p:cNvGrpSpPr>
              <p:nvPr/>
            </p:nvGrpSpPr>
            <p:grpSpPr bwMode="auto">
              <a:xfrm>
                <a:off x="988" y="0"/>
                <a:ext cx="989" cy="323"/>
                <a:chOff x="988" y="0"/>
                <a:chExt cx="989" cy="323"/>
              </a:xfrm>
            </p:grpSpPr>
            <p:sp>
              <p:nvSpPr>
                <p:cNvPr id="50251" name="Rectangle 10"/>
                <p:cNvSpPr>
                  <a:spLocks noChangeArrowheads="1"/>
                </p:cNvSpPr>
                <p:nvPr/>
              </p:nvSpPr>
              <p:spPr bwMode="auto">
                <a:xfrm>
                  <a:off x="1031" y="0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base</a:t>
                  </a:r>
                </a:p>
              </p:txBody>
            </p:sp>
            <p:sp>
              <p:nvSpPr>
                <p:cNvPr id="50252" name="Rectangle 11"/>
                <p:cNvSpPr>
                  <a:spLocks noChangeArrowheads="1"/>
                </p:cNvSpPr>
                <p:nvPr/>
              </p:nvSpPr>
              <p:spPr bwMode="auto">
                <a:xfrm>
                  <a:off x="988" y="0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5" name="Group 12"/>
              <p:cNvGrpSpPr>
                <a:grpSpLocks/>
              </p:cNvGrpSpPr>
              <p:nvPr/>
            </p:nvGrpSpPr>
            <p:grpSpPr bwMode="auto">
              <a:xfrm>
                <a:off x="1977" y="0"/>
                <a:ext cx="989" cy="323"/>
                <a:chOff x="1977" y="0"/>
                <a:chExt cx="989" cy="323"/>
              </a:xfrm>
            </p:grpSpPr>
            <p:sp>
              <p:nvSpPr>
                <p:cNvPr id="50249" name="Rectangle 13"/>
                <p:cNvSpPr>
                  <a:spLocks noChangeArrowheads="1"/>
                </p:cNvSpPr>
                <p:nvPr/>
              </p:nvSpPr>
              <p:spPr bwMode="auto">
                <a:xfrm>
                  <a:off x="2020" y="0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derived</a:t>
                  </a:r>
                </a:p>
              </p:txBody>
            </p:sp>
            <p:sp>
              <p:nvSpPr>
                <p:cNvPr id="50250" name="Rectangle 14"/>
                <p:cNvSpPr>
                  <a:spLocks noChangeArrowheads="1"/>
                </p:cNvSpPr>
                <p:nvPr/>
              </p:nvSpPr>
              <p:spPr bwMode="auto">
                <a:xfrm>
                  <a:off x="1977" y="0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6" name="Group 15"/>
              <p:cNvGrpSpPr>
                <a:grpSpLocks/>
              </p:cNvGrpSpPr>
              <p:nvPr/>
            </p:nvGrpSpPr>
            <p:grpSpPr bwMode="auto">
              <a:xfrm>
                <a:off x="0" y="323"/>
                <a:ext cx="988" cy="969"/>
                <a:chOff x="0" y="323"/>
                <a:chExt cx="988" cy="969"/>
              </a:xfrm>
            </p:grpSpPr>
            <p:sp>
              <p:nvSpPr>
                <p:cNvPr id="50247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323"/>
                  <a:ext cx="902" cy="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Public inheritance</a:t>
                  </a:r>
                </a:p>
              </p:txBody>
            </p:sp>
            <p:sp>
              <p:nvSpPr>
                <p:cNvPr id="50248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323"/>
                  <a:ext cx="988" cy="96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7" name="Group 18"/>
              <p:cNvGrpSpPr>
                <a:grpSpLocks/>
              </p:cNvGrpSpPr>
              <p:nvPr/>
            </p:nvGrpSpPr>
            <p:grpSpPr bwMode="auto">
              <a:xfrm>
                <a:off x="988" y="323"/>
                <a:ext cx="989" cy="323"/>
                <a:chOff x="988" y="323"/>
                <a:chExt cx="989" cy="323"/>
              </a:xfrm>
            </p:grpSpPr>
            <p:sp>
              <p:nvSpPr>
                <p:cNvPr id="50245" name="Rectangle 19"/>
                <p:cNvSpPr>
                  <a:spLocks noChangeArrowheads="1"/>
                </p:cNvSpPr>
                <p:nvPr/>
              </p:nvSpPr>
              <p:spPr bwMode="auto">
                <a:xfrm>
                  <a:off x="1031" y="323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public</a:t>
                  </a:r>
                </a:p>
              </p:txBody>
            </p:sp>
            <p:sp>
              <p:nvSpPr>
                <p:cNvPr id="50246" name="Rectangle 20"/>
                <p:cNvSpPr>
                  <a:spLocks noChangeArrowheads="1"/>
                </p:cNvSpPr>
                <p:nvPr/>
              </p:nvSpPr>
              <p:spPr bwMode="auto">
                <a:xfrm>
                  <a:off x="988" y="323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8" name="Group 21"/>
              <p:cNvGrpSpPr>
                <a:grpSpLocks/>
              </p:cNvGrpSpPr>
              <p:nvPr/>
            </p:nvGrpSpPr>
            <p:grpSpPr bwMode="auto">
              <a:xfrm>
                <a:off x="1977" y="323"/>
                <a:ext cx="989" cy="323"/>
                <a:chOff x="1977" y="323"/>
                <a:chExt cx="989" cy="323"/>
              </a:xfrm>
            </p:grpSpPr>
            <p:sp>
              <p:nvSpPr>
                <p:cNvPr id="50243" name="Rectangle 22"/>
                <p:cNvSpPr>
                  <a:spLocks noChangeArrowheads="1"/>
                </p:cNvSpPr>
                <p:nvPr/>
              </p:nvSpPr>
              <p:spPr bwMode="auto">
                <a:xfrm>
                  <a:off x="2020" y="323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public</a:t>
                  </a:r>
                </a:p>
              </p:txBody>
            </p:sp>
            <p:sp>
              <p:nvSpPr>
                <p:cNvPr id="50244" name="Rectangle 23"/>
                <p:cNvSpPr>
                  <a:spLocks noChangeArrowheads="1"/>
                </p:cNvSpPr>
                <p:nvPr/>
              </p:nvSpPr>
              <p:spPr bwMode="auto">
                <a:xfrm>
                  <a:off x="1977" y="323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9" name="Group 24"/>
              <p:cNvGrpSpPr>
                <a:grpSpLocks/>
              </p:cNvGrpSpPr>
              <p:nvPr/>
            </p:nvGrpSpPr>
            <p:grpSpPr bwMode="auto">
              <a:xfrm>
                <a:off x="988" y="646"/>
                <a:ext cx="989" cy="323"/>
                <a:chOff x="988" y="646"/>
                <a:chExt cx="989" cy="323"/>
              </a:xfrm>
            </p:grpSpPr>
            <p:sp>
              <p:nvSpPr>
                <p:cNvPr id="50241" name="Rectangle 25"/>
                <p:cNvSpPr>
                  <a:spLocks noChangeArrowheads="1"/>
                </p:cNvSpPr>
                <p:nvPr/>
              </p:nvSpPr>
              <p:spPr bwMode="auto">
                <a:xfrm>
                  <a:off x="1031" y="646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42" name="Rectangle 26"/>
                <p:cNvSpPr>
                  <a:spLocks noChangeArrowheads="1"/>
                </p:cNvSpPr>
                <p:nvPr/>
              </p:nvSpPr>
              <p:spPr bwMode="auto">
                <a:xfrm>
                  <a:off x="988" y="646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0" name="Group 27"/>
              <p:cNvGrpSpPr>
                <a:grpSpLocks/>
              </p:cNvGrpSpPr>
              <p:nvPr/>
            </p:nvGrpSpPr>
            <p:grpSpPr bwMode="auto">
              <a:xfrm>
                <a:off x="1977" y="646"/>
                <a:ext cx="989" cy="323"/>
                <a:chOff x="1977" y="646"/>
                <a:chExt cx="989" cy="323"/>
              </a:xfrm>
            </p:grpSpPr>
            <p:sp>
              <p:nvSpPr>
                <p:cNvPr id="50239" name="Rectangle 28"/>
                <p:cNvSpPr>
                  <a:spLocks noChangeArrowheads="1"/>
                </p:cNvSpPr>
                <p:nvPr/>
              </p:nvSpPr>
              <p:spPr bwMode="auto">
                <a:xfrm>
                  <a:off x="2020" y="646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40" name="Rectangle 29"/>
                <p:cNvSpPr>
                  <a:spLocks noChangeArrowheads="1"/>
                </p:cNvSpPr>
                <p:nvPr/>
              </p:nvSpPr>
              <p:spPr bwMode="auto">
                <a:xfrm>
                  <a:off x="1977" y="646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1" name="Group 30"/>
              <p:cNvGrpSpPr>
                <a:grpSpLocks/>
              </p:cNvGrpSpPr>
              <p:nvPr/>
            </p:nvGrpSpPr>
            <p:grpSpPr bwMode="auto">
              <a:xfrm>
                <a:off x="988" y="969"/>
                <a:ext cx="989" cy="323"/>
                <a:chOff x="988" y="969"/>
                <a:chExt cx="989" cy="323"/>
              </a:xfrm>
            </p:grpSpPr>
            <p:sp>
              <p:nvSpPr>
                <p:cNvPr id="50237" name="Rectangle 31"/>
                <p:cNvSpPr>
                  <a:spLocks noChangeArrowheads="1"/>
                </p:cNvSpPr>
                <p:nvPr/>
              </p:nvSpPr>
              <p:spPr bwMode="auto">
                <a:xfrm>
                  <a:off x="1031" y="969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private</a:t>
                  </a:r>
                </a:p>
              </p:txBody>
            </p:sp>
            <p:sp>
              <p:nvSpPr>
                <p:cNvPr id="50238" name="Rectangle 32"/>
                <p:cNvSpPr>
                  <a:spLocks noChangeArrowheads="1"/>
                </p:cNvSpPr>
                <p:nvPr/>
              </p:nvSpPr>
              <p:spPr bwMode="auto">
                <a:xfrm>
                  <a:off x="988" y="969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2" name="Group 33"/>
              <p:cNvGrpSpPr>
                <a:grpSpLocks/>
              </p:cNvGrpSpPr>
              <p:nvPr/>
            </p:nvGrpSpPr>
            <p:grpSpPr bwMode="auto">
              <a:xfrm>
                <a:off x="1977" y="969"/>
                <a:ext cx="989" cy="323"/>
                <a:chOff x="1977" y="969"/>
                <a:chExt cx="989" cy="323"/>
              </a:xfrm>
            </p:grpSpPr>
            <p:sp>
              <p:nvSpPr>
                <p:cNvPr id="50235" name="Rectangle 34"/>
                <p:cNvSpPr>
                  <a:spLocks noChangeArrowheads="1"/>
                </p:cNvSpPr>
                <p:nvPr/>
              </p:nvSpPr>
              <p:spPr bwMode="auto">
                <a:xfrm>
                  <a:off x="2020" y="969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N/A</a:t>
                  </a:r>
                </a:p>
              </p:txBody>
            </p:sp>
            <p:sp>
              <p:nvSpPr>
                <p:cNvPr id="50236" name="Rectangle 35"/>
                <p:cNvSpPr>
                  <a:spLocks noChangeArrowheads="1"/>
                </p:cNvSpPr>
                <p:nvPr/>
              </p:nvSpPr>
              <p:spPr bwMode="auto">
                <a:xfrm>
                  <a:off x="1977" y="969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3" name="Group 36"/>
              <p:cNvGrpSpPr>
                <a:grpSpLocks/>
              </p:cNvGrpSpPr>
              <p:nvPr/>
            </p:nvGrpSpPr>
            <p:grpSpPr bwMode="auto">
              <a:xfrm>
                <a:off x="0" y="1292"/>
                <a:ext cx="988" cy="969"/>
                <a:chOff x="0" y="1292"/>
                <a:chExt cx="988" cy="969"/>
              </a:xfrm>
            </p:grpSpPr>
            <p:sp>
              <p:nvSpPr>
                <p:cNvPr id="50233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1292"/>
                  <a:ext cx="902" cy="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Private inheritance</a:t>
                  </a:r>
                </a:p>
              </p:txBody>
            </p:sp>
            <p:sp>
              <p:nvSpPr>
                <p:cNvPr id="50234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1292"/>
                  <a:ext cx="988" cy="96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4" name="Group 39"/>
              <p:cNvGrpSpPr>
                <a:grpSpLocks/>
              </p:cNvGrpSpPr>
              <p:nvPr/>
            </p:nvGrpSpPr>
            <p:grpSpPr bwMode="auto">
              <a:xfrm>
                <a:off x="988" y="1292"/>
                <a:ext cx="989" cy="323"/>
                <a:chOff x="988" y="1292"/>
                <a:chExt cx="989" cy="323"/>
              </a:xfrm>
            </p:grpSpPr>
            <p:sp>
              <p:nvSpPr>
                <p:cNvPr id="50231" name="Rectangle 40"/>
                <p:cNvSpPr>
                  <a:spLocks noChangeArrowheads="1"/>
                </p:cNvSpPr>
                <p:nvPr/>
              </p:nvSpPr>
              <p:spPr bwMode="auto">
                <a:xfrm>
                  <a:off x="1031" y="1292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public</a:t>
                  </a:r>
                </a:p>
              </p:txBody>
            </p:sp>
            <p:sp>
              <p:nvSpPr>
                <p:cNvPr id="50232" name="Rectangle 41"/>
                <p:cNvSpPr>
                  <a:spLocks noChangeArrowheads="1"/>
                </p:cNvSpPr>
                <p:nvPr/>
              </p:nvSpPr>
              <p:spPr bwMode="auto">
                <a:xfrm>
                  <a:off x="988" y="1292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5" name="Group 42"/>
              <p:cNvGrpSpPr>
                <a:grpSpLocks/>
              </p:cNvGrpSpPr>
              <p:nvPr/>
            </p:nvGrpSpPr>
            <p:grpSpPr bwMode="auto">
              <a:xfrm>
                <a:off x="1977" y="1292"/>
                <a:ext cx="989" cy="323"/>
                <a:chOff x="1977" y="1292"/>
                <a:chExt cx="989" cy="323"/>
              </a:xfrm>
            </p:grpSpPr>
            <p:sp>
              <p:nvSpPr>
                <p:cNvPr id="50229" name="Rectangle 43"/>
                <p:cNvSpPr>
                  <a:spLocks noChangeArrowheads="1"/>
                </p:cNvSpPr>
                <p:nvPr/>
              </p:nvSpPr>
              <p:spPr bwMode="auto">
                <a:xfrm>
                  <a:off x="2020" y="1292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private</a:t>
                  </a:r>
                </a:p>
              </p:txBody>
            </p:sp>
            <p:sp>
              <p:nvSpPr>
                <p:cNvPr id="50230" name="Rectangle 44"/>
                <p:cNvSpPr>
                  <a:spLocks noChangeArrowheads="1"/>
                </p:cNvSpPr>
                <p:nvPr/>
              </p:nvSpPr>
              <p:spPr bwMode="auto">
                <a:xfrm>
                  <a:off x="1977" y="1292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6" name="Group 45"/>
              <p:cNvGrpSpPr>
                <a:grpSpLocks/>
              </p:cNvGrpSpPr>
              <p:nvPr/>
            </p:nvGrpSpPr>
            <p:grpSpPr bwMode="auto">
              <a:xfrm>
                <a:off x="988" y="1615"/>
                <a:ext cx="989" cy="323"/>
                <a:chOff x="988" y="1615"/>
                <a:chExt cx="989" cy="323"/>
              </a:xfrm>
            </p:grpSpPr>
            <p:sp>
              <p:nvSpPr>
                <p:cNvPr id="50227" name="Rectangle 46"/>
                <p:cNvSpPr>
                  <a:spLocks noChangeArrowheads="1"/>
                </p:cNvSpPr>
                <p:nvPr/>
              </p:nvSpPr>
              <p:spPr bwMode="auto">
                <a:xfrm>
                  <a:off x="1031" y="1615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28" name="Rectangle 47"/>
                <p:cNvSpPr>
                  <a:spLocks noChangeArrowheads="1"/>
                </p:cNvSpPr>
                <p:nvPr/>
              </p:nvSpPr>
              <p:spPr bwMode="auto">
                <a:xfrm>
                  <a:off x="988" y="1615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7" name="Group 48"/>
              <p:cNvGrpSpPr>
                <a:grpSpLocks/>
              </p:cNvGrpSpPr>
              <p:nvPr/>
            </p:nvGrpSpPr>
            <p:grpSpPr bwMode="auto">
              <a:xfrm>
                <a:off x="1977" y="1615"/>
                <a:ext cx="989" cy="323"/>
                <a:chOff x="1977" y="1615"/>
                <a:chExt cx="989" cy="323"/>
              </a:xfrm>
            </p:grpSpPr>
            <p:sp>
              <p:nvSpPr>
                <p:cNvPr id="50225" name="Rectangle 49"/>
                <p:cNvSpPr>
                  <a:spLocks noChangeArrowheads="1"/>
                </p:cNvSpPr>
                <p:nvPr/>
              </p:nvSpPr>
              <p:spPr bwMode="auto">
                <a:xfrm>
                  <a:off x="2020" y="1615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private</a:t>
                  </a:r>
                </a:p>
              </p:txBody>
            </p:sp>
            <p:sp>
              <p:nvSpPr>
                <p:cNvPr id="50226" name="Rectangle 50"/>
                <p:cNvSpPr>
                  <a:spLocks noChangeArrowheads="1"/>
                </p:cNvSpPr>
                <p:nvPr/>
              </p:nvSpPr>
              <p:spPr bwMode="auto">
                <a:xfrm>
                  <a:off x="1977" y="1615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8" name="Group 51"/>
              <p:cNvGrpSpPr>
                <a:grpSpLocks/>
              </p:cNvGrpSpPr>
              <p:nvPr/>
            </p:nvGrpSpPr>
            <p:grpSpPr bwMode="auto">
              <a:xfrm>
                <a:off x="988" y="1938"/>
                <a:ext cx="989" cy="323"/>
                <a:chOff x="988" y="1938"/>
                <a:chExt cx="989" cy="323"/>
              </a:xfrm>
            </p:grpSpPr>
            <p:sp>
              <p:nvSpPr>
                <p:cNvPr id="50223" name="Rectangle 52"/>
                <p:cNvSpPr>
                  <a:spLocks noChangeArrowheads="1"/>
                </p:cNvSpPr>
                <p:nvPr/>
              </p:nvSpPr>
              <p:spPr bwMode="auto">
                <a:xfrm>
                  <a:off x="1031" y="1938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private	</a:t>
                  </a:r>
                </a:p>
              </p:txBody>
            </p:sp>
            <p:sp>
              <p:nvSpPr>
                <p:cNvPr id="50224" name="Rectangle 53"/>
                <p:cNvSpPr>
                  <a:spLocks noChangeArrowheads="1"/>
                </p:cNvSpPr>
                <p:nvPr/>
              </p:nvSpPr>
              <p:spPr bwMode="auto">
                <a:xfrm>
                  <a:off x="988" y="1938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9" name="Group 54"/>
              <p:cNvGrpSpPr>
                <a:grpSpLocks/>
              </p:cNvGrpSpPr>
              <p:nvPr/>
            </p:nvGrpSpPr>
            <p:grpSpPr bwMode="auto">
              <a:xfrm>
                <a:off x="1977" y="1938"/>
                <a:ext cx="989" cy="323"/>
                <a:chOff x="1977" y="1938"/>
                <a:chExt cx="989" cy="323"/>
              </a:xfrm>
            </p:grpSpPr>
            <p:sp>
              <p:nvSpPr>
                <p:cNvPr id="50221" name="Rectangle 55"/>
                <p:cNvSpPr>
                  <a:spLocks noChangeArrowheads="1"/>
                </p:cNvSpPr>
                <p:nvPr/>
              </p:nvSpPr>
              <p:spPr bwMode="auto">
                <a:xfrm>
                  <a:off x="2020" y="1938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N/A</a:t>
                  </a:r>
                </a:p>
              </p:txBody>
            </p:sp>
            <p:sp>
              <p:nvSpPr>
                <p:cNvPr id="50222" name="Rectangle 56"/>
                <p:cNvSpPr>
                  <a:spLocks noChangeArrowheads="1"/>
                </p:cNvSpPr>
                <p:nvPr/>
              </p:nvSpPr>
              <p:spPr bwMode="auto">
                <a:xfrm>
                  <a:off x="1977" y="1938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0" name="Group 57"/>
              <p:cNvGrpSpPr>
                <a:grpSpLocks/>
              </p:cNvGrpSpPr>
              <p:nvPr/>
            </p:nvGrpSpPr>
            <p:grpSpPr bwMode="auto">
              <a:xfrm>
                <a:off x="0" y="2261"/>
                <a:ext cx="988" cy="969"/>
                <a:chOff x="0" y="2261"/>
                <a:chExt cx="988" cy="969"/>
              </a:xfrm>
            </p:grpSpPr>
            <p:sp>
              <p:nvSpPr>
                <p:cNvPr id="50219" name="Rectangle 58"/>
                <p:cNvSpPr>
                  <a:spLocks noChangeArrowheads="1"/>
                </p:cNvSpPr>
                <p:nvPr/>
              </p:nvSpPr>
              <p:spPr bwMode="auto">
                <a:xfrm>
                  <a:off x="43" y="2261"/>
                  <a:ext cx="902" cy="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Protected</a:t>
                  </a:r>
                </a:p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inheritance</a:t>
                  </a:r>
                </a:p>
              </p:txBody>
            </p:sp>
            <p:sp>
              <p:nvSpPr>
                <p:cNvPr id="50220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2261"/>
                  <a:ext cx="988" cy="96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1" name="Group 60"/>
              <p:cNvGrpSpPr>
                <a:grpSpLocks/>
              </p:cNvGrpSpPr>
              <p:nvPr/>
            </p:nvGrpSpPr>
            <p:grpSpPr bwMode="auto">
              <a:xfrm>
                <a:off x="988" y="2261"/>
                <a:ext cx="989" cy="323"/>
                <a:chOff x="988" y="2261"/>
                <a:chExt cx="989" cy="323"/>
              </a:xfrm>
            </p:grpSpPr>
            <p:sp>
              <p:nvSpPr>
                <p:cNvPr id="50217" name="Rectangle 61"/>
                <p:cNvSpPr>
                  <a:spLocks noChangeArrowheads="1"/>
                </p:cNvSpPr>
                <p:nvPr/>
              </p:nvSpPr>
              <p:spPr bwMode="auto">
                <a:xfrm>
                  <a:off x="1031" y="2261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public</a:t>
                  </a:r>
                </a:p>
              </p:txBody>
            </p:sp>
            <p:sp>
              <p:nvSpPr>
                <p:cNvPr id="50218" name="Rectangle 62"/>
                <p:cNvSpPr>
                  <a:spLocks noChangeArrowheads="1"/>
                </p:cNvSpPr>
                <p:nvPr/>
              </p:nvSpPr>
              <p:spPr bwMode="auto">
                <a:xfrm>
                  <a:off x="988" y="2261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2" name="Group 63"/>
              <p:cNvGrpSpPr>
                <a:grpSpLocks/>
              </p:cNvGrpSpPr>
              <p:nvPr/>
            </p:nvGrpSpPr>
            <p:grpSpPr bwMode="auto">
              <a:xfrm>
                <a:off x="1977" y="2261"/>
                <a:ext cx="989" cy="323"/>
                <a:chOff x="1977" y="2261"/>
                <a:chExt cx="989" cy="323"/>
              </a:xfrm>
            </p:grpSpPr>
            <p:sp>
              <p:nvSpPr>
                <p:cNvPr id="50215" name="Rectangle 64"/>
                <p:cNvSpPr>
                  <a:spLocks noChangeArrowheads="1"/>
                </p:cNvSpPr>
                <p:nvPr/>
              </p:nvSpPr>
              <p:spPr bwMode="auto">
                <a:xfrm>
                  <a:off x="2020" y="2261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16" name="Rectangle 65"/>
                <p:cNvSpPr>
                  <a:spLocks noChangeArrowheads="1"/>
                </p:cNvSpPr>
                <p:nvPr/>
              </p:nvSpPr>
              <p:spPr bwMode="auto">
                <a:xfrm>
                  <a:off x="1977" y="2261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3" name="Group 66"/>
              <p:cNvGrpSpPr>
                <a:grpSpLocks/>
              </p:cNvGrpSpPr>
              <p:nvPr/>
            </p:nvGrpSpPr>
            <p:grpSpPr bwMode="auto">
              <a:xfrm>
                <a:off x="988" y="2584"/>
                <a:ext cx="989" cy="323"/>
                <a:chOff x="988" y="2584"/>
                <a:chExt cx="989" cy="323"/>
              </a:xfrm>
            </p:grpSpPr>
            <p:sp>
              <p:nvSpPr>
                <p:cNvPr id="50213" name="Rectangle 67"/>
                <p:cNvSpPr>
                  <a:spLocks noChangeArrowheads="1"/>
                </p:cNvSpPr>
                <p:nvPr/>
              </p:nvSpPr>
              <p:spPr bwMode="auto">
                <a:xfrm>
                  <a:off x="1031" y="2584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14" name="Rectangle 68"/>
                <p:cNvSpPr>
                  <a:spLocks noChangeArrowheads="1"/>
                </p:cNvSpPr>
                <p:nvPr/>
              </p:nvSpPr>
              <p:spPr bwMode="auto">
                <a:xfrm>
                  <a:off x="988" y="2584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4" name="Group 69"/>
              <p:cNvGrpSpPr>
                <a:grpSpLocks/>
              </p:cNvGrpSpPr>
              <p:nvPr/>
            </p:nvGrpSpPr>
            <p:grpSpPr bwMode="auto">
              <a:xfrm>
                <a:off x="1977" y="2584"/>
                <a:ext cx="989" cy="323"/>
                <a:chOff x="1977" y="2584"/>
                <a:chExt cx="989" cy="323"/>
              </a:xfrm>
            </p:grpSpPr>
            <p:sp>
              <p:nvSpPr>
                <p:cNvPr id="50211" name="Rectangle 70"/>
                <p:cNvSpPr>
                  <a:spLocks noChangeArrowheads="1"/>
                </p:cNvSpPr>
                <p:nvPr/>
              </p:nvSpPr>
              <p:spPr bwMode="auto">
                <a:xfrm>
                  <a:off x="2020" y="2584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12" name="Rectangle 71"/>
                <p:cNvSpPr>
                  <a:spLocks noChangeArrowheads="1"/>
                </p:cNvSpPr>
                <p:nvPr/>
              </p:nvSpPr>
              <p:spPr bwMode="auto">
                <a:xfrm>
                  <a:off x="1977" y="2584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5" name="Group 72"/>
              <p:cNvGrpSpPr>
                <a:grpSpLocks/>
              </p:cNvGrpSpPr>
              <p:nvPr/>
            </p:nvGrpSpPr>
            <p:grpSpPr bwMode="auto">
              <a:xfrm>
                <a:off x="988" y="2907"/>
                <a:ext cx="989" cy="323"/>
                <a:chOff x="988" y="2907"/>
                <a:chExt cx="989" cy="323"/>
              </a:xfrm>
            </p:grpSpPr>
            <p:sp>
              <p:nvSpPr>
                <p:cNvPr id="50209" name="Rectangle 73"/>
                <p:cNvSpPr>
                  <a:spLocks noChangeArrowheads="1"/>
                </p:cNvSpPr>
                <p:nvPr/>
              </p:nvSpPr>
              <p:spPr bwMode="auto">
                <a:xfrm>
                  <a:off x="1031" y="2907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private</a:t>
                  </a:r>
                </a:p>
              </p:txBody>
            </p:sp>
            <p:sp>
              <p:nvSpPr>
                <p:cNvPr id="50210" name="Rectangle 74"/>
                <p:cNvSpPr>
                  <a:spLocks noChangeArrowheads="1"/>
                </p:cNvSpPr>
                <p:nvPr/>
              </p:nvSpPr>
              <p:spPr bwMode="auto">
                <a:xfrm>
                  <a:off x="988" y="2907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6" name="Group 75"/>
              <p:cNvGrpSpPr>
                <a:grpSpLocks/>
              </p:cNvGrpSpPr>
              <p:nvPr/>
            </p:nvGrpSpPr>
            <p:grpSpPr bwMode="auto">
              <a:xfrm>
                <a:off x="1977" y="2907"/>
                <a:ext cx="989" cy="323"/>
                <a:chOff x="1977" y="2907"/>
                <a:chExt cx="989" cy="323"/>
              </a:xfrm>
            </p:grpSpPr>
            <p:sp>
              <p:nvSpPr>
                <p:cNvPr id="50207" name="Rectangle 76"/>
                <p:cNvSpPr>
                  <a:spLocks noChangeArrowheads="1"/>
                </p:cNvSpPr>
                <p:nvPr/>
              </p:nvSpPr>
              <p:spPr bwMode="auto">
                <a:xfrm>
                  <a:off x="2020" y="2907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N/A</a:t>
                  </a:r>
                </a:p>
              </p:txBody>
            </p:sp>
            <p:sp>
              <p:nvSpPr>
                <p:cNvPr id="50208" name="Rectangle 77"/>
                <p:cNvSpPr>
                  <a:spLocks noChangeArrowheads="1"/>
                </p:cNvSpPr>
                <p:nvPr/>
              </p:nvSpPr>
              <p:spPr bwMode="auto">
                <a:xfrm>
                  <a:off x="1977" y="2907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50182" name="Rectangle 78"/>
            <p:cNvSpPr>
              <a:spLocks noChangeArrowheads="1"/>
            </p:cNvSpPr>
            <p:nvPr/>
          </p:nvSpPr>
          <p:spPr bwMode="auto">
            <a:xfrm>
              <a:off x="-3" y="-3"/>
              <a:ext cx="2972" cy="3236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Static members in class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Static variables</a:t>
            </a:r>
          </a:p>
          <a:p>
            <a:pPr lvl="1" eaLnBrk="1" hangingPunct="1"/>
            <a:r>
              <a:rPr lang="en-US" altLang="zh-CN" smtClean="0"/>
              <a:t>Shared by all objects</a:t>
            </a:r>
          </a:p>
          <a:p>
            <a:pPr eaLnBrk="1" hangingPunct="1"/>
            <a:r>
              <a:rPr lang="en-US" altLang="zh-CN" smtClean="0"/>
              <a:t>Static functions</a:t>
            </a:r>
          </a:p>
          <a:p>
            <a:pPr lvl="1" eaLnBrk="1" hangingPunct="1"/>
            <a:r>
              <a:rPr lang="en-US" altLang="zh-CN" smtClean="0"/>
              <a:t>Have access to static members only</a:t>
            </a:r>
          </a:p>
          <a:p>
            <a:pPr eaLnBrk="1" hangingPunct="1"/>
            <a:r>
              <a:rPr lang="en-US" altLang="zh-CN" smtClean="0"/>
              <a:t>Static members can be accessed by the class name</a:t>
            </a:r>
          </a:p>
          <a:p>
            <a:pPr eaLnBrk="1" hangingPunct="1"/>
            <a:r>
              <a:rPr lang="en-US" altLang="zh-CN" smtClean="0"/>
              <a:t>29.cpp  21.cpp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Friend functions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Have access to the private members of a class.</a:t>
            </a:r>
          </a:p>
          <a:p>
            <a:pPr eaLnBrk="1" hangingPunct="1"/>
            <a:r>
              <a:rPr lang="en-US" altLang="zh-CN" smtClean="0"/>
              <a:t>Must be declared as friend in that class.</a:t>
            </a:r>
          </a:p>
          <a:p>
            <a:pPr eaLnBrk="1" hangingPunct="1"/>
            <a:r>
              <a:rPr lang="en-US" altLang="zh-CN" smtClean="0"/>
              <a:t>Why friend functions?</a:t>
            </a:r>
          </a:p>
          <a:p>
            <a:pPr lvl="1" eaLnBrk="1" hangingPunct="1"/>
            <a:r>
              <a:rPr lang="en-US" altLang="zh-CN" smtClean="0"/>
              <a:t>efficiency </a:t>
            </a:r>
          </a:p>
          <a:p>
            <a:pPr lvl="2" eaLnBrk="1" hangingPunct="1"/>
            <a:r>
              <a:rPr lang="en-US" altLang="zh-CN" smtClean="0"/>
              <a:t>           30.cpp   31.cpp  32.cpp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Friend class	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 class can be declared as the friend of another class.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Lexical elements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Identifiers: case sensitive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nCount, strName, Strname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Reservered 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if, else, while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+, ==, &amp;, &amp;&amp;, </a:t>
            </a:r>
            <a:r>
              <a:rPr lang="en-US" altLang="zh-CN" smtClean="0">
                <a:latin typeface="Arial" charset="0"/>
              </a:rPr>
              <a:t>‘</a:t>
            </a:r>
            <a:r>
              <a:rPr lang="en-US" altLang="zh-CN" smtClean="0"/>
              <a:t>? :</a:t>
            </a:r>
            <a:r>
              <a:rPr lang="en-US" altLang="zh-CN" smtClean="0">
                <a:latin typeface="Arial" charset="0"/>
              </a:rPr>
              <a:t>’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Preprocessor Directives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#include, #if,  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Fundamentals of C++</a:t>
            </a:r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Class &amp; inheritance</a:t>
            </a:r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Overloading &amp; overriding</a:t>
            </a:r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Templates, Error handling,</a:t>
            </a:r>
            <a:r>
              <a:rPr lang="en-US" altLang="zh-CN" smtClean="0">
                <a:latin typeface="Arial" charset="0"/>
              </a:rPr>
              <a:t>…</a:t>
            </a: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Function overloading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Define several functions of the same name, differ by parameters.</a:t>
            </a:r>
          </a:p>
          <a:p>
            <a:pPr eaLnBrk="1" hangingPunct="1">
              <a:buFont typeface="Wingdings" charset="2"/>
              <a:buNone/>
            </a:pPr>
            <a:endParaRPr lang="en-US" altLang="zh-CN" smtClean="0"/>
          </a:p>
          <a:p>
            <a:pPr eaLnBrk="1" hangingPunct="1">
              <a:buFont typeface="Wingdings" charset="2"/>
              <a:buNone/>
            </a:pPr>
            <a:r>
              <a:rPr lang="en-US" altLang="zh-CN" smtClean="0"/>
              <a:t>void Show()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mtClean="0"/>
              <a:t>void Show(char *str)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mtClean="0"/>
              <a:t>Void show(int x)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mtClean="0"/>
              <a:t>                33.cpp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Function overloading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Must have different parameters</a:t>
            </a:r>
          </a:p>
          <a:p>
            <a:pPr lvl="1" eaLnBrk="1" hangingPunct="1"/>
            <a:r>
              <a:rPr lang="en-US" altLang="zh-CN" sz="2400" smtClean="0"/>
              <a:t>int func1(int a, int b);</a:t>
            </a:r>
          </a:p>
          <a:p>
            <a:pPr lvl="1" eaLnBrk="1" hangingPunct="1"/>
            <a:r>
              <a:rPr lang="en-US" altLang="zh-CN" sz="2400" smtClean="0"/>
              <a:t>double func1(int a, int b);</a:t>
            </a:r>
          </a:p>
          <a:p>
            <a:pPr lvl="1" eaLnBrk="1" hangingPunct="1"/>
            <a:r>
              <a:rPr lang="en-US" altLang="zh-CN" sz="2400" smtClean="0"/>
              <a:t>void func(int value);</a:t>
            </a:r>
          </a:p>
          <a:p>
            <a:pPr lvl="1" eaLnBrk="1" hangingPunct="1"/>
            <a:r>
              <a:rPr lang="en-US" altLang="zh-CN" sz="2400" smtClean="0"/>
              <a:t>void func(int &amp;value);</a:t>
            </a:r>
          </a:p>
          <a:p>
            <a:pPr eaLnBrk="1" hangingPunct="1"/>
            <a:r>
              <a:rPr lang="en-US" altLang="zh-CN" sz="2800" smtClean="0"/>
              <a:t>Static binding</a:t>
            </a:r>
          </a:p>
          <a:p>
            <a:pPr lvl="1" eaLnBrk="1" hangingPunct="1"/>
            <a:r>
              <a:rPr lang="en-US" altLang="zh-CN" sz="2400" smtClean="0"/>
              <a:t>The compilers determine which function is called.</a:t>
            </a:r>
          </a:p>
          <a:p>
            <a:pPr eaLnBrk="1" hangingPunct="1"/>
            <a:r>
              <a:rPr lang="en-US" altLang="zh-CN" sz="2800" smtClean="0"/>
              <a:t>(Often used for the multiple constructors)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Operator overloading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Define new operations for operators (enable them to work with class objects).</a:t>
            </a:r>
          </a:p>
          <a:p>
            <a:pPr eaLnBrk="1" hangingPunct="1"/>
            <a:r>
              <a:rPr lang="en-US" altLang="zh-CN" smtClean="0"/>
              <a:t>+ - * / = &lt; &gt; += -= *= /= &lt;&lt; &gt;&gt; &lt;&lt;= &gt;&gt;= == != &lt;= &gt;= ++ -- % &amp; ^ ! | ~ &amp;= ^= |= &amp;&amp; || %= [] () new delete </a:t>
            </a:r>
          </a:p>
          <a:p>
            <a:pPr eaLnBrk="1" hangingPunct="1"/>
            <a:r>
              <a:rPr lang="en-US" altLang="zh-CN" smtClean="0"/>
              <a:t>Class date x ,y </a:t>
            </a:r>
          </a:p>
          <a:p>
            <a:pPr lvl="1" eaLnBrk="1" hangingPunct="1"/>
            <a:r>
              <a:rPr lang="en-US" altLang="zh-CN" smtClean="0"/>
              <a:t>X+y x-y x&gt;y, x&amp;y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Special member functions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4114800"/>
          </a:xfrm>
        </p:spPr>
        <p:txBody>
          <a:bodyPr/>
          <a:lstStyle/>
          <a:p>
            <a:pPr eaLnBrk="1" hangingPunct="1"/>
            <a:r>
              <a:rPr lang="en-US" altLang="zh-CN" smtClean="0"/>
              <a:t>Ret_type class_name::operator&lt;&gt;(arg_list)</a:t>
            </a:r>
          </a:p>
          <a:p>
            <a:pPr lvl="1" eaLnBrk="1" hangingPunct="1"/>
            <a:r>
              <a:rPr lang="en-US" altLang="zh-CN" smtClean="0"/>
              <a:t>34.cpp</a:t>
            </a:r>
          </a:p>
          <a:p>
            <a:pPr eaLnBrk="1" hangingPunct="1"/>
            <a:r>
              <a:rPr lang="en-US" altLang="zh-CN" smtClean="0"/>
              <a:t> 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Overloading =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this pointer</a:t>
            </a:r>
          </a:p>
          <a:p>
            <a:pPr lvl="1" eaLnBrk="1" hangingPunct="1"/>
            <a:r>
              <a:rPr lang="en-US" altLang="zh-CN" smtClean="0"/>
              <a:t>35.cpp</a:t>
            </a:r>
          </a:p>
          <a:p>
            <a:pPr eaLnBrk="1" hangingPunct="1"/>
            <a:r>
              <a:rPr lang="en-US" altLang="zh-CN" smtClean="0"/>
              <a:t>= &amp; copy constructor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Operator overloading by friend functions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Sometimes it is more convenient to use friend functions to overload a binary operator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smtClean="0"/>
              <a:t>      36.cpp 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mtClean="0"/>
              <a:t>   37.cpp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mtClean="0"/>
              <a:t>   </a:t>
            </a:r>
          </a:p>
          <a:p>
            <a:pPr lvl="1" eaLnBrk="1" hangingPunct="1">
              <a:buFont typeface="Wingdings" charset="2"/>
              <a:buNone/>
            </a:pPr>
            <a:endParaRPr lang="en-US" altLang="zh-CN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Overloading examples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() </a:t>
            </a:r>
          </a:p>
          <a:p>
            <a:pPr eaLnBrk="1" hangingPunct="1"/>
            <a:r>
              <a:rPr lang="en-US" altLang="zh-CN" smtClean="0"/>
              <a:t>++        </a:t>
            </a:r>
          </a:p>
          <a:p>
            <a:pPr lvl="2" eaLnBrk="1" hangingPunct="1"/>
            <a:r>
              <a:rPr lang="en-US" altLang="zh-CN" smtClean="0"/>
              <a:t>37-1.cpp 37-2.cpp 37-3.cpp 37-4.cpp </a:t>
            </a:r>
          </a:p>
          <a:p>
            <a:pPr lvl="2" eaLnBrk="1" hangingPunct="1"/>
            <a:endParaRPr lang="en-US" altLang="zh-CN" smtClean="0"/>
          </a:p>
          <a:p>
            <a:pPr lvl="2" eaLnBrk="1" hangingPunct="1"/>
            <a:endParaRPr lang="en-US" altLang="zh-CN" smtClean="0"/>
          </a:p>
          <a:p>
            <a:pPr lvl="2"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Overloading summary	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Same name</a:t>
            </a:r>
          </a:p>
          <a:p>
            <a:pPr eaLnBrk="1" hangingPunct="1"/>
            <a:r>
              <a:rPr lang="en-US" altLang="zh-CN" smtClean="0"/>
              <a:t>Different parameters</a:t>
            </a:r>
          </a:p>
          <a:p>
            <a:pPr eaLnBrk="1" hangingPunct="1"/>
            <a:r>
              <a:rPr lang="en-US" altLang="zh-CN" smtClean="0"/>
              <a:t>Static binding (compile time)</a:t>
            </a:r>
          </a:p>
          <a:p>
            <a:pPr eaLnBrk="1" hangingPunct="1"/>
            <a:r>
              <a:rPr lang="en-US" altLang="zh-CN" smtClean="0"/>
              <a:t>Anywhere </a:t>
            </a:r>
          </a:p>
          <a:p>
            <a:pPr eaLnBrk="1" hangingPunct="1">
              <a:buFont typeface="Wingdings" charset="2"/>
              <a:buNone/>
            </a:pP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Type conversion between classes	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 object of derived class is an object of the base class.</a:t>
            </a:r>
          </a:p>
          <a:p>
            <a:pPr eaLnBrk="1" hangingPunct="1"/>
            <a:r>
              <a:rPr lang="en-US" altLang="zh-CN" smtClean="0"/>
              <a:t>A pointer of the base class can be assigned to an address of the derived class.</a:t>
            </a:r>
          </a:p>
          <a:p>
            <a:pPr eaLnBrk="1" hangingPunct="1"/>
            <a:r>
              <a:rPr lang="en-US" altLang="zh-CN" smtClean="0"/>
              <a:t>   38.cpp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1143000" y="304800"/>
            <a:ext cx="7696200" cy="655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8195" name="Text Box 62"/>
          <p:cNvSpPr txBox="1">
            <a:spLocks noChangeArrowheads="1"/>
          </p:cNvSpPr>
          <p:nvPr/>
        </p:nvSpPr>
        <p:spPr bwMode="auto">
          <a:xfrm>
            <a:off x="228600" y="228600"/>
            <a:ext cx="8382000" cy="6557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8196" name="Rectangle 116"/>
          <p:cNvSpPr>
            <a:spLocks noChangeArrowheads="1"/>
          </p:cNvSpPr>
          <p:nvPr/>
        </p:nvSpPr>
        <p:spPr bwMode="auto">
          <a:xfrm>
            <a:off x="457200" y="425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latin typeface="Arial" charset="0"/>
                <a:cs typeface="Arial" charset="0"/>
              </a:rPr>
              <a:t>Primitive Data Types</a:t>
            </a:r>
            <a:endParaRPr lang="en-US" altLang="zh-CN" sz="4400">
              <a:solidFill>
                <a:schemeClr val="tx2"/>
              </a:solidFill>
            </a:endParaRPr>
          </a:p>
        </p:txBody>
      </p:sp>
      <p:graphicFrame>
        <p:nvGraphicFramePr>
          <p:cNvPr id="71744" name="Group 64"/>
          <p:cNvGraphicFramePr>
            <a:graphicFrameLocks noGrp="1"/>
          </p:cNvGraphicFramePr>
          <p:nvPr>
            <p:ph type="tbl" idx="4294967295"/>
          </p:nvPr>
        </p:nvGraphicFramePr>
        <p:xfrm>
          <a:off x="457200" y="1446213"/>
          <a:ext cx="8229600" cy="5004816"/>
        </p:xfrm>
        <a:graphic>
          <a:graphicData uri="http://schemas.openxmlformats.org/drawingml/2006/table">
            <a:tbl>
              <a:tblPr/>
              <a:tblGrid>
                <a:gridCol w="2057400"/>
                <a:gridCol w="1371600"/>
                <a:gridCol w="2743200"/>
                <a:gridCol w="205740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Name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Size (bytes)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Description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Range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char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character or eight bit integer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signed: -128..127 </a:t>
                      </a:r>
                      <a:endParaRPr kumimoji="0" lang="en-US" altLang="zh-CN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unsigned: 0..255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short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sixteen bit integer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signed: -32768..32767 </a:t>
                      </a:r>
                      <a:endParaRPr kumimoji="0" lang="en-US" altLang="zh-CN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unsigned: 0..65535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long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4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thirty-two bit integer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signed: -2</a:t>
                      </a:r>
                      <a:r>
                        <a:rPr kumimoji="0" lang="en-US" altLang="zh-CN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31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.. 2</a:t>
                      </a:r>
                      <a:r>
                        <a:rPr kumimoji="0" lang="en-US" altLang="zh-CN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31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-1 </a:t>
                      </a:r>
                      <a:endParaRPr kumimoji="0" lang="en-US" altLang="zh-CN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unsigned: 0 .. 2</a:t>
                      </a:r>
                      <a:r>
                        <a:rPr kumimoji="0" lang="en-US" altLang="zh-CN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int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* (4)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system dependent, likely four bytes or thirty-two bits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signed: -32768..32767 </a:t>
                      </a:r>
                      <a:endParaRPr kumimoji="0" lang="en-US" altLang="zh-CN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unsigned: 0..65535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float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4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floating point number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3.4e +/- 38 </a:t>
                      </a:r>
                      <a:endParaRPr kumimoji="0" lang="en-US" altLang="zh-CN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(7 digits) 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double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8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double precision floating point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1.7e +/- 308 </a:t>
                      </a:r>
                      <a:endParaRPr kumimoji="0" lang="en-US" altLang="zh-CN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(15 digits)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long double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long double precision floating point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1.2e +/- 4932 </a:t>
                      </a:r>
                      <a:endParaRPr kumimoji="0" lang="en-US" altLang="zh-CN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(19 digits)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bool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boolean value </a:t>
                      </a:r>
                      <a:endParaRPr kumimoji="0" lang="en-US" altLang="zh-CN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false → 0, true → 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{0,1}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Redefine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It is possible to redefine a member of the base class in the derived class</a:t>
            </a:r>
          </a:p>
          <a:p>
            <a:pPr eaLnBrk="1" hangingPunct="1"/>
            <a:r>
              <a:rPr lang="en-US" altLang="zh-CN" smtClean="0"/>
              <a:t>Rule of scoping </a:t>
            </a:r>
          </a:p>
          <a:p>
            <a:pPr eaLnBrk="1" hangingPunct="1"/>
            <a:r>
              <a:rPr lang="en-US" altLang="zh-CN" smtClean="0"/>
              <a:t>40.cpp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What is the result?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41.cpp</a:t>
            </a:r>
          </a:p>
          <a:p>
            <a:pPr eaLnBrk="1" hangingPunct="1"/>
            <a:r>
              <a:rPr lang="en-US" altLang="zh-CN" smtClean="0"/>
              <a:t>The way out</a:t>
            </a:r>
          </a:p>
          <a:p>
            <a:pPr lvl="1" eaLnBrk="1" hangingPunct="1"/>
            <a:r>
              <a:rPr lang="en-US" altLang="zh-CN" smtClean="0"/>
              <a:t>43.cpp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Virtual function &amp; overriding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Define a member function to be virtual</a:t>
            </a:r>
          </a:p>
          <a:p>
            <a:pPr eaLnBrk="1" hangingPunct="1"/>
            <a:r>
              <a:rPr lang="en-US" altLang="zh-CN" smtClean="0"/>
              <a:t>Use pointer/reference/member functions to call virtual functions</a:t>
            </a:r>
          </a:p>
          <a:p>
            <a:pPr eaLnBrk="1" hangingPunct="1"/>
            <a:r>
              <a:rPr lang="en-US" altLang="zh-CN" smtClean="0"/>
              <a:t>Dynamic binding</a:t>
            </a:r>
          </a:p>
          <a:p>
            <a:pPr lvl="1" eaLnBrk="1" hangingPunct="1"/>
            <a:r>
              <a:rPr lang="en-US" altLang="zh-CN" smtClean="0"/>
              <a:t>Time consuming</a:t>
            </a:r>
          </a:p>
          <a:p>
            <a:pPr eaLnBrk="1" hangingPunct="1"/>
            <a:r>
              <a:rPr lang="en-US" altLang="zh-CN" smtClean="0"/>
              <a:t>The constructor cannot be virtual</a:t>
            </a:r>
          </a:p>
          <a:p>
            <a:pPr eaLnBrk="1" hangingPunct="1"/>
            <a:r>
              <a:rPr lang="en-US" altLang="zh-CN" smtClean="0"/>
              <a:t>Must be a member function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Virtual functions examples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By  pointers  42.cpp</a:t>
            </a:r>
          </a:p>
          <a:p>
            <a:pPr eaLnBrk="1" hangingPunct="1"/>
            <a:r>
              <a:rPr lang="en-US" altLang="zh-CN" smtClean="0"/>
              <a:t>By  reference 43.cpp</a:t>
            </a:r>
          </a:p>
          <a:p>
            <a:pPr eaLnBrk="1" hangingPunct="1"/>
            <a:r>
              <a:rPr lang="en-US" altLang="zh-CN" smtClean="0"/>
              <a:t>By member function of the base class</a:t>
            </a:r>
          </a:p>
          <a:p>
            <a:pPr eaLnBrk="1" hangingPunct="1"/>
            <a:r>
              <a:rPr lang="en-US" altLang="zh-CN" smtClean="0"/>
              <a:t> 44.cpp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Overloading &amp; overriding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Polymorphism</a:t>
            </a:r>
          </a:p>
          <a:p>
            <a:pPr eaLnBrk="1" hangingPunct="1"/>
            <a:r>
              <a:rPr lang="en-US" altLang="zh-CN" smtClean="0"/>
              <a:t>Static and dynamic</a:t>
            </a:r>
          </a:p>
          <a:p>
            <a:pPr lvl="1" eaLnBrk="1" hangingPunct="1"/>
            <a:r>
              <a:rPr lang="en-US" altLang="zh-CN" smtClean="0"/>
              <a:t>Compile time and running time</a:t>
            </a:r>
          </a:p>
          <a:p>
            <a:pPr eaLnBrk="1" hangingPunct="1"/>
            <a:r>
              <a:rPr lang="en-US" altLang="zh-CN" smtClean="0"/>
              <a:t>Parameters</a:t>
            </a:r>
          </a:p>
          <a:p>
            <a:pPr eaLnBrk="1" hangingPunct="1"/>
            <a:r>
              <a:rPr lang="en-US" altLang="zh-CN" smtClean="0"/>
              <a:t>Anywhere / between the base and derived class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Pure virtual functions &amp; abstract class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Pure virtual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A function declared without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>
                <a:latin typeface="Times New Roman" pitchFamily="18" charset="0"/>
              </a:rPr>
              <a:t>virtual ret_type func_name(arg_list)= 0;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Abstract class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A class contains one or more pure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Can not be instantiated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Can be used to define pointers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Fundamentals of C++</a:t>
            </a:r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Class &amp; inheritance</a:t>
            </a:r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Overloading &amp; overriding</a:t>
            </a:r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Templates, Error handling,</a:t>
            </a:r>
            <a:r>
              <a:rPr lang="en-US" altLang="zh-CN" smtClean="0">
                <a:solidFill>
                  <a:srgbClr val="FF0000"/>
                </a:solidFill>
                <a:latin typeface="Arial" charset="0"/>
              </a:rPr>
              <a:t>…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Function Templates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Generic function for different types.</a:t>
            </a:r>
          </a:p>
          <a:p>
            <a:pPr lvl="1" eaLnBrk="1" hangingPunct="1"/>
            <a:r>
              <a:rPr lang="en-US" altLang="zh-CN" sz="2400" smtClean="0"/>
              <a:t>E.g. get the min value of three variables (int, float, char</a:t>
            </a:r>
            <a:r>
              <a:rPr lang="en-US" altLang="zh-CN" sz="2400" smtClean="0">
                <a:latin typeface="Arial" charset="0"/>
              </a:rPr>
              <a:t>…</a:t>
            </a:r>
            <a:r>
              <a:rPr lang="en-US" altLang="zh-CN" sz="2400" smtClean="0"/>
              <a:t>)</a:t>
            </a:r>
          </a:p>
          <a:p>
            <a:pPr eaLnBrk="1" hangingPunct="1"/>
            <a:r>
              <a:rPr lang="en-US" altLang="zh-CN" sz="2800" smtClean="0"/>
              <a:t>Define function templates   46.cpp</a:t>
            </a:r>
          </a:p>
          <a:p>
            <a:pPr lvl="1" eaLnBrk="1" hangingPunct="1"/>
            <a:r>
              <a:rPr lang="en-US" altLang="zh-CN" sz="2400" smtClean="0"/>
              <a:t>Template&lt;class S, class T</a:t>
            </a:r>
            <a:r>
              <a:rPr lang="en-US" altLang="zh-CN" sz="2400" smtClean="0">
                <a:latin typeface="Arial" charset="0"/>
              </a:rPr>
              <a:t>…</a:t>
            </a:r>
            <a:r>
              <a:rPr lang="en-US" altLang="zh-CN" sz="2400" smtClean="0"/>
              <a:t>&gt;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400" smtClean="0"/>
              <a:t>   func_name(</a:t>
            </a:r>
            <a:r>
              <a:rPr lang="en-US" altLang="zh-CN" sz="2400" smtClean="0">
                <a:latin typeface="Arial" charset="0"/>
              </a:rPr>
              <a:t>…</a:t>
            </a:r>
            <a:r>
              <a:rPr lang="en-US" altLang="zh-CN" sz="2400" smtClean="0"/>
              <a:t>)</a:t>
            </a:r>
          </a:p>
          <a:p>
            <a:pPr lvl="1" eaLnBrk="1" hangingPunct="1"/>
            <a:r>
              <a:rPr lang="en-US" altLang="zh-CN" sz="2400" smtClean="0"/>
              <a:t>Func_name&lt;type name&gt;(</a:t>
            </a:r>
            <a:r>
              <a:rPr lang="en-US" altLang="zh-CN" sz="2400" smtClean="0">
                <a:latin typeface="Arial" charset="0"/>
              </a:rPr>
              <a:t>…</a:t>
            </a:r>
            <a:r>
              <a:rPr lang="en-US" altLang="zh-CN" sz="2400" smtClean="0"/>
              <a:t>)   </a:t>
            </a:r>
          </a:p>
          <a:p>
            <a:pPr lvl="1" eaLnBrk="1" hangingPunct="1"/>
            <a:r>
              <a:rPr lang="en-US" altLang="zh-CN" sz="2400" smtClean="0"/>
              <a:t> something like macro</a:t>
            </a:r>
          </a:p>
          <a:p>
            <a:pPr eaLnBrk="1" hangingPunct="1"/>
            <a:r>
              <a:rPr lang="en-US" altLang="zh-CN" sz="2800" smtClean="0"/>
              <a:t>More powerful than macro </a:t>
            </a:r>
          </a:p>
          <a:p>
            <a:pPr eaLnBrk="1" hangingPunct="1"/>
            <a:endParaRPr lang="en-US" altLang="zh-CN" sz="2800" smtClean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Using template functions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Func_name&lt;type_name list&gt;(</a:t>
            </a:r>
            <a:r>
              <a:rPr lang="en-US" altLang="zh-CN" smtClean="0">
                <a:latin typeface="Arial" charset="0"/>
              </a:rPr>
              <a:t>…</a:t>
            </a:r>
            <a:r>
              <a:rPr lang="en-US" altLang="zh-CN" smtClean="0"/>
              <a:t>)</a:t>
            </a:r>
          </a:p>
          <a:p>
            <a:pPr eaLnBrk="1" hangingPunct="1"/>
            <a:r>
              <a:rPr lang="en-US" altLang="zh-CN" smtClean="0"/>
              <a:t>47.cpp</a:t>
            </a:r>
          </a:p>
          <a:p>
            <a:pPr eaLnBrk="1" hangingPunct="1"/>
            <a:r>
              <a:rPr lang="en-US" altLang="zh-CN" smtClean="0"/>
              <a:t>Generic quick sort 47-1.cpp</a:t>
            </a:r>
          </a:p>
          <a:p>
            <a:pPr eaLnBrk="1" hangingPunct="1"/>
            <a:r>
              <a:rPr lang="en-US" altLang="zh-CN" smtClean="0"/>
              <a:t>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Class templates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Generic classes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Define class templates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smtClean="0"/>
              <a:t>Template&lt;class  T&gt;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smtClean="0"/>
              <a:t>Class {</a:t>
            </a:r>
            <a:r>
              <a:rPr lang="en-US" altLang="zh-CN" sz="2400" smtClean="0">
                <a:latin typeface="Arial" charset="0"/>
              </a:rPr>
              <a:t>…</a:t>
            </a:r>
            <a:r>
              <a:rPr lang="en-US" altLang="zh-CN" sz="2400" smtClean="0"/>
              <a:t>}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endParaRPr lang="en-US" altLang="zh-CN" sz="2400" smtClean="0"/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smtClean="0"/>
              <a:t>Template&lt;class T&gt;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smtClean="0"/>
              <a:t>ret_type  class_name&lt;type_name&gt; :: func_name ( </a:t>
            </a:r>
            <a:r>
              <a:rPr lang="en-US" altLang="zh-CN" sz="2400" smtClean="0">
                <a:latin typeface="Arial" charset="0"/>
              </a:rPr>
              <a:t>…</a:t>
            </a:r>
            <a:r>
              <a:rPr lang="en-US" altLang="zh-CN" sz="2400" smtClean="0"/>
              <a:t> ){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800" smtClean="0"/>
              <a:t>48.cpp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Variables declaration &amp; assignments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611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#include&lt;iostream&gt;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using namespace std;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int main()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	int i,j,k;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	int l;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	i=10;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	j=k=l=20;  //j=(k=(i=20))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	cout&lt;&lt;"i="&lt;&lt;i&lt;&lt;endl;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	cout&lt;&lt;"k="&lt;&lt;k&lt;&lt;endl;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	cout&lt;&lt;"l="&lt;&lt;l&lt;&lt;endl;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	i+=10;     //i = i + 10;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	i++;       //i = i + 1;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	cout &lt;&lt; "i="&lt;&lt;i&lt;&lt;endl;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}      2.cpp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Class template examples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Class_name&lt;type_name..&gt; obj</a:t>
            </a:r>
            <a:r>
              <a:rPr lang="en-US" altLang="zh-CN" smtClean="0">
                <a:latin typeface="Arial" charset="0"/>
              </a:rPr>
              <a:t>…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Array class  49.cpp</a:t>
            </a:r>
          </a:p>
          <a:p>
            <a:pPr eaLnBrk="1" hangingPunct="1"/>
            <a:r>
              <a:rPr lang="en-US" altLang="zh-CN" smtClean="0"/>
              <a:t>Linked list 50.cpp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overload template functions 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It is possible to overload a template function.</a:t>
            </a:r>
          </a:p>
          <a:p>
            <a:pPr eaLnBrk="1" hangingPunct="1"/>
            <a:r>
              <a:rPr lang="en-US" altLang="zh-CN" smtClean="0"/>
              <a:t>51.cpp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Template specialization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 example from </a:t>
            </a:r>
            <a:r>
              <a:rPr lang="en-US" altLang="zh-CN" smtClean="0">
                <a:hlinkClick r:id="rId2"/>
              </a:rPr>
              <a:t>www.cplusplus.com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52.cpp</a:t>
            </a:r>
            <a:endParaRPr lang="en-US" altLang="zh-CN" b="1" smtClean="0"/>
          </a:p>
          <a:p>
            <a:pPr eaLnBrk="1" hangingPunct="1"/>
            <a:r>
              <a:rPr lang="en-US" altLang="zh-CN" b="1" smtClean="0"/>
              <a:t>template &lt;&gt; class </a:t>
            </a:r>
            <a:r>
              <a:rPr lang="en-US" altLang="zh-CN" i="1" smtClean="0"/>
              <a:t>class_name</a:t>
            </a:r>
            <a:r>
              <a:rPr lang="en-US" altLang="zh-CN" b="1" smtClean="0"/>
              <a:t> &lt;</a:t>
            </a:r>
            <a:r>
              <a:rPr lang="en-US" altLang="zh-CN" i="1" smtClean="0"/>
              <a:t>type</a:t>
            </a:r>
            <a:r>
              <a:rPr lang="en-US" altLang="zh-CN" b="1" smtClean="0"/>
              <a:t>&gt;</a:t>
            </a:r>
            <a:r>
              <a:rPr lang="en-US" altLang="zh-CN" smtClean="0"/>
              <a:t>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Template value parameters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Template can have parameters other than type names</a:t>
            </a:r>
          </a:p>
          <a:p>
            <a:pPr eaLnBrk="1" hangingPunct="1"/>
            <a:r>
              <a:rPr lang="en-US" altLang="zh-CN" smtClean="0"/>
              <a:t>53.cpp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Default value for templates paramters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template &lt;class T = char&gt; // With a default value. </a:t>
            </a:r>
          </a:p>
          <a:p>
            <a:pPr eaLnBrk="1" hangingPunct="1"/>
            <a:r>
              <a:rPr lang="en-US" altLang="zh-CN" smtClean="0"/>
              <a:t>template &lt;int Tfunc (int)&gt; // A function as parameter. </a:t>
            </a:r>
          </a:p>
          <a:p>
            <a:pPr eaLnBrk="1" hangingPunct="1"/>
            <a:r>
              <a:rPr lang="en-US" altLang="zh-CN" smtClean="0"/>
              <a:t>the implementation (definition) of a template class or function </a:t>
            </a:r>
            <a:r>
              <a:rPr lang="en-US" altLang="zh-CN" u="sng" smtClean="0"/>
              <a:t>must</a:t>
            </a:r>
            <a:r>
              <a:rPr lang="en-US" altLang="zh-CN" smtClean="0"/>
              <a:t> be in the same file as the declaration.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Execptions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zh-CN" b="1" smtClean="0"/>
              <a:t>try </a:t>
            </a:r>
          </a:p>
          <a:p>
            <a:pPr eaLnBrk="1" hangingPunct="1"/>
            <a:r>
              <a:rPr lang="en-US" altLang="zh-CN" b="1" smtClean="0"/>
              <a:t>{</a:t>
            </a:r>
            <a:r>
              <a:rPr lang="en-US" altLang="zh-CN" smtClean="0"/>
              <a:t> // code to be tried </a:t>
            </a:r>
          </a:p>
          <a:p>
            <a:pPr eaLnBrk="1" hangingPunct="1"/>
            <a:r>
              <a:rPr lang="en-US" altLang="zh-CN" smtClean="0"/>
              <a:t>   </a:t>
            </a:r>
            <a:r>
              <a:rPr lang="en-US" altLang="zh-CN" b="1" smtClean="0"/>
              <a:t>throw </a:t>
            </a:r>
            <a:r>
              <a:rPr lang="en-US" altLang="zh-CN" smtClean="0"/>
              <a:t>exception</a:t>
            </a:r>
            <a:r>
              <a:rPr lang="en-US" altLang="zh-CN" b="1" smtClean="0"/>
              <a:t>; }</a:t>
            </a:r>
          </a:p>
          <a:p>
            <a:pPr eaLnBrk="1" hangingPunct="1"/>
            <a:r>
              <a:rPr lang="en-US" altLang="zh-CN" b="1" smtClean="0"/>
              <a:t> catch (</a:t>
            </a:r>
            <a:r>
              <a:rPr lang="en-US" altLang="zh-CN" smtClean="0"/>
              <a:t>type </a:t>
            </a:r>
            <a:r>
              <a:rPr lang="en-US" altLang="zh-CN" smtClean="0">
                <a:latin typeface="Arial" charset="0"/>
              </a:rPr>
              <a:t> </a:t>
            </a:r>
            <a:r>
              <a:rPr lang="en-US" altLang="zh-CN" smtClean="0"/>
              <a:t>exception</a:t>
            </a:r>
            <a:r>
              <a:rPr lang="en-US" altLang="zh-CN" b="1" smtClean="0"/>
              <a:t>)</a:t>
            </a:r>
          </a:p>
          <a:p>
            <a:pPr eaLnBrk="1" hangingPunct="1"/>
            <a:r>
              <a:rPr lang="en-US" altLang="zh-CN" b="1" smtClean="0"/>
              <a:t> {</a:t>
            </a:r>
            <a:r>
              <a:rPr lang="en-US" altLang="zh-CN" smtClean="0"/>
              <a:t> // code to be executed in case of exception </a:t>
            </a:r>
            <a:r>
              <a:rPr lang="en-US" altLang="zh-CN" b="1" smtClean="0"/>
              <a:t>}</a:t>
            </a:r>
            <a:r>
              <a:rPr lang="en-US" altLang="zh-CN" smtClean="0"/>
              <a:t>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Examples of exception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54.cpp</a:t>
            </a:r>
          </a:p>
          <a:p>
            <a:pPr eaLnBrk="1" hangingPunct="1"/>
            <a:r>
              <a:rPr lang="en-US" altLang="zh-CN" smtClean="0"/>
              <a:t>throw out an object.</a:t>
            </a:r>
          </a:p>
          <a:p>
            <a:pPr eaLnBrk="1" hangingPunct="1"/>
            <a:r>
              <a:rPr lang="en-US" altLang="zh-CN" smtClean="0"/>
              <a:t>55.cpp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Uncaught exception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Uncaught exceptions will be thrown into outer scope. </a:t>
            </a:r>
          </a:p>
          <a:p>
            <a:pPr eaLnBrk="1" hangingPunct="1"/>
            <a:r>
              <a:rPr lang="en-US" altLang="zh-CN" smtClean="0"/>
              <a:t>If no catch, usually program will terminate. </a:t>
            </a:r>
          </a:p>
          <a:p>
            <a:pPr eaLnBrk="1" hangingPunct="1"/>
            <a:r>
              <a:rPr lang="en-US" altLang="zh-CN" smtClean="0"/>
              <a:t>Void terminate();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I/O system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iostream.h</a:t>
            </a:r>
          </a:p>
          <a:p>
            <a:pPr eaLnBrk="1" hangingPunct="1"/>
            <a:r>
              <a:rPr lang="en-US" altLang="zh-CN" smtClean="0"/>
              <a:t>cin,cout,cerr,clog</a:t>
            </a:r>
          </a:p>
          <a:p>
            <a:pPr eaLnBrk="1" hangingPunct="1"/>
            <a:r>
              <a:rPr lang="en-US" altLang="zh-CN" smtClean="0"/>
              <a:t>iostream,fstream,strstream</a:t>
            </a:r>
          </a:p>
          <a:p>
            <a:pPr eaLnBrk="1" hangingPunct="1"/>
            <a:r>
              <a:rPr lang="en-US" altLang="zh-CN" smtClean="0"/>
              <a:t>Flags 57.cpp 58.cpp 	</a:t>
            </a:r>
          </a:p>
          <a:p>
            <a:pPr eaLnBrk="1" hangingPunct="1"/>
            <a:r>
              <a:rPr lang="en-US" altLang="zh-CN" smtClean="0"/>
              <a:t>Overload </a:t>
            </a:r>
            <a:r>
              <a:rPr lang="en-US" altLang="zh-CN" smtClean="0">
                <a:latin typeface="Arial" charset="0"/>
              </a:rPr>
              <a:t>“</a:t>
            </a:r>
            <a:r>
              <a:rPr lang="en-US" altLang="zh-CN" smtClean="0"/>
              <a:t>&lt;&lt;</a:t>
            </a:r>
            <a:r>
              <a:rPr lang="en-US" altLang="zh-CN" smtClean="0">
                <a:latin typeface="Arial" charset="0"/>
              </a:rPr>
              <a:t>“</a:t>
            </a:r>
            <a:r>
              <a:rPr lang="en-US" altLang="zh-CN" smtClean="0"/>
              <a:t>  59.cpp</a:t>
            </a:r>
          </a:p>
          <a:p>
            <a:pPr eaLnBrk="1" hangingPunct="1"/>
            <a:r>
              <a:rPr lang="en-US" altLang="zh-CN" smtClean="0"/>
              <a:t>60.cpp 61.cpp 62.cpp 63.cpp 64.cpp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Expressions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Boolean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== , != , &gt;, &gt;=, &lt; , &lt;=, </a:t>
            </a:r>
            <a:r>
              <a:rPr lang="en-US" altLang="zh-CN" sz="2400" smtClean="0">
                <a:latin typeface="Arial" charset="0"/>
              </a:rPr>
              <a:t>…</a:t>
            </a:r>
            <a:endParaRPr lang="en-US" altLang="zh-CN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&amp;&amp; , || </a:t>
            </a:r>
            <a:r>
              <a:rPr lang="en-US" altLang="zh-CN" sz="2400" smtClean="0">
                <a:latin typeface="Arial" charset="0"/>
              </a:rPr>
              <a:t>…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Arithmetic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+ , - , *, / ,% </a:t>
            </a:r>
            <a:r>
              <a:rPr lang="en-US" altLang="zh-CN" sz="2400" smtClean="0">
                <a:latin typeface="Arial" charset="0"/>
              </a:rPr>
              <a:t>…</a:t>
            </a:r>
            <a:endParaRPr lang="en-US" altLang="zh-CN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&amp;, | </a:t>
            </a:r>
            <a:r>
              <a:rPr lang="en-US" altLang="zh-CN" sz="2400" smtClean="0">
                <a:latin typeface="Arial" charset="0"/>
              </a:rPr>
              <a:t>…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Assignment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=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? 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Expressions have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 of expressions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fr-FR" sz="2800" smtClean="0"/>
              <a:t>	</a:t>
            </a:r>
            <a:r>
              <a:rPr lang="fr-FR" altLang="zh-CN" sz="2800" smtClean="0"/>
              <a:t>7 &amp;&amp; 8</a:t>
            </a:r>
          </a:p>
          <a:p>
            <a:pPr eaLnBrk="1" hangingPunct="1">
              <a:lnSpc>
                <a:spcPct val="90000"/>
              </a:lnSpc>
            </a:pPr>
            <a:r>
              <a:rPr lang="fr-FR" altLang="zh-CN" sz="2800" smtClean="0"/>
              <a:t>    7 &amp; 8 </a:t>
            </a:r>
          </a:p>
          <a:p>
            <a:pPr eaLnBrk="1" hangingPunct="1">
              <a:lnSpc>
                <a:spcPct val="90000"/>
              </a:lnSpc>
            </a:pPr>
            <a:r>
              <a:rPr lang="fr-FR" altLang="zh-CN" sz="2800" smtClean="0"/>
              <a:t>    7 / 8</a:t>
            </a:r>
          </a:p>
          <a:p>
            <a:pPr eaLnBrk="1" hangingPunct="1">
              <a:lnSpc>
                <a:spcPct val="90000"/>
              </a:lnSpc>
            </a:pPr>
            <a:r>
              <a:rPr lang="fr-FR" altLang="zh-CN" sz="2800" smtClean="0"/>
              <a:t>	7 % 8</a:t>
            </a:r>
          </a:p>
          <a:p>
            <a:pPr eaLnBrk="1" hangingPunct="1">
              <a:lnSpc>
                <a:spcPct val="90000"/>
              </a:lnSpc>
            </a:pPr>
            <a:r>
              <a:rPr lang="fr-FR" altLang="zh-CN" sz="2800" smtClean="0"/>
              <a:t>     7 &gt;&gt; 1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smtClean="0"/>
              <a:t>       (i &gt; 127 ? true : false)</a:t>
            </a:r>
            <a:r>
              <a:rPr lang="fr-FR" altLang="zh-CN" sz="2800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smtClean="0"/>
              <a:t>       (i &gt; 127 ? i-127 : i)</a:t>
            </a:r>
            <a:endParaRPr lang="fr-FR" altLang="zh-CN" sz="280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fr-FR" altLang="zh-CN" sz="2800" smtClean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2400" smtClean="0"/>
              <a:t>                            3.cpp  4.cpp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538</TotalTime>
  <Words>1934</Words>
  <Application>Microsoft Office PowerPoint</Application>
  <PresentationFormat>On-screen Show (4:3)</PresentationFormat>
  <Paragraphs>603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6" baseType="lpstr">
      <vt:lpstr>Tahoma</vt:lpstr>
      <vt:lpstr>宋体</vt:lpstr>
      <vt:lpstr>Arial</vt:lpstr>
      <vt:lpstr>Wingdings</vt:lpstr>
      <vt:lpstr>Calibri</vt:lpstr>
      <vt:lpstr>Times New Roman</vt:lpstr>
      <vt:lpstr>Courier New</vt:lpstr>
      <vt:lpstr>Blends</vt:lpstr>
      <vt:lpstr>C++     </vt:lpstr>
      <vt:lpstr>Outline</vt:lpstr>
      <vt:lpstr>Reference C/C++ </vt:lpstr>
      <vt:lpstr>An example</vt:lpstr>
      <vt:lpstr>Lexical elements</vt:lpstr>
      <vt:lpstr>Slide 6</vt:lpstr>
      <vt:lpstr>Variables declaration &amp; assignments</vt:lpstr>
      <vt:lpstr>Expressions</vt:lpstr>
      <vt:lpstr>Example of expressions</vt:lpstr>
      <vt:lpstr>Slide 10</vt:lpstr>
      <vt:lpstr>Statements</vt:lpstr>
      <vt:lpstr>Conditional</vt:lpstr>
      <vt:lpstr>Trick</vt:lpstr>
      <vt:lpstr>Trick</vt:lpstr>
      <vt:lpstr>Loop, for</vt:lpstr>
      <vt:lpstr>Loop, while &amp; do while</vt:lpstr>
      <vt:lpstr>Goto,break,continue</vt:lpstr>
      <vt:lpstr>switch</vt:lpstr>
      <vt:lpstr>functions</vt:lpstr>
      <vt:lpstr>Example </vt:lpstr>
      <vt:lpstr>Pass by value</vt:lpstr>
      <vt:lpstr>Pass by reference</vt:lpstr>
      <vt:lpstr>Array in C/C++</vt:lpstr>
      <vt:lpstr>Array</vt:lpstr>
      <vt:lpstr>Array: confusing</vt:lpstr>
      <vt:lpstr>Pointer</vt:lpstr>
      <vt:lpstr>Examples of pointer</vt:lpstr>
      <vt:lpstr>Array and pointer</vt:lpstr>
      <vt:lpstr>arithmetic of pointer</vt:lpstr>
      <vt:lpstr>Strings </vt:lpstr>
      <vt:lpstr>Dynamic allocating memory</vt:lpstr>
      <vt:lpstr>Outline</vt:lpstr>
      <vt:lpstr>Struct:</vt:lpstr>
      <vt:lpstr>union</vt:lpstr>
      <vt:lpstr>More in a stucture: operations</vt:lpstr>
      <vt:lpstr>Class </vt:lpstr>
      <vt:lpstr>Public vs. private </vt:lpstr>
      <vt:lpstr>class</vt:lpstr>
      <vt:lpstr>Constructors</vt:lpstr>
      <vt:lpstr>Deconstructors </vt:lpstr>
      <vt:lpstr>Tricky </vt:lpstr>
      <vt:lpstr>Empty constructor &amp; Copy constructor</vt:lpstr>
      <vt:lpstr>Inheritance</vt:lpstr>
      <vt:lpstr>Having same name?</vt:lpstr>
      <vt:lpstr>Constructors </vt:lpstr>
      <vt:lpstr>Inheritance </vt:lpstr>
      <vt:lpstr>Static members in class</vt:lpstr>
      <vt:lpstr>Friend functions</vt:lpstr>
      <vt:lpstr>Friend class </vt:lpstr>
      <vt:lpstr>Outline</vt:lpstr>
      <vt:lpstr>Function overloading</vt:lpstr>
      <vt:lpstr>Function overloading</vt:lpstr>
      <vt:lpstr>Operator overloading</vt:lpstr>
      <vt:lpstr>Special member functions</vt:lpstr>
      <vt:lpstr>Overloading =</vt:lpstr>
      <vt:lpstr>Operator overloading by friend functions</vt:lpstr>
      <vt:lpstr>Overloading examples</vt:lpstr>
      <vt:lpstr>Overloading summary </vt:lpstr>
      <vt:lpstr>Type conversion between classes </vt:lpstr>
      <vt:lpstr>Redefine</vt:lpstr>
      <vt:lpstr>What is the result?</vt:lpstr>
      <vt:lpstr>Virtual function &amp; overriding</vt:lpstr>
      <vt:lpstr>Virtual functions examples</vt:lpstr>
      <vt:lpstr>Overloading &amp; overriding</vt:lpstr>
      <vt:lpstr>Pure virtual functions &amp; abstract class</vt:lpstr>
      <vt:lpstr>Outline</vt:lpstr>
      <vt:lpstr>Function Templates</vt:lpstr>
      <vt:lpstr>Using template functions</vt:lpstr>
      <vt:lpstr>Class templates</vt:lpstr>
      <vt:lpstr>Class template examples</vt:lpstr>
      <vt:lpstr>overload template functions </vt:lpstr>
      <vt:lpstr>Template specialization</vt:lpstr>
      <vt:lpstr>Template value parameters</vt:lpstr>
      <vt:lpstr>Default value for templates paramters</vt:lpstr>
      <vt:lpstr>Execptions</vt:lpstr>
      <vt:lpstr>Examples of exception</vt:lpstr>
      <vt:lpstr>Uncaught exception</vt:lpstr>
      <vt:lpstr>I/O system</vt:lpstr>
    </vt:vector>
  </TitlesOfParts>
  <Company>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</dc:title>
  <dc:creator>YE</dc:creator>
  <cp:lastModifiedBy>MSC</cp:lastModifiedBy>
  <cp:revision>26</cp:revision>
  <dcterms:created xsi:type="dcterms:W3CDTF">2004-02-24T21:59:44Z</dcterms:created>
  <dcterms:modified xsi:type="dcterms:W3CDTF">2016-07-14T08:52:37Z</dcterms:modified>
</cp:coreProperties>
</file>