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6" r:id="rId3"/>
    <p:sldId id="341" r:id="rId4"/>
    <p:sldId id="342" r:id="rId5"/>
    <p:sldId id="355" r:id="rId6"/>
    <p:sldId id="363" r:id="rId7"/>
    <p:sldId id="364" r:id="rId8"/>
    <p:sldId id="356" r:id="rId9"/>
    <p:sldId id="357" r:id="rId10"/>
    <p:sldId id="358" r:id="rId11"/>
    <p:sldId id="359" r:id="rId12"/>
    <p:sldId id="365" r:id="rId13"/>
    <p:sldId id="366" r:id="rId14"/>
    <p:sldId id="360" r:id="rId15"/>
    <p:sldId id="361" r:id="rId16"/>
    <p:sldId id="327" r:id="rId17"/>
    <p:sldId id="328" r:id="rId18"/>
    <p:sldId id="345" r:id="rId19"/>
    <p:sldId id="346" r:id="rId20"/>
    <p:sldId id="343" r:id="rId21"/>
    <p:sldId id="339" r:id="rId22"/>
    <p:sldId id="329" r:id="rId23"/>
    <p:sldId id="331" r:id="rId24"/>
    <p:sldId id="332" r:id="rId25"/>
    <p:sldId id="333" r:id="rId26"/>
    <p:sldId id="334" r:id="rId27"/>
    <p:sldId id="335" r:id="rId28"/>
    <p:sldId id="336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47" r:id="rId37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A2C1FE"/>
    <a:srgbClr val="00DFCA"/>
    <a:srgbClr val="D49FFF"/>
    <a:srgbClr val="FAFD00"/>
    <a:srgbClr val="063DE8"/>
    <a:srgbClr val="00279F"/>
    <a:srgbClr val="500093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227" y="-72"/>
      </p:cViewPr>
      <p:guideLst>
        <p:guide orient="horz" pos="2192"/>
        <p:guide pos="28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003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1125" y="-1588"/>
            <a:ext cx="30003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6988"/>
            <a:ext cx="30003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1125" y="8916988"/>
            <a:ext cx="30003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fld id="{95023441-A6B9-4E24-8498-AE61C7520B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003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-1588"/>
            <a:ext cx="30003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30003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16988"/>
            <a:ext cx="30003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fld id="{47E451A6-0E78-4DB1-980C-EC6C064A56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9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6013" y="706438"/>
            <a:ext cx="4687887" cy="3516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FFBAA-9407-43B9-B127-AAB7568F351A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250" rIns="952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C8433-BD43-4100-B628-BAB288E2528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6FCA0-411B-4CD4-A78B-11D79730726A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587FE-CCBE-484F-B2C5-2F44350751F6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40349-A03A-4DAE-BD27-7832BF9FC336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ED679-DFBD-494A-AA8C-97B435C03A7A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1537D-4A9F-4518-9FED-A52BFEBDB104}" type="slidenum">
              <a:rPr lang="en-US"/>
              <a:pPr/>
              <a:t>29</a:t>
            </a:fld>
            <a:endParaRPr lang="en-US"/>
          </a:p>
        </p:txBody>
      </p:sp>
      <p:sp>
        <p:nvSpPr>
          <p:cNvPr id="474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C3E61-CC48-4FEA-ABC4-B26A791FFBA4}" type="slidenum">
              <a:rPr lang="en-US"/>
              <a:pPr/>
              <a:t>30</a:t>
            </a:fld>
            <a:endParaRPr lang="en-US"/>
          </a:p>
        </p:txBody>
      </p:sp>
      <p:sp>
        <p:nvSpPr>
          <p:cNvPr id="480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59F78-C9FF-4F05-ADA9-B862670C6A94}" type="slidenum">
              <a:rPr lang="en-US"/>
              <a:pPr/>
              <a:t>31</a:t>
            </a:fld>
            <a:endParaRPr lang="en-US"/>
          </a:p>
        </p:txBody>
      </p:sp>
      <p:sp>
        <p:nvSpPr>
          <p:cNvPr id="472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E5579-1084-4D93-8C34-9BF233EF230D}" type="slidenum">
              <a:rPr lang="en-US"/>
              <a:pPr/>
              <a:t>32</a:t>
            </a:fld>
            <a:endParaRPr lang="en-US"/>
          </a:p>
        </p:txBody>
      </p:sp>
      <p:sp>
        <p:nvSpPr>
          <p:cNvPr id="484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4FCE7-FF72-4B7B-812F-A1109634872C}" type="slidenum">
              <a:rPr lang="en-US"/>
              <a:pPr/>
              <a:t>33</a:t>
            </a:fld>
            <a:endParaRPr lang="en-US"/>
          </a:p>
        </p:txBody>
      </p:sp>
      <p:sp>
        <p:nvSpPr>
          <p:cNvPr id="486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B13FD9-1313-46FD-9962-0B07F201CB87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92650" cy="3519487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57700"/>
            <a:ext cx="5076825" cy="4224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7" tIns="46589" rIns="93177" bIns="4658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C7C99-0C87-436C-815E-0694A73BEF7E}" type="slidenum">
              <a:rPr lang="en-US"/>
              <a:pPr/>
              <a:t>34</a:t>
            </a:fld>
            <a:endParaRPr lang="en-US"/>
          </a:p>
        </p:txBody>
      </p:sp>
      <p:sp>
        <p:nvSpPr>
          <p:cNvPr id="490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54870-23AD-43C7-8B34-73E04CD20DE4}" type="slidenum">
              <a:rPr lang="en-US"/>
              <a:pPr/>
              <a:t>35</a:t>
            </a:fld>
            <a:endParaRPr lang="en-US"/>
          </a:p>
        </p:txBody>
      </p:sp>
      <p:sp>
        <p:nvSpPr>
          <p:cNvPr id="495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90878-60D9-4B60-920E-4B8DBD4D073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AE138-5C0E-4F8E-BEBC-C48C809E0F4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527E4-FCB7-4EC4-A611-941A3173B99B}" type="slidenum">
              <a:rPr lang="en-US"/>
              <a:pPr/>
              <a:t>18</a:t>
            </a:fld>
            <a:endParaRPr lang="en-US"/>
          </a:p>
        </p:txBody>
      </p:sp>
      <p:sp>
        <p:nvSpPr>
          <p:cNvPr id="394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67" y="4458018"/>
            <a:ext cx="5075767" cy="422338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9C381-A2E6-4DED-A5C2-B5B001A3A99F}" type="slidenum">
              <a:rPr lang="en-US"/>
              <a:pPr/>
              <a:t>19</a:t>
            </a:fld>
            <a:endParaRPr lang="en-US"/>
          </a:p>
        </p:txBody>
      </p:sp>
      <p:sp>
        <p:nvSpPr>
          <p:cNvPr id="467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67" y="4458018"/>
            <a:ext cx="5075767" cy="422338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81806-8B2D-4183-BC49-E79EAE6865B9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02B6A-24CC-44A6-A0EB-32F9FF74D28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24868-AF6C-4420-8B20-8ACD395886C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ABE13B-A17A-432C-9566-29D5925CF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546A2-EB17-4A30-B33A-5F21BCE394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60385-03C4-4801-BCE0-7E3B2E207A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64012-783D-4E03-B1CC-6D0A6255D2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5FC29-E998-43A2-9F7E-B08DF6B66A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7D06A-6CEE-4700-9E56-28C74D43E6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A10B-C91B-4C9D-B946-A072DEC9FE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57E57-518B-49C5-882A-F73D6A2227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E9ECC-2742-452C-A84E-AE470A530B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8AC5-5678-41FE-9E5C-0C902F6745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D093A-40D2-49AE-989A-F2D4C51C69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428750"/>
            <a:ext cx="9142413" cy="152400"/>
            <a:chOff x="0" y="900"/>
            <a:chExt cx="5759" cy="96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black">
            <a:xfrm>
              <a:off x="0" y="900"/>
              <a:ext cx="5759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black">
            <a:xfrm>
              <a:off x="0" y="972"/>
              <a:ext cx="5759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fld id="{D8935B39-1327-45DE-9465-9169D64F25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0"/>
              <a:t>COMP102 Prog. Fundamentals I:Introduction to C++ / Slide </a:t>
            </a:r>
            <a:fld id="{03D66900-9124-4A2E-A418-2BF934A0EDF7}" type="slidenum">
              <a:rPr lang="en-US" sz="12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1200" b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endParaRPr lang="en-US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7837488" y="0"/>
          <a:ext cx="1306512" cy="1371600"/>
        </p:xfrm>
        <a:graphic>
          <a:graphicData uri="http://schemas.openxmlformats.org/presentationml/2006/ole">
            <p:oleObj spid="_x0000_s1026" name="Clip" r:id="rId14" imgW="1547640" imgH="1626120" progId="MS_ClipArt_Gallery.2">
              <p:embed/>
            </p:oleObj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Office_Word_97_-_2003_Document1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2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>
            <p:ph type="subTitle" idx="1"/>
          </p:nvPr>
        </p:nvSpPr>
        <p:spPr>
          <a:xfrm>
            <a:off x="5029200" y="4572000"/>
            <a:ext cx="3733800" cy="1752600"/>
          </a:xfrm>
          <a:noFill/>
        </p:spPr>
        <p:txBody>
          <a:bodyPr/>
          <a:lstStyle/>
          <a:p>
            <a:r>
              <a:rPr lang="en-US" sz="4400" smtClean="0">
                <a:solidFill>
                  <a:schemeClr val="folHlink"/>
                </a:solidFill>
              </a:rPr>
              <a:t>Introduction to C++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 sz="7200" smtClean="0"/>
              <a:t>Programming</a:t>
            </a:r>
            <a:endParaRPr lang="en-US" smtClean="0"/>
          </a:p>
        </p:txBody>
      </p:sp>
      <p:graphicFrame>
        <p:nvGraphicFramePr>
          <p:cNvPr id="2050" name="Object 16"/>
          <p:cNvGraphicFramePr>
            <a:graphicFrameLocks noChangeAspect="1"/>
          </p:cNvGraphicFramePr>
          <p:nvPr/>
        </p:nvGraphicFramePr>
        <p:xfrm>
          <a:off x="762000" y="2895600"/>
          <a:ext cx="3771900" cy="3962400"/>
        </p:xfrm>
        <a:graphic>
          <a:graphicData uri="http://schemas.openxmlformats.org/presentationml/2006/ole">
            <p:oleObj spid="_x0000_s2050" name="Clip" r:id="rId4" imgW="1547640" imgH="1626120" progId="MS_ClipArt_Gallery.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75228"/>
            <a:ext cx="7543800" cy="527742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95522"/>
            <a:ext cx="7467600" cy="583889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D927-1F3D-43F5-87F1-4D161E36268C}" type="slidenum">
              <a:rPr lang="en-US"/>
              <a:pPr/>
              <a:t>12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An </a:t>
            </a:r>
            <a:r>
              <a:rPr lang="th-TH" dirty="0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// Simple stream input/output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#include &lt;iostream.h&gt;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main()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cout &lt;&lt; "Enter your age: 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int myAge;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cin &gt;&gt; myAge;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cout &lt;&lt; "Enter your friend's age: 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int friendsAge;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cin &gt;&gt; friendsAge;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DA9E-0F61-41B6-A613-22978B32917E}" type="slidenum">
              <a:rPr lang="en-US"/>
              <a:pPr/>
              <a:t>13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sz="280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if (myAge &gt; friendsAge)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cout &lt;&lt; "You are older.\n";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else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if (myAge &lt; friendsAge)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   cout &lt;&lt; "You are younger.\n";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else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   cout &lt;&lt; "You and your friend are the same age.\n";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return 0;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153400" cy="511819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32" y="584255"/>
            <a:ext cx="7179868" cy="5892746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7620000" cy="914400"/>
          </a:xfrm>
        </p:spPr>
        <p:txBody>
          <a:bodyPr/>
          <a:lstStyle/>
          <a:p>
            <a:r>
              <a:rPr lang="en-US" smtClean="0"/>
              <a:t>General form of a C++ program</a:t>
            </a:r>
            <a:r>
              <a:rPr lang="en-US" sz="3200" smtClean="0"/>
              <a:t> 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b="1" smtClean="0">
                <a:solidFill>
                  <a:srgbClr val="339966"/>
                </a:solidFill>
                <a:latin typeface="Courier New" pitchFamily="49" charset="0"/>
              </a:rPr>
              <a:t>// Program description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solidFill>
                  <a:srgbClr val="A2C1FE"/>
                </a:solidFill>
                <a:latin typeface="Courier New" pitchFamily="49" charset="0"/>
              </a:rPr>
              <a:t>#include</a:t>
            </a:r>
            <a:r>
              <a:rPr lang="en-US" sz="2800" b="1" smtClean="0">
                <a:latin typeface="Courier New" pitchFamily="49" charset="0"/>
              </a:rPr>
              <a:t> directives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800" b="1" smtClean="0">
                <a:latin typeface="Courier New" pitchFamily="49" charset="0"/>
              </a:rPr>
              <a:t> main()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     constant declarations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     variable declarations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     executable statements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     </a:t>
            </a:r>
            <a:r>
              <a:rPr lang="en-US" sz="2800" b="1" smtClean="0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800" b="1" smtClean="0">
                <a:latin typeface="Courier New" pitchFamily="49" charset="0"/>
              </a:rPr>
              <a:t> 0;</a:t>
            </a:r>
          </a:p>
          <a:p>
            <a:pPr>
              <a:buFont typeface="Monotype Sort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629400" cy="1066800"/>
          </a:xfrm>
        </p:spPr>
        <p:txBody>
          <a:bodyPr/>
          <a:lstStyle/>
          <a:p>
            <a:r>
              <a:rPr lang="en-US" smtClean="0"/>
              <a:t>C++ keywords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5029200"/>
          </a:xfrm>
        </p:spPr>
        <p:txBody>
          <a:bodyPr/>
          <a:lstStyle/>
          <a:p>
            <a:r>
              <a:rPr lang="en-US" sz="2400" smtClean="0"/>
              <a:t>Keywords appear in </a:t>
            </a:r>
            <a:r>
              <a:rPr lang="en-US" sz="2400" smtClean="0">
                <a:solidFill>
                  <a:srgbClr val="A2C1FE"/>
                </a:solidFill>
              </a:rPr>
              <a:t>blue</a:t>
            </a:r>
            <a:r>
              <a:rPr lang="en-US" sz="2400" smtClean="0"/>
              <a:t> in Visual C++.        </a:t>
            </a:r>
          </a:p>
          <a:p>
            <a:r>
              <a:rPr lang="en-US" sz="2400" smtClean="0"/>
              <a:t>Each keyword has a predefined purpose in the language. </a:t>
            </a:r>
          </a:p>
          <a:p>
            <a:r>
              <a:rPr lang="en-US" sz="2400" smtClean="0"/>
              <a:t>Do not use keywords as variable and constant names!!</a:t>
            </a:r>
          </a:p>
          <a:p>
            <a:r>
              <a:rPr lang="en-US" sz="2400" smtClean="0"/>
              <a:t>The complete list of keywords is on page 673 of the textbook.</a:t>
            </a:r>
          </a:p>
          <a:p>
            <a:r>
              <a:rPr lang="en-US" sz="2400" smtClean="0"/>
              <a:t>We shall cover the following keywords in this class: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/>
              <a:t>      </a:t>
            </a:r>
            <a:r>
              <a:rPr lang="en-US" sz="2400" b="1" smtClean="0">
                <a:solidFill>
                  <a:srgbClr val="A2C1FE"/>
                </a:solidFill>
                <a:latin typeface="Courier New" pitchFamily="49" charset="0"/>
              </a:rPr>
              <a:t>bool, break, case, char, const, continue, do, default, double, else, extern, false, float, for, if, int, long, namespace, return, short, static, struct, switch, typedef, true, unsigned, void, while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CS-2303, C-Term 2010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6D6-FEB5-47E8-9FA4-AA28D9DA527A}" type="slidenum">
              <a:rPr lang="en-US"/>
              <a:pPr/>
              <a:t>18</a:t>
            </a:fld>
            <a:endParaRPr lang="en-US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Keywords Shared with </a:t>
            </a:r>
            <a:r>
              <a:rPr lang="en-US" i="1"/>
              <a:t>C</a:t>
            </a:r>
            <a:endParaRPr lang="en-US"/>
          </a:p>
        </p:txBody>
      </p:sp>
      <p:graphicFrame>
        <p:nvGraphicFramePr>
          <p:cNvPr id="39322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93838" y="1833563"/>
          <a:ext cx="6154737" cy="2941637"/>
        </p:xfrm>
        <a:graphic>
          <a:graphicData uri="http://schemas.openxmlformats.org/presentationml/2006/ole">
            <p:oleObj spid="_x0000_s47106" name="Document" r:id="rId4" imgW="6432838" imgH="2473834" progId="Word.Document.8">
              <p:embed/>
            </p:oleObj>
          </a:graphicData>
        </a:graphic>
      </p:graphicFrame>
      <p:pic>
        <p:nvPicPr>
          <p:cNvPr id="39322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7588" y="5902325"/>
            <a:ext cx="2938462" cy="334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5410200" y="4572000"/>
            <a:ext cx="2127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18.4 in D&amp;D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AF3B-CCFA-479D-8947-556D58C5E789}" type="slidenum">
              <a:rPr lang="en-US"/>
              <a:pPr/>
              <a:t>19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Keywords in </a:t>
            </a:r>
            <a:r>
              <a:rPr lang="en-US" i="1"/>
              <a:t>C</a:t>
            </a:r>
            <a:r>
              <a:rPr lang="en-US"/>
              <a:t>++</a:t>
            </a:r>
          </a:p>
        </p:txBody>
      </p:sp>
      <p:graphicFrame>
        <p:nvGraphicFramePr>
          <p:cNvPr id="466950" name="Object 2"/>
          <p:cNvGraphicFramePr>
            <a:graphicFrameLocks noChangeAspect="1"/>
          </p:cNvGraphicFramePr>
          <p:nvPr>
            <p:ph idx="1"/>
          </p:nvPr>
        </p:nvGraphicFramePr>
        <p:xfrm>
          <a:off x="1441450" y="1676400"/>
          <a:ext cx="6259513" cy="2947988"/>
        </p:xfrm>
        <a:graphic>
          <a:graphicData uri="http://schemas.openxmlformats.org/presentationml/2006/ole">
            <p:oleObj spid="_x0000_s48130" name="Document" r:id="rId4" imgW="6250302" imgH="294363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/>
          <a:lstStyle/>
          <a:p>
            <a:r>
              <a:rPr lang="en-US" smtClean="0"/>
              <a:t>Introduction to C++</a:t>
            </a:r>
            <a:br>
              <a:rPr lang="en-US" smtClean="0"/>
            </a:br>
            <a:r>
              <a:rPr lang="en-US" sz="20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 is a programming language developed in the 1970's alongside the UNIX operating system.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 provides a comprehensive set of features for handling a wide variety of applications, such as systems development and scientific computation.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C++ is an “extension” of the C language, in that most C programs are also C++ programs.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C++, as opposed to C, supports “object-oriented programming.”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When learning a new language, the first program people usually write is one that salutes the world :)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Here is the Hello world program in C++.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American Typewriter Condensed" charset="0"/>
              </a:rPr>
              <a:t>#include &lt;</a:t>
            </a:r>
            <a:r>
              <a:rPr lang="en-US" sz="2400" dirty="0" err="1" smtClean="0">
                <a:solidFill>
                  <a:schemeClr val="accent2"/>
                </a:solidFill>
                <a:latin typeface="American Typewriter Condensed" charset="0"/>
              </a:rPr>
              <a:t>iostream.h</a:t>
            </a:r>
            <a:r>
              <a:rPr lang="en-US" sz="2400" dirty="0" smtClean="0">
                <a:solidFill>
                  <a:schemeClr val="accent2"/>
                </a:solidFill>
                <a:latin typeface="American Typewriter Condensed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American Typewriter Condensed" charset="0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latin typeface="American Typewriter Condensed" charset="0"/>
              </a:rPr>
              <a:t> main()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  <a:latin typeface="American Typewriter Condensed" charset="0"/>
              </a:rPr>
              <a:t>cout</a:t>
            </a:r>
            <a:r>
              <a:rPr lang="en-US" sz="2400" dirty="0" smtClean="0">
                <a:solidFill>
                  <a:schemeClr val="accent2"/>
                </a:solidFill>
                <a:latin typeface="American Typewriter Condensed" charset="0"/>
              </a:rPr>
              <a:t> &lt;&lt; “Hello world!”;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chemeClr val="accent2"/>
              </a:solidFill>
              <a:latin typeface="American Typewriter Condensed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PMingLiU" pitchFamily="18" charset="-120"/>
              </a:rPr>
              <a:t>Example 0 – adding 2 numbers</a:t>
            </a:r>
            <a:endParaRPr lang="en-US" altLang="zh-TW" smtClean="0">
              <a:ea typeface="PMingLiU" pitchFamily="18" charset="-120"/>
            </a:endParaRPr>
          </a:p>
        </p:txBody>
      </p:sp>
      <p:sp>
        <p:nvSpPr>
          <p:cNvPr id="8195" name="Text Box 3"/>
          <p:cNvSpPr>
            <a:spLocks noChangeArrowheads="1"/>
          </p:cNvSpPr>
          <p:nvPr>
            <p:ph type="body" idx="1"/>
          </p:nvPr>
        </p:nvSpPr>
        <p:spPr>
          <a:xfrm>
            <a:off x="304800" y="1676400"/>
            <a:ext cx="8382000" cy="3086100"/>
          </a:xfrm>
          <a:noFill/>
          <a:ln w="12700">
            <a:solidFill>
              <a:schemeClr val="tx1"/>
            </a:solidFill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Peter</a:t>
            </a:r>
            <a:r>
              <a:rPr lang="en-US" b="1" smtClean="0"/>
              <a:t>: Hey Frank, I just learned how to add two numbers together.</a:t>
            </a:r>
            <a:endParaRPr lang="en-US" altLang="zh-CN" b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b="1" smtClean="0"/>
              <a:t>Frank: Cool!</a:t>
            </a:r>
            <a:endParaRPr lang="en-US" altLang="zh-CN" b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Peter</a:t>
            </a:r>
            <a:r>
              <a:rPr lang="en-US" b="1" smtClean="0"/>
              <a:t> : Give me the first number.</a:t>
            </a:r>
            <a:endParaRPr lang="en-US" altLang="zh-CN" b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b="1" smtClean="0"/>
              <a:t>Frank: 2.</a:t>
            </a:r>
            <a:endParaRPr lang="en-US" altLang="zh-CN" b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Peter</a:t>
            </a:r>
            <a:r>
              <a:rPr lang="en-US" b="1" smtClean="0"/>
              <a:t> : Ok, and give me the second number.</a:t>
            </a:r>
            <a:endParaRPr lang="en-US" altLang="zh-CN" b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b="1" smtClean="0"/>
              <a:t>Frank: 5.</a:t>
            </a:r>
            <a:endParaRPr lang="en-US" altLang="zh-CN" b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Peter</a:t>
            </a:r>
            <a:r>
              <a:rPr lang="en-US" b="1" smtClean="0"/>
              <a:t> : Ok, here's the answer: 2 + 5 = 7.</a:t>
            </a:r>
            <a:endParaRPr lang="en-US" altLang="zh-CN" b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b="1" smtClean="0"/>
              <a:t>Frank: Wow! You are amazing!</a:t>
            </a:r>
            <a:r>
              <a:rPr lang="en-US" smtClean="0"/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" y="4953000"/>
            <a:ext cx="81200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  after Frank says “2”, Peter has to keep this number in his mind.</a:t>
            </a:r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86000" y="5930900"/>
            <a:ext cx="3381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2</a:t>
            </a:r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10200" y="5930900"/>
            <a:ext cx="3381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924800" y="5930900"/>
            <a:ext cx="3381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7</a:t>
            </a:r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17525" y="5942013"/>
            <a:ext cx="1819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First number:</a:t>
            </a:r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276600" y="5930900"/>
            <a:ext cx="22098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Second number:</a:t>
            </a:r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010400" y="5991225"/>
            <a:ext cx="838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Sum:</a:t>
            </a:r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9375" y="5334000"/>
            <a:ext cx="9064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  after Frank says “5”, Peter also needs  to keep this number in his mind.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629400"/>
          </a:xfrm>
          <a:noFill/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The Corresponding C++ Program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solidFill>
                  <a:srgbClr val="A2C1FE"/>
                </a:solidFill>
                <a:latin typeface="Courier New" pitchFamily="49" charset="0"/>
              </a:rPr>
              <a:t>#include</a:t>
            </a:r>
            <a:r>
              <a:rPr lang="en-US" sz="1800" b="1" smtClean="0">
                <a:latin typeface="Courier New" pitchFamily="49" charset="0"/>
              </a:rPr>
              <a:t> &lt;iostream&gt;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solidFill>
                  <a:srgbClr val="A2C1FE"/>
                </a:solidFill>
                <a:latin typeface="Courier New" pitchFamily="49" charset="0"/>
              </a:rPr>
              <a:t>using</a:t>
            </a:r>
            <a:r>
              <a:rPr lang="en-US" sz="1800" b="1" smtClean="0"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A2C1FE"/>
                </a:solidFill>
                <a:latin typeface="Courier New" pitchFamily="49" charset="0"/>
              </a:rPr>
              <a:t>namespace</a:t>
            </a:r>
            <a:r>
              <a:rPr lang="en-US" sz="1800" b="1" smtClean="0">
                <a:latin typeface="Courier New" pitchFamily="49" charset="0"/>
              </a:rPr>
              <a:t> std;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1800" b="1" smtClean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1800" b="1" smtClean="0">
                <a:latin typeface="Courier New" pitchFamily="49" charset="0"/>
              </a:rPr>
              <a:t> first, second, sum;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"Peter: Hey Frank, I just learned how to add”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&lt;&lt; “ two  numbers together."&lt;&lt; 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"Frank: Cool!" &lt;&lt;endl;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"Peter: Give me the first number."&lt;&lt; 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"Frank: 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cin &gt;&gt; first;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"Peter: Give me the second number."&lt;&lt; 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"Frank: 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cin &gt;&gt; second;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sum = first + second;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"Peter: OK, here is the answer:";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sum &lt;&lt; 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cout &lt;&lt; "Frank: Wow! You are amazing!" &lt;&lt; 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1800" b="1" smtClean="0">
                <a:latin typeface="Courier New" pitchFamily="49" charset="0"/>
              </a:rPr>
              <a:t>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Identifiers appear in black in Visual C++.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identifier is a name for a variable, constant, function, etc.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consists of a letter followed by any sequence of letters, digits, and underscores.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Examples of valid identifiers: </a:t>
            </a:r>
            <a:r>
              <a:rPr lang="en-US" sz="2400" smtClean="0">
                <a:latin typeface="Courier New" pitchFamily="49" charset="0"/>
              </a:rPr>
              <a:t>First_name, age,  y2000,  y2k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Examples of invalid identifiers: </a:t>
            </a:r>
            <a:r>
              <a:rPr lang="en-US" sz="2400" smtClean="0">
                <a:latin typeface="Courier New" pitchFamily="49" charset="0"/>
              </a:rPr>
              <a:t>2000y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Identifiers cannot have special characters in them. For example:  </a:t>
            </a:r>
            <a:r>
              <a:rPr lang="en-US" sz="2400" smtClean="0">
                <a:latin typeface="Courier New" pitchFamily="49" charset="0"/>
              </a:rPr>
              <a:t>X=Y, J-20, ~Ricky,*Michael</a:t>
            </a:r>
            <a:r>
              <a:rPr lang="en-US" sz="2400" smtClean="0"/>
              <a:t>  are invalid identifiers.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Identifiers are case-sensitive.  For example:  </a:t>
            </a:r>
            <a:r>
              <a:rPr lang="en-US" sz="2400" smtClean="0">
                <a:latin typeface="Courier New" pitchFamily="49" charset="0"/>
              </a:rPr>
              <a:t>Hello, hello, WHOAMI, WhoAmI, whoami</a:t>
            </a:r>
            <a:r>
              <a:rPr lang="en-US" sz="2400" smtClean="0"/>
              <a:t> are unique identifiers. 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990600"/>
          </a:xfrm>
        </p:spPr>
        <p:txBody>
          <a:bodyPr/>
          <a:lstStyle/>
          <a:p>
            <a:r>
              <a:rPr lang="en-US" smtClean="0"/>
              <a:t>C++ identifiers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r>
              <a:rPr lang="en-US" smtClean="0"/>
              <a:t>C++ comments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Comments appear in green in Visual C++.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Comments are explanatory notes; they are ignored by the compiler.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There are two ways to include comments in a program: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>
                <a:solidFill>
                  <a:srgbClr val="669900"/>
                </a:solidFill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00FF99"/>
                </a:solidFill>
                <a:latin typeface="Courier New" pitchFamily="49" charset="0"/>
              </a:rPr>
              <a:t>// A double slash marks the start of a //single line comment. 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sz="2400" b="1" smtClean="0">
              <a:solidFill>
                <a:srgbClr val="00FF99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>
                <a:solidFill>
                  <a:srgbClr val="00FF99"/>
                </a:solidFill>
                <a:latin typeface="Courier New" pitchFamily="49" charset="0"/>
              </a:rPr>
              <a:t>	/* A slash followed by an asterisk marks the start of a multiple line comment. It ends with an asterisk followed by a slash. */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>
                <a:solidFill>
                  <a:srgbClr val="00CC99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066800"/>
          </a:xfrm>
        </p:spPr>
        <p:txBody>
          <a:bodyPr/>
          <a:lstStyle/>
          <a:p>
            <a:r>
              <a:rPr lang="en-US" smtClean="0"/>
              <a:t>C++ compiler directives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038600"/>
          </a:xfrm>
        </p:spPr>
        <p:txBody>
          <a:bodyPr/>
          <a:lstStyle/>
          <a:p>
            <a:endParaRPr lang="en-US" sz="1600" smtClean="0"/>
          </a:p>
          <a:p>
            <a:r>
              <a:rPr lang="en-US" sz="2400" smtClean="0"/>
              <a:t>Compiler directives appear in blue in Visual C++. </a:t>
            </a:r>
          </a:p>
          <a:p>
            <a:r>
              <a:rPr lang="en-US" sz="2400" smtClean="0"/>
              <a:t>The  </a:t>
            </a:r>
            <a:r>
              <a:rPr lang="en-US" sz="2400" b="1" smtClean="0">
                <a:solidFill>
                  <a:srgbClr val="A2C1FE"/>
                </a:solidFill>
                <a:latin typeface="Courier New" pitchFamily="49" charset="0"/>
              </a:rPr>
              <a:t>#include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directive tells the compiler to include some already existing C++ code in your program.</a:t>
            </a:r>
          </a:p>
          <a:p>
            <a:r>
              <a:rPr lang="en-US" sz="2400" smtClean="0"/>
              <a:t>The included file is then linked with the program. </a:t>
            </a:r>
          </a:p>
          <a:p>
            <a:r>
              <a:rPr lang="en-US" sz="2400" smtClean="0"/>
              <a:t>There are two forms of </a:t>
            </a:r>
            <a:r>
              <a:rPr lang="en-US" sz="2400" b="1" smtClean="0">
                <a:solidFill>
                  <a:srgbClr val="A2C1FE"/>
                </a:solidFill>
                <a:latin typeface="Courier New" pitchFamily="49" charset="0"/>
              </a:rPr>
              <a:t>#include</a:t>
            </a:r>
            <a:r>
              <a:rPr lang="en-US" sz="2400" smtClean="0"/>
              <a:t> statements: </a:t>
            </a:r>
          </a:p>
          <a:p>
            <a:pPr>
              <a:buFont typeface="Monotype Sorts" pitchFamily="2" charset="2"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2400" b="1" smtClean="0">
                <a:solidFill>
                  <a:srgbClr val="A2C1FE"/>
                </a:solidFill>
                <a:latin typeface="Courier New" pitchFamily="49" charset="0"/>
              </a:rPr>
              <a:t>#include</a:t>
            </a:r>
            <a:r>
              <a:rPr lang="en-US" sz="2400" b="1" smtClean="0">
                <a:latin typeface="Courier New" pitchFamily="49" charset="0"/>
              </a:rPr>
              <a:t> &lt;iostream&gt; </a:t>
            </a:r>
            <a:r>
              <a:rPr lang="en-US" sz="2400" b="1" smtClean="0">
                <a:solidFill>
                  <a:srgbClr val="00FF99"/>
                </a:solidFill>
                <a:latin typeface="Courier New" pitchFamily="49" charset="0"/>
              </a:rPr>
              <a:t>//for pre-defined files</a:t>
            </a:r>
            <a:r>
              <a:rPr lang="en-US" sz="2400" b="1" smtClean="0">
                <a:latin typeface="Courier New" pitchFamily="49" charset="0"/>
              </a:rPr>
              <a:t>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A2C1FE"/>
                </a:solidFill>
                <a:latin typeface="Courier New" pitchFamily="49" charset="0"/>
              </a:rPr>
              <a:t>#include</a:t>
            </a:r>
            <a:r>
              <a:rPr lang="en-US" sz="2400" b="1" smtClean="0">
                <a:latin typeface="Courier New" pitchFamily="49" charset="0"/>
              </a:rPr>
              <a:t> "my_lib.h"   </a:t>
            </a:r>
            <a:r>
              <a:rPr lang="en-US" sz="2400" b="1" smtClean="0">
                <a:solidFill>
                  <a:srgbClr val="00FF99"/>
                </a:solidFill>
                <a:latin typeface="Courier New" pitchFamily="49" charset="0"/>
              </a:rPr>
              <a:t>//for user-defined files</a:t>
            </a:r>
            <a:r>
              <a:rPr lang="en-US" sz="2400" b="1" smtClean="0">
                <a:solidFill>
                  <a:srgbClr val="339966"/>
                </a:solidFill>
                <a:latin typeface="Courier New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1400" b="1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1066800"/>
          </a:xfrm>
        </p:spPr>
        <p:txBody>
          <a:bodyPr/>
          <a:lstStyle/>
          <a:p>
            <a:r>
              <a:rPr lang="en-US" smtClean="0"/>
              <a:t>Programming Style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smtClean="0"/>
              <a:t>     </a:t>
            </a:r>
            <a:r>
              <a:rPr lang="en-US" sz="2800" b="1" smtClean="0"/>
              <a:t>C++ is a free-format language, which means that: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Extra blanks (spaces) or tabs before or after identifiers/operators are ignored.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Blank lines are ignored by the compiler just like comments.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Code can be indented in any way.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There can be more than one statement on a single line.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single statement can continue over several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In order to improve the readability of your program,  use the following conventions: 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Start the program with a header that tells what the program does.    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meaningful variable names.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Document each variable declaration with a comment telling what the variable is used for.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Place each executable statement on a single line.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segment of code is a sequence of executable statements that belong together.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blank lines to separate different segments of code.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Document each segment of code with a comment telling what the segment does.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1066800"/>
          </a:xfrm>
          <a:noFill/>
        </p:spPr>
        <p:txBody>
          <a:bodyPr anchor="ctr"/>
          <a:lstStyle/>
          <a:p>
            <a:r>
              <a:rPr lang="en-US" smtClean="0"/>
              <a:t>Programming Style (cont.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010400" cy="1143000"/>
          </a:xfrm>
        </p:spPr>
        <p:txBody>
          <a:bodyPr/>
          <a:lstStyle/>
          <a:p>
            <a:r>
              <a:rPr lang="en-US" smtClean="0"/>
              <a:t>What makes a bad program?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6019800" cy="3048000"/>
          </a:xfrm>
        </p:spPr>
        <p:txBody>
          <a:bodyPr/>
          <a:lstStyle/>
          <a:p>
            <a:r>
              <a:rPr lang="en-US" b="1" smtClean="0"/>
              <a:t>Writing Code </a:t>
            </a:r>
            <a:r>
              <a:rPr lang="en-US" b="1" i="1" smtClean="0">
                <a:solidFill>
                  <a:srgbClr val="FF0000"/>
                </a:solidFill>
              </a:rPr>
              <a:t>without detailed analysis and design</a:t>
            </a:r>
          </a:p>
          <a:p>
            <a:r>
              <a:rPr lang="en-US" b="1" smtClean="0"/>
              <a:t>Repeating trial and error </a:t>
            </a:r>
            <a:r>
              <a:rPr lang="en-US" b="1" i="1" smtClean="0">
                <a:solidFill>
                  <a:srgbClr val="FF0000"/>
                </a:solidFill>
              </a:rPr>
              <a:t>without understanding the problem</a:t>
            </a:r>
            <a:endParaRPr lang="en-US" b="1" i="1" smtClean="0">
              <a:solidFill>
                <a:srgbClr val="FDE3BA"/>
              </a:solidFill>
            </a:endParaRPr>
          </a:p>
          <a:p>
            <a:r>
              <a:rPr lang="en-US" b="1" smtClean="0"/>
              <a:t>Debugging the program line by line, statement by statement</a:t>
            </a:r>
          </a:p>
          <a:p>
            <a:r>
              <a:rPr lang="en-US" b="1" i="1" smtClean="0">
                <a:solidFill>
                  <a:srgbClr val="FF0000"/>
                </a:solidFill>
              </a:rPr>
              <a:t>Writing tricky and dirty programs</a:t>
            </a:r>
            <a:endParaRPr lang="en-US" b="1" smtClean="0">
              <a:solidFill>
                <a:srgbClr val="FF0000"/>
              </a:solidFill>
            </a:endParaRPr>
          </a:p>
        </p:txBody>
      </p:sp>
      <p:sp>
        <p:nvSpPr>
          <p:cNvPr id="105476" name="WordArt 4"/>
          <p:cNvSpPr>
            <a:spLocks noChangeArrowheads="1" noChangeShapeType="1" noTextEdit="1"/>
          </p:cNvSpPr>
          <p:nvPr/>
        </p:nvSpPr>
        <p:spPr bwMode="auto">
          <a:xfrm>
            <a:off x="6553200" y="228600"/>
            <a:ext cx="2133600" cy="3048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etal">
              <a:extrusionClr>
                <a:srgbClr val="66006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100000">
                      <a:srgbClr val="990099"/>
                    </a:gs>
                  </a:gsLst>
                  <a:lin ang="5400000" scaled="1"/>
                </a:gradFill>
                <a:latin typeface="Impact"/>
              </a:rPr>
              <a:t>Bad !!</a:t>
            </a:r>
          </a:p>
        </p:txBody>
      </p:sp>
      <p:sp>
        <p:nvSpPr>
          <p:cNvPr id="105477" name="WordArt 5"/>
          <p:cNvSpPr>
            <a:spLocks noChangeArrowheads="1" noChangeShapeType="1" noTextEdit="1"/>
          </p:cNvSpPr>
          <p:nvPr/>
        </p:nvSpPr>
        <p:spPr bwMode="auto">
          <a:xfrm>
            <a:off x="7010400" y="2209800"/>
            <a:ext cx="1524000" cy="2819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etal">
              <a:extrusionClr>
                <a:srgbClr val="66006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100000">
                      <a:srgbClr val="990099"/>
                    </a:gs>
                  </a:gsLst>
                  <a:lin ang="5400000" scaled="1"/>
                </a:gradFill>
                <a:latin typeface="Impact"/>
              </a:rPr>
              <a:t>Bad !!</a:t>
            </a:r>
          </a:p>
        </p:txBody>
      </p:sp>
      <p:sp>
        <p:nvSpPr>
          <p:cNvPr id="105478" name="WordArt 6"/>
          <p:cNvSpPr>
            <a:spLocks noChangeArrowheads="1" noChangeShapeType="1" noTextEdit="1"/>
          </p:cNvSpPr>
          <p:nvPr/>
        </p:nvSpPr>
        <p:spPr bwMode="auto">
          <a:xfrm>
            <a:off x="7467600" y="3962400"/>
            <a:ext cx="1371600" cy="25130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etal">
              <a:extrusionClr>
                <a:srgbClr val="66006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100000">
                      <a:srgbClr val="990099"/>
                    </a:gs>
                  </a:gsLst>
                  <a:lin ang="5400000" scaled="1"/>
                </a:gradFill>
                <a:latin typeface="Impact"/>
              </a:rPr>
              <a:t>Bad !!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build="p" autoUpdateAnimBg="0"/>
      <p:bldP spid="105476" grpId="0" animBg="1"/>
      <p:bldP spid="105477" grpId="0" animBg="1"/>
      <p:bldP spid="1054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E8FF-169D-436B-814C-6238AD4C9294}" type="slidenum">
              <a:rPr lang="en-US"/>
              <a:pPr/>
              <a:t>29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References</a:t>
            </a:r>
            <a:r>
              <a:rPr lang="en-US"/>
              <a:t> in </a:t>
            </a:r>
            <a:r>
              <a:rPr lang="en-US" i="1"/>
              <a:t>C</a:t>
            </a:r>
            <a:r>
              <a:rPr lang="en-US"/>
              <a:t>++</a:t>
            </a:r>
            <a:endParaRPr lang="en-US" i="1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Definition</a:t>
            </a:r>
            <a:r>
              <a:rPr lang="en-US"/>
              <a:t> </a:t>
            </a:r>
            <a:r>
              <a:rPr lang="en-US" i="1"/>
              <a:t>Reference</a:t>
            </a:r>
            <a:r>
              <a:rPr lang="en-US"/>
              <a:t>:– </a:t>
            </a:r>
            <a:r>
              <a:rPr lang="en-US" i="1"/>
              <a:t>An Alternative Name for an Object</a:t>
            </a:r>
            <a:endParaRPr lang="en-US"/>
          </a:p>
          <a:p>
            <a:pPr>
              <a:lnSpc>
                <a:spcPct val="90000"/>
              </a:lnSpc>
            </a:pPr>
            <a:endParaRPr lang="en-US" i="1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folHlink"/>
                </a:solidFill>
              </a:rPr>
              <a:t>BIG difference from Java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References</a:t>
            </a:r>
            <a:r>
              <a:rPr lang="en-US"/>
              <a:t> are only created in declarations and parameters</a:t>
            </a:r>
          </a:p>
          <a:p>
            <a:pPr>
              <a:lnSpc>
                <a:spcPct val="90000"/>
              </a:lnSpc>
            </a:pPr>
            <a:r>
              <a:rPr lang="en-US"/>
              <a:t>A reference can only appear where the object itself could have appeared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001000" cy="653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800" dirty="0" smtClean="0"/>
              <a:t>C++ was developed by </a:t>
            </a:r>
            <a:r>
              <a:rPr lang="en-US" sz="1800" dirty="0" err="1" smtClean="0"/>
              <a:t>Bjarne</a:t>
            </a:r>
            <a:r>
              <a:rPr lang="en-US" sz="1800" dirty="0" smtClean="0"/>
              <a:t> </a:t>
            </a:r>
            <a:r>
              <a:rPr lang="en-US" sz="1800" dirty="0" err="1" smtClean="0"/>
              <a:t>Stroustrup</a:t>
            </a:r>
            <a:r>
              <a:rPr lang="en-US" sz="1800" dirty="0" smtClean="0"/>
              <a:t> at Bell Laboratories </a:t>
            </a:r>
          </a:p>
          <a:p>
            <a:pPr lvl="1"/>
            <a:r>
              <a:rPr lang="en-US" sz="1800" dirty="0" smtClean="0"/>
              <a:t>Originally called “C with classes” </a:t>
            </a:r>
          </a:p>
          <a:p>
            <a:pPr lvl="1"/>
            <a:r>
              <a:rPr lang="en-US" sz="1800" dirty="0" smtClean="0"/>
              <a:t>The name C++ is based on C’s increment operator (++) </a:t>
            </a:r>
          </a:p>
          <a:p>
            <a:pPr lvl="2"/>
            <a:r>
              <a:rPr lang="en-US" sz="1800" dirty="0" smtClean="0"/>
              <a:t>Indicating that C++ is an enhanced version of C</a:t>
            </a:r>
          </a:p>
          <a:p>
            <a:pPr lvl="2"/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Widely used in many applications and fields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Well-suited to “Programming in the Large”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1800" b="1" dirty="0" smtClean="0">
                <a:latin typeface="Courier New" pitchFamily="49" charset="0"/>
              </a:rPr>
              <a:t>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lvl="1"/>
            <a:r>
              <a:rPr lang="en-US" sz="1800" dirty="0" smtClean="0"/>
              <a:t>Must be included for any program that outputs data to the screen or inputs data from the keyboard using C++ style stream input/output.</a:t>
            </a:r>
          </a:p>
          <a:p>
            <a:pPr lvl="1"/>
            <a:r>
              <a:rPr lang="en-US" sz="1800" dirty="0" smtClean="0"/>
              <a:t>Replaces </a:t>
            </a:r>
            <a:r>
              <a:rPr lang="en-US" sz="1800" b="1" dirty="0" smtClean="0">
                <a:latin typeface="Courier New" pitchFamily="49" charset="0"/>
              </a:rPr>
              <a:t>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  <a:r>
              <a:rPr lang="en-US" sz="1800" dirty="0" smtClean="0"/>
              <a:t> of C</a:t>
            </a:r>
          </a:p>
          <a:p>
            <a:pPr lvl="3"/>
            <a:endParaRPr lang="en-US" sz="1800" dirty="0" smtClean="0"/>
          </a:p>
          <a:p>
            <a:r>
              <a:rPr lang="en-US" sz="1800" dirty="0" smtClean="0"/>
              <a:t>C++ requires you to specify the return type, possibly </a:t>
            </a:r>
            <a:r>
              <a:rPr lang="en-US" sz="1800" b="1" dirty="0" smtClean="0">
                <a:latin typeface="Courier New" pitchFamily="49" charset="0"/>
              </a:rPr>
              <a:t>void</a:t>
            </a:r>
            <a:r>
              <a:rPr lang="en-US" sz="1800" dirty="0" smtClean="0"/>
              <a:t>, for all functions.</a:t>
            </a:r>
          </a:p>
          <a:p>
            <a:pPr lvl="1"/>
            <a:r>
              <a:rPr lang="en-US" sz="1800" dirty="0" smtClean="0"/>
              <a:t>Specifying a parameter list with empty parentheses is equivalent to specifying a </a:t>
            </a:r>
            <a:r>
              <a:rPr lang="en-US" sz="1800" b="1" dirty="0" smtClean="0">
                <a:latin typeface="Courier New" pitchFamily="49" charset="0"/>
              </a:rPr>
              <a:t>void</a:t>
            </a:r>
            <a:r>
              <a:rPr lang="en-US" sz="1800" dirty="0" smtClean="0"/>
              <a:t> parameter list in </a:t>
            </a:r>
            <a:r>
              <a:rPr lang="en-US" sz="1800" i="1" dirty="0" smtClean="0"/>
              <a:t>C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1EC7-7172-4280-AD45-6557F01889E3}" type="slidenum">
              <a:rPr lang="en-US"/>
              <a:pPr/>
              <a:t>30</a:t>
            </a:fld>
            <a:endParaRPr lang="en-US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f() {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int j = 1;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int &amp;r = j;	</a:t>
            </a:r>
            <a:r>
              <a:rPr lang="en-US" sz="2000" b="1">
                <a:latin typeface="Courier New" pitchFamily="49" charset="0"/>
              </a:rPr>
              <a:t>//r and j refer to same int</a:t>
            </a:r>
            <a:br>
              <a:rPr lang="en-US" sz="20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int x = r;	</a:t>
            </a:r>
            <a:r>
              <a:rPr lang="en-US" sz="2000" b="1">
                <a:latin typeface="Courier New" pitchFamily="49" charset="0"/>
              </a:rPr>
              <a:t>// x now is 1</a:t>
            </a:r>
            <a:r>
              <a:rPr lang="en-US" sz="2400" b="1">
                <a:latin typeface="Courier New" pitchFamily="49" charset="0"/>
              </a:rPr>
              <a:t/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/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r = 2;		</a:t>
            </a:r>
            <a:r>
              <a:rPr lang="en-US" sz="2000" b="1">
                <a:latin typeface="Courier New" pitchFamily="49" charset="0"/>
              </a:rPr>
              <a:t>// j now is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	//f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int 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int &amp;r1 = k;	</a:t>
            </a:r>
            <a:r>
              <a:rPr lang="en-US" sz="2000" b="1">
                <a:latin typeface="Courier New" pitchFamily="49" charset="0"/>
              </a:rPr>
              <a:t>// okay: r1 is initialized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int &amp;r2;		</a:t>
            </a:r>
            <a:r>
              <a:rPr lang="en-US" sz="2000" b="1">
                <a:latin typeface="Courier New" pitchFamily="49" charset="0"/>
              </a:rPr>
              <a:t>// error; initializer missing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extern int &amp;r3;	</a:t>
            </a:r>
            <a:r>
              <a:rPr lang="en-US" sz="2000" b="1">
                <a:latin typeface="Courier New" pitchFamily="49" charset="0"/>
              </a:rPr>
              <a:t>//okay; r3 defined elsewhere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References</a:t>
            </a:r>
          </a:p>
        </p:txBody>
      </p:sp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5257800" y="3429000"/>
            <a:ext cx="3536950" cy="1077218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</a:rPr>
              <a:t>Sometimes, reference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declarations are written as</a:t>
            </a:r>
          </a:p>
          <a:p>
            <a:pPr>
              <a:spcBef>
                <a:spcPct val="20000"/>
              </a:spcBef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&amp; r1 =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A7B3-BFFD-4BEB-B0D9-EF9080FF36EE}" type="slidenum">
              <a:rPr lang="en-US"/>
              <a:pPr/>
              <a:t>31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Parameters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i="1" dirty="0"/>
              <a:t>alias</a:t>
            </a:r>
            <a:r>
              <a:rPr lang="en-US" sz="2800" dirty="0"/>
              <a:t> for its corresponding argument in a function call.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&amp;</a:t>
            </a:r>
            <a:r>
              <a:rPr lang="en-US" sz="2400" dirty="0"/>
              <a:t> placed after the parameter type in the function prototype and function header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 err="1">
                <a:solidFill>
                  <a:schemeClr val="accent2"/>
                </a:solidFill>
              </a:rPr>
              <a:t>int</a:t>
            </a:r>
            <a:r>
              <a:rPr lang="en-US" sz="2400" dirty="0">
                <a:solidFill>
                  <a:schemeClr val="accent2"/>
                </a:solidFill>
              </a:rPr>
              <a:t> &amp;count </a:t>
            </a:r>
            <a:r>
              <a:rPr lang="en-US" sz="2400" dirty="0"/>
              <a:t>in a function header</a:t>
            </a:r>
          </a:p>
          <a:p>
            <a:pPr lvl="2"/>
            <a:r>
              <a:rPr lang="en-US" sz="2000" dirty="0"/>
              <a:t>Pronounced as “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count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reference to an</a:t>
            </a:r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int</a:t>
            </a:r>
            <a:r>
              <a:rPr lang="en-US" sz="2000" dirty="0"/>
              <a:t>”</a:t>
            </a:r>
          </a:p>
          <a:p>
            <a:r>
              <a:rPr lang="en-US" sz="2800" dirty="0"/>
              <a:t>Parameter name in the called function  body actually refers to the original variable in the calling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CS-2303, C-Term 2010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2D60-8A72-4DFE-A9EF-E94E12F1BEBF}" type="slidenum">
              <a:rPr lang="en-US"/>
              <a:pPr/>
              <a:t>32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Parameter Example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C</a:t>
            </a:r>
            <a:r>
              <a:rPr lang="en-US" sz="2800" dirty="0"/>
              <a:t> version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void swap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*a,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*b) 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temp = *a;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*a = *b;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*b = temp;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	//	void swap(…)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	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C++</a:t>
            </a:r>
            <a:r>
              <a:rPr lang="en-US" sz="2800" dirty="0"/>
              <a:t> version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void swap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&amp;a,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&amp;b) 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temp = a;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a = b;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b = temp;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	//	void swap(…)</a:t>
            </a: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5486400" y="2819400"/>
            <a:ext cx="2815194" cy="369332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Hazard: a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NULL</a:t>
            </a:r>
            <a:r>
              <a:rPr lang="en-US" sz="1800" dirty="0">
                <a:solidFill>
                  <a:schemeClr val="bg1"/>
                </a:solidFill>
              </a:rPr>
              <a:t> pointer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4800600" y="5105400"/>
            <a:ext cx="3762568" cy="40011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Non-hazard: no pointer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  <p:bldP spid="4833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9DB5-C71B-458A-B944-C5FCBD895F3D}" type="slidenum">
              <a:rPr lang="en-US"/>
              <a:pPr/>
              <a:t>33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References and Pointers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Pointers in </a:t>
            </a:r>
            <a:r>
              <a:rPr lang="en-US" i="1"/>
              <a:t>C</a:t>
            </a:r>
            <a:r>
              <a:rPr lang="en-US"/>
              <a:t> do multiple duty</a:t>
            </a:r>
          </a:p>
          <a:p>
            <a:pPr lvl="1"/>
            <a:r>
              <a:rPr lang="en-US" i="1"/>
              <a:t>Links</a:t>
            </a:r>
            <a:r>
              <a:rPr lang="en-US"/>
              <a:t>, as in linked lists and trees </a:t>
            </a:r>
          </a:p>
          <a:p>
            <a:pPr lvl="1"/>
            <a:r>
              <a:rPr lang="en-US" i="1"/>
              <a:t>Parameters</a:t>
            </a:r>
            <a:r>
              <a:rPr lang="en-US"/>
              <a:t>, where the function  needs to return a value to an argument provided by the caller</a:t>
            </a:r>
          </a:p>
          <a:p>
            <a:pPr lvl="1"/>
            <a:r>
              <a:rPr lang="en-US" i="1"/>
              <a:t>Short-hand</a:t>
            </a:r>
            <a:r>
              <a:rPr lang="en-US"/>
              <a:t>, a short way of referring to an object that otherwise would need a complex expression</a:t>
            </a:r>
          </a:p>
          <a:p>
            <a:pPr lvl="1"/>
            <a:r>
              <a:rPr lang="en-US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EB-6CB2-4BD6-92B5-04FE4DDF62F4}" type="slidenum">
              <a:rPr lang="en-US"/>
              <a:pPr/>
              <a:t>34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</a:t>
            </a:r>
            <a:r>
              <a:rPr lang="en-US" i="1"/>
              <a:t>vs.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++ References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i="1"/>
              <a:t>Java</a:t>
            </a:r>
            <a:r>
              <a:rPr lang="en-US"/>
              <a:t>, a reference is a data type.</a:t>
            </a:r>
          </a:p>
          <a:p>
            <a:pPr lvl="2"/>
            <a:r>
              <a:rPr lang="en-US"/>
              <a:t>It can be assigned to, compared, copied, stored, etc.</a:t>
            </a:r>
          </a:p>
          <a:p>
            <a:pPr lvl="2"/>
            <a:r>
              <a:rPr lang="en-US"/>
              <a:t>Same reference can refer to different objects at different times during execution</a:t>
            </a:r>
          </a:p>
          <a:p>
            <a:r>
              <a:rPr lang="en-US"/>
              <a:t>In </a:t>
            </a:r>
            <a:r>
              <a:rPr lang="en-US" i="1"/>
              <a:t>C</a:t>
            </a:r>
            <a:r>
              <a:rPr lang="en-US"/>
              <a:t>++, a reference is an </a:t>
            </a:r>
            <a:r>
              <a:rPr lang="en-US" i="1"/>
              <a:t>alias</a:t>
            </a:r>
            <a:r>
              <a:rPr lang="en-US"/>
              <a:t> for an object</a:t>
            </a:r>
          </a:p>
          <a:p>
            <a:pPr lvl="2"/>
            <a:r>
              <a:rPr lang="en-US"/>
              <a:t>It cannot be assigned to; assignment is </a:t>
            </a:r>
            <a:r>
              <a:rPr lang="en-US" i="1"/>
              <a:t>through</a:t>
            </a:r>
            <a:r>
              <a:rPr lang="en-US"/>
              <a:t> the reference to the underlying object</a:t>
            </a:r>
          </a:p>
          <a:p>
            <a:pPr lvl="3"/>
            <a:r>
              <a:rPr lang="en-US"/>
              <a:t>Similar to dereferencing a pointer in </a:t>
            </a:r>
            <a:r>
              <a:rPr lang="en-US" i="1"/>
              <a:t>C</a:t>
            </a:r>
            <a:endParaRPr lang="en-US"/>
          </a:p>
          <a:p>
            <a:pPr lvl="2"/>
            <a:r>
              <a:rPr lang="en-US"/>
              <a:t>A reference </a:t>
            </a:r>
            <a:r>
              <a:rPr lang="en-US" i="1"/>
              <a:t>always</a:t>
            </a:r>
            <a:r>
              <a:rPr lang="en-US"/>
              <a:t> refers to the same object for the duration of its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C++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C826-28D5-479E-8891-9B48901840D4}" type="slidenum">
              <a:rPr lang="en-US"/>
              <a:pPr/>
              <a:t>35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 Three Times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solidFill>
                  <a:schemeClr val="folHlink"/>
                </a:solidFill>
              </a:rPr>
              <a:t>	A reference is not a </a:t>
            </a:r>
            <a:r>
              <a:rPr lang="en-US" i="1">
                <a:solidFill>
                  <a:schemeClr val="folHlink"/>
                </a:solidFill>
              </a:rPr>
              <a:t>pointer, …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i="1">
                <a:solidFill>
                  <a:schemeClr val="folHlink"/>
                </a:solidFill>
              </a:rPr>
              <a:t>		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i="1">
                <a:solidFill>
                  <a:schemeClr val="folHlink"/>
                </a:solidFill>
              </a:rPr>
              <a:t>		</a:t>
            </a:r>
            <a:r>
              <a:rPr lang="en-US">
                <a:solidFill>
                  <a:schemeClr val="folHlink"/>
                </a:solidFill>
              </a:rPr>
              <a:t>A reference is </a:t>
            </a:r>
            <a:r>
              <a:rPr lang="en-US" i="1">
                <a:solidFill>
                  <a:schemeClr val="folHlink"/>
                </a:solidFill>
              </a:rPr>
              <a:t>not</a:t>
            </a:r>
            <a:r>
              <a:rPr lang="en-US">
                <a:solidFill>
                  <a:schemeClr val="folHlink"/>
                </a:solidFill>
              </a:rPr>
              <a:t> a pointer, …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solidFill>
                  <a:schemeClr val="folHlink"/>
                </a:solidFill>
              </a:rPr>
              <a:t>		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solidFill>
                  <a:schemeClr val="folHlink"/>
                </a:solidFill>
              </a:rPr>
              <a:t>			A reference </a:t>
            </a:r>
            <a:r>
              <a:rPr lang="en-US" i="1">
                <a:solidFill>
                  <a:schemeClr val="folHlink"/>
                </a:solidFill>
              </a:rPr>
              <a:t>is</a:t>
            </a:r>
            <a:r>
              <a:rPr lang="en-US">
                <a:solidFill>
                  <a:schemeClr val="folHlink"/>
                </a:solidFill>
              </a:rPr>
              <a:t> not a pointer, …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solidFill>
                  <a:schemeClr val="folHlink"/>
                </a:solidFill>
              </a:rPr>
              <a:t>		</a:t>
            </a:r>
          </a:p>
          <a:p>
            <a:pPr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>
                <a:solidFill>
                  <a:schemeClr val="folHlink"/>
                </a:solidFill>
              </a:rPr>
              <a:t>				And neither of them resembles a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			Java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40791"/>
            <a:ext cx="7315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what follows after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FF00"/>
                </a:solidFill>
              </a:rPr>
              <a:t>//</a:t>
            </a:r>
            <a:r>
              <a:rPr lang="en-US" sz="1800" dirty="0" smtClean="0">
                <a:solidFill>
                  <a:srgbClr val="FFFF00"/>
                </a:solidFill>
              </a:rPr>
              <a:t> on the same line is considered comment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indentation is for the convenience of the reader; compiler ignores all spaces and new line ; the delimiter for the compiler is the semicolon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all statements ended by semicolon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Lower vs. upper case matters!!</a:t>
            </a:r>
            <a:r>
              <a:rPr lang="en-US" sz="1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Void is different than void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Main is different that main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676400"/>
            <a:ext cx="6553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American Typewriter Condensed" charset="0"/>
              </a:rPr>
              <a:t>type variable-name;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Meaning: variable &lt;variable-name&gt; will be a variable of type &lt;type&gt;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Where type can be: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American Typewriter Condensed" charset="0"/>
              </a:rPr>
              <a:t>int</a:t>
            </a:r>
            <a:r>
              <a:rPr lang="en-US" dirty="0">
                <a:latin typeface="American Typewriter Condensed" charset="0"/>
              </a:rPr>
              <a:t>		//integer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merican Typewriter Condensed" charset="0"/>
              </a:rPr>
              <a:t>double		//real number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merican Typewriter Condensed" charset="0"/>
              </a:rPr>
              <a:t>char		//character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Example: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 a, b, c;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	double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 sum;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	char my-character;</a:t>
            </a:r>
            <a:endParaRPr lang="en-US" dirty="0">
              <a:solidFill>
                <a:schemeClr val="accent2"/>
              </a:solidFill>
              <a:latin typeface="American Typewriter Condense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762000"/>
            <a:ext cx="2749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CF-480F-49EC-AD86-74EC6402C23B}" type="slidenum">
              <a:rPr lang="en-US"/>
              <a:pPr/>
              <a:t>6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C</a:t>
            </a:r>
            <a:r>
              <a:rPr lang="th-TH" dirty="0"/>
              <a:t>++ Single-Line Comments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In C,</a:t>
            </a:r>
          </a:p>
          <a:p>
            <a:pPr>
              <a:buFont typeface="Monotype Sorts" pitchFamily="2" charset="2"/>
              <a:buNone/>
            </a:pPr>
            <a:r>
              <a:rPr lang="th-TH" dirty="0"/>
              <a:t>/* This is a single-line comment. */</a:t>
            </a:r>
          </a:p>
          <a:p>
            <a:r>
              <a:rPr lang="th-TH" dirty="0"/>
              <a:t>In C++,</a:t>
            </a:r>
          </a:p>
          <a:p>
            <a:pPr>
              <a:buFont typeface="Monotype Sorts" pitchFamily="2" charset="2"/>
              <a:buNone/>
            </a:pPr>
            <a:r>
              <a:rPr lang="th-TH" dirty="0"/>
              <a:t>// This is a single-line comment.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8FDD-119E-4EE4-A152-B31192B8534C}" type="slidenum">
              <a:rPr lang="en-US"/>
              <a:pPr/>
              <a:t>7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C</a:t>
            </a:r>
            <a:r>
              <a:rPr lang="th-TH" dirty="0"/>
              <a:t>++ Stream Input/Output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400" dirty="0"/>
              <a:t>In C,</a:t>
            </a:r>
          </a:p>
          <a:p>
            <a:pPr>
              <a:buFont typeface="Monotype Sorts" pitchFamily="2" charset="2"/>
              <a:buNone/>
            </a:pPr>
            <a:r>
              <a:rPr lang="th-TH" sz="2400" dirty="0"/>
              <a:t>    printf(“Enter new tag: “);</a:t>
            </a:r>
            <a:br>
              <a:rPr lang="th-TH" sz="2400" dirty="0"/>
            </a:br>
            <a:r>
              <a:rPr lang="th-TH" sz="2400" dirty="0"/>
              <a:t>scanf(“%d”, &amp;tag);</a:t>
            </a:r>
            <a:br>
              <a:rPr lang="th-TH" sz="2400" dirty="0"/>
            </a:br>
            <a:r>
              <a:rPr lang="th-TH" sz="2400" dirty="0"/>
              <a:t>printf(“The new tag is: %d\n”, tag);</a:t>
            </a:r>
          </a:p>
          <a:p>
            <a:r>
              <a:rPr lang="th-TH" sz="2400" dirty="0"/>
              <a:t>In C++,</a:t>
            </a:r>
          </a:p>
          <a:p>
            <a:pPr>
              <a:buFont typeface="Monotype Sorts" pitchFamily="2" charset="2"/>
              <a:buNone/>
            </a:pPr>
            <a:r>
              <a:rPr lang="th-TH" sz="2400" dirty="0"/>
              <a:t>    cout &lt;&lt; “Enter new tag: “;</a:t>
            </a:r>
            <a:br>
              <a:rPr lang="th-TH" sz="2400" dirty="0"/>
            </a:br>
            <a:r>
              <a:rPr lang="th-TH" sz="2400" dirty="0"/>
              <a:t>cin &gt;&gt; tag;</a:t>
            </a:r>
            <a:br>
              <a:rPr lang="th-TH" sz="2400" dirty="0"/>
            </a:br>
            <a:r>
              <a:rPr lang="th-TH" sz="2400" dirty="0"/>
              <a:t>cout &lt;&lt; “The new tag is : “ &lt;&lt; tag &lt;&lt; ‘\n’;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133600"/>
            <a:ext cx="6324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 err="1">
                <a:solidFill>
                  <a:srgbClr val="FF0000"/>
                </a:solidFill>
                <a:latin typeface="American Typewriter Condensed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American Typewriter Condensed" charset="0"/>
              </a:rPr>
              <a:t> &gt;&gt; variable-name;</a:t>
            </a:r>
          </a:p>
          <a:p>
            <a:pPr>
              <a:buFontTx/>
              <a:buNone/>
            </a:pPr>
            <a:r>
              <a:rPr lang="en-US" dirty="0" smtClean="0"/>
              <a:t>Meaning: read the value of the variable called &lt;variable-name&gt; from the user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Example: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American Typewriter Condensed" charset="0"/>
              </a:rPr>
              <a:t>cin</a:t>
            </a: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 &gt;&gt; a;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merican Typewriter Condensed" charset="0"/>
              </a:rPr>
              <a:t>cin</a:t>
            </a: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 &gt;&gt; b &gt;&gt; c;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merican Typewriter Condensed" charset="0"/>
              </a:rPr>
              <a:t>cin</a:t>
            </a: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 &gt;&gt; x;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merican Typewriter Condensed" charset="0"/>
              </a:rPr>
              <a:t>cin</a:t>
            </a:r>
            <a:r>
              <a:rPr lang="en-US" dirty="0" smtClean="0">
                <a:solidFill>
                  <a:schemeClr val="accent2"/>
                </a:solidFill>
                <a:latin typeface="American Typewriter Condensed" charset="0"/>
              </a:rPr>
              <a:t> &gt;&gt; my-character;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762000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statements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6002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 err="1">
                <a:solidFill>
                  <a:srgbClr val="FF0000"/>
                </a:solidFill>
                <a:latin typeface="American Typewriter Condensed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merican Typewriter Condensed" charset="0"/>
              </a:rPr>
              <a:t> &lt;&lt; variable-name;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Meaning: print the value of variable &lt;variable-name&gt; to the user </a:t>
            </a:r>
          </a:p>
          <a:p>
            <a:pPr>
              <a:buFontTx/>
              <a:buNone/>
            </a:pPr>
            <a:r>
              <a:rPr lang="en-US" dirty="0" err="1">
                <a:solidFill>
                  <a:srgbClr val="FF0000"/>
                </a:solidFill>
                <a:latin typeface="American Typewriter Condensed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merican Typewriter Condensed" charset="0"/>
              </a:rPr>
              <a:t> &lt;&lt; “any message “;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Meaning: print the message within quotes to the user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err="1">
                <a:solidFill>
                  <a:srgbClr val="FF0000"/>
                </a:solidFill>
                <a:latin typeface="American Typewriter Condensed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merican Typewriter Condensed" charset="0"/>
              </a:rPr>
              <a:t> &lt;&lt; </a:t>
            </a:r>
            <a:r>
              <a:rPr lang="en-US" dirty="0" err="1">
                <a:solidFill>
                  <a:srgbClr val="FF0000"/>
                </a:solidFill>
                <a:latin typeface="American Typewriter Condensed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American Typewriter Condensed" charset="0"/>
              </a:rPr>
              <a:t>;</a:t>
            </a:r>
          </a:p>
          <a:p>
            <a:pPr>
              <a:buFontTx/>
              <a:buNone/>
            </a:pPr>
            <a:r>
              <a:rPr lang="en-US" dirty="0"/>
              <a:t>	Meaning: print a new line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 &lt;&lt; a;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 &lt;&lt; b &lt;&lt; c;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 &lt;&lt; “This is my character: “ &lt;&lt; my-character &lt;&lt; “ he 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he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he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”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		&lt;&lt; </a:t>
            </a:r>
            <a:r>
              <a:rPr lang="en-US" dirty="0" err="1">
                <a:solidFill>
                  <a:schemeClr val="accent2"/>
                </a:solidFill>
                <a:latin typeface="American Typewriter Condensed" charset="0"/>
              </a:rPr>
              <a:t>endl</a:t>
            </a:r>
            <a:r>
              <a:rPr lang="en-US" dirty="0">
                <a:solidFill>
                  <a:schemeClr val="accent2"/>
                </a:solidFill>
                <a:latin typeface="American Typewriter Condensed" charset="0"/>
              </a:rPr>
              <a:t>;</a:t>
            </a:r>
            <a:endParaRPr lang="en-US" dirty="0">
              <a:solidFill>
                <a:schemeClr val="accent2"/>
              </a:solidFill>
              <a:latin typeface="American Typewriter Condense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685800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statements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166</TotalTime>
  <Pages>33</Pages>
  <Words>1549</Words>
  <Application>Microsoft Office PowerPoint</Application>
  <PresentationFormat>On-screen Show (4:3)</PresentationFormat>
  <Paragraphs>321</Paragraphs>
  <Slides>36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Monotype Sorts</vt:lpstr>
      <vt:lpstr>Times New Roman</vt:lpstr>
      <vt:lpstr>Courier New</vt:lpstr>
      <vt:lpstr>PMingLiU</vt:lpstr>
      <vt:lpstr>宋体</vt:lpstr>
      <vt:lpstr>WP IconicSymbolsB</vt:lpstr>
      <vt:lpstr>Double Lines</vt:lpstr>
      <vt:lpstr>Microsoft Clip Gallery</vt:lpstr>
      <vt:lpstr>Microsoft Word Document</vt:lpstr>
      <vt:lpstr>Programming</vt:lpstr>
      <vt:lpstr>Introduction to C++  </vt:lpstr>
      <vt:lpstr>Slide 3</vt:lpstr>
      <vt:lpstr>Slide 4</vt:lpstr>
      <vt:lpstr>Slide 5</vt:lpstr>
      <vt:lpstr>C++ Single-Line Comments</vt:lpstr>
      <vt:lpstr>C++ Stream Input/Output</vt:lpstr>
      <vt:lpstr>Slide 8</vt:lpstr>
      <vt:lpstr>Slide 9</vt:lpstr>
      <vt:lpstr>Slide 10</vt:lpstr>
      <vt:lpstr>Slide 11</vt:lpstr>
      <vt:lpstr>An Example</vt:lpstr>
      <vt:lpstr>Slide 13</vt:lpstr>
      <vt:lpstr>Slide 14</vt:lpstr>
      <vt:lpstr>Slide 15</vt:lpstr>
      <vt:lpstr>General form of a C++ program   </vt:lpstr>
      <vt:lpstr>C++ keywords</vt:lpstr>
      <vt:lpstr>Keywords Shared with C</vt:lpstr>
      <vt:lpstr>New Keywords in C++</vt:lpstr>
      <vt:lpstr>Hello World</vt:lpstr>
      <vt:lpstr>Example 0 – adding 2 numbers</vt:lpstr>
      <vt:lpstr>Slide 22</vt:lpstr>
      <vt:lpstr>C++ identifiers</vt:lpstr>
      <vt:lpstr>C++ comments</vt:lpstr>
      <vt:lpstr>C++ compiler directives</vt:lpstr>
      <vt:lpstr>Programming Style</vt:lpstr>
      <vt:lpstr>Programming Style (cont. )</vt:lpstr>
      <vt:lpstr>What makes a bad program?</vt:lpstr>
      <vt:lpstr>References in C++</vt:lpstr>
      <vt:lpstr>Simple References</vt:lpstr>
      <vt:lpstr>Reference Parameters</vt:lpstr>
      <vt:lpstr>Reference Parameter Example</vt:lpstr>
      <vt:lpstr>Notes on References and Pointers</vt:lpstr>
      <vt:lpstr>Java vs. C++ References</vt:lpstr>
      <vt:lpstr>Repeat Three Times</vt:lpstr>
      <vt:lpstr>Slide 36</vt:lpstr>
    </vt:vector>
  </TitlesOfParts>
  <Company>CS Dept, HKUST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creator>Andrew Horner</dc:creator>
  <cp:lastModifiedBy>MSC</cp:lastModifiedBy>
  <cp:revision>263</cp:revision>
  <cp:lastPrinted>1998-09-01T02:58:58Z</cp:lastPrinted>
  <dcterms:created xsi:type="dcterms:W3CDTF">1996-06-16T00:02:10Z</dcterms:created>
  <dcterms:modified xsi:type="dcterms:W3CDTF">2016-07-14T09:35:15Z</dcterms:modified>
</cp:coreProperties>
</file>