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41"/>
  </p:notesMasterIdLst>
  <p:sldIdLst>
    <p:sldId id="256" r:id="rId2"/>
    <p:sldId id="263" r:id="rId3"/>
    <p:sldId id="645" r:id="rId4"/>
    <p:sldId id="646" r:id="rId5"/>
    <p:sldId id="647" r:id="rId6"/>
    <p:sldId id="648" r:id="rId7"/>
    <p:sldId id="650" r:id="rId8"/>
    <p:sldId id="503" r:id="rId9"/>
    <p:sldId id="505" r:id="rId10"/>
    <p:sldId id="651" r:id="rId11"/>
    <p:sldId id="652" r:id="rId12"/>
    <p:sldId id="547" r:id="rId13"/>
    <p:sldId id="653" r:id="rId14"/>
    <p:sldId id="654" r:id="rId15"/>
    <p:sldId id="655" r:id="rId16"/>
    <p:sldId id="656" r:id="rId17"/>
    <p:sldId id="657" r:id="rId18"/>
    <p:sldId id="658" r:id="rId19"/>
    <p:sldId id="659" r:id="rId20"/>
    <p:sldId id="660" r:id="rId21"/>
    <p:sldId id="661" r:id="rId22"/>
    <p:sldId id="662" r:id="rId23"/>
    <p:sldId id="663" r:id="rId24"/>
    <p:sldId id="664" r:id="rId25"/>
    <p:sldId id="456" r:id="rId26"/>
    <p:sldId id="631" r:id="rId27"/>
    <p:sldId id="665" r:id="rId28"/>
    <p:sldId id="666" r:id="rId29"/>
    <p:sldId id="667" r:id="rId30"/>
    <p:sldId id="668" r:id="rId31"/>
    <p:sldId id="669" r:id="rId32"/>
    <p:sldId id="670" r:id="rId33"/>
    <p:sldId id="633" r:id="rId34"/>
    <p:sldId id="671" r:id="rId35"/>
    <p:sldId id="672" r:id="rId36"/>
    <p:sldId id="673" r:id="rId37"/>
    <p:sldId id="674" r:id="rId38"/>
    <p:sldId id="675" r:id="rId39"/>
    <p:sldId id="67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8E00"/>
    <a:srgbClr val="855E1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3402"/>
  </p:normalViewPr>
  <p:slideViewPr>
    <p:cSldViewPr snapToGrid="0">
      <p:cViewPr varScale="1">
        <p:scale>
          <a:sx n="141" d="100"/>
          <a:sy n="141" d="100"/>
        </p:scale>
        <p:origin x="3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3/8/24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9419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185899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1951669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159556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394023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2511397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245320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1118317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334470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4330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1952031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733985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2559947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959564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542126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373153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2527017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318073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285697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1724761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126886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212859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3833209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10678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1756984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831633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133405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3905068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3610549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4107733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362736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245708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619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152614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396710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402756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8/3/24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8/3/24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8/3/24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8/3/24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8/3/24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8/3/24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8/3/24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8/3/24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8/3/24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8/3/24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8/3/24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8/3/24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catboost.ai/" TargetMode="External"/><Relationship Id="rId4" Type="http://schemas.openxmlformats.org/officeDocument/2006/relationships/hyperlink" Target="https://lightgbm.readthedocs.io/en/stable/"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38.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Árboles de Decisión</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Aprendizaje Automático</a:t>
            </a:r>
          </a:p>
          <a:p>
            <a:r>
              <a:rPr lang="es-ES_tradnl" dirty="0" err="1">
                <a:solidFill>
                  <a:srgbClr val="FFFFFF"/>
                </a:solidFill>
                <a:latin typeface="+mj-lt"/>
              </a:rPr>
              <a:t>CEIoT</a:t>
            </a:r>
            <a:r>
              <a:rPr lang="es-ES_tradnl" dirty="0">
                <a:solidFill>
                  <a:srgbClr val="FFFFFF"/>
                </a:solidFill>
                <a:latin typeface="+mj-lt"/>
              </a:rPr>
              <a:t>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02463"/>
            <a:ext cx="10691264" cy="4427145"/>
          </a:xfrm>
        </p:spPr>
        <p:txBody>
          <a:bodyPr>
            <a:normAutofit/>
          </a:bodyPr>
          <a:lstStyle/>
          <a:p>
            <a:pPr marL="0" indent="0">
              <a:buNone/>
            </a:pPr>
            <a:r>
              <a:rPr lang="es-ES" sz="1800" dirty="0"/>
              <a:t>Los árboles de decisión son formas extremadamente intuitivas de clasificar objetos: simplemente hace una serie de preguntas diseñadas para acercarse en la clasificación. </a:t>
            </a:r>
          </a:p>
          <a:p>
            <a:pPr marL="0" indent="0">
              <a:buNone/>
            </a:pPr>
            <a:r>
              <a:rPr lang="es-ES" sz="1800" dirty="0"/>
              <a:t>Por ejemplo, si estás jugando al juego quien es quien, eligiendo preguntas binarias </a:t>
            </a:r>
            <a:r>
              <a:rPr lang="es-ES" sz="1800" dirty="0" err="1"/>
              <a:t>podés</a:t>
            </a:r>
            <a:r>
              <a:rPr lang="es-ES" sz="1800" dirty="0"/>
              <a:t> determinar quién es la persona que tiene tu contrincante…</a:t>
            </a:r>
            <a:endParaRPr lang="es-ES"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Picture 6" descr="A group of cartoon faces on cards&#10;&#10;Description automatically generated">
            <a:extLst>
              <a:ext uri="{FF2B5EF4-FFF2-40B4-BE49-F238E27FC236}">
                <a16:creationId xmlns:a16="http://schemas.microsoft.com/office/drawing/2014/main" id="{E1E1C8FB-019C-D90F-3BED-37D0330C36A6}"/>
              </a:ext>
            </a:extLst>
          </p:cNvPr>
          <p:cNvPicPr>
            <a:picLocks noChangeAspect="1"/>
          </p:cNvPicPr>
          <p:nvPr/>
        </p:nvPicPr>
        <p:blipFill>
          <a:blip r:embed="rId3"/>
          <a:stretch>
            <a:fillRect/>
          </a:stretch>
        </p:blipFill>
        <p:spPr>
          <a:xfrm>
            <a:off x="7602088" y="3166490"/>
            <a:ext cx="3989278" cy="2597398"/>
          </a:xfrm>
          <a:prstGeom prst="rect">
            <a:avLst/>
          </a:prstGeom>
        </p:spPr>
      </p:pic>
      <p:sp>
        <p:nvSpPr>
          <p:cNvPr id="9" name="Rectangle 8">
            <a:extLst>
              <a:ext uri="{FF2B5EF4-FFF2-40B4-BE49-F238E27FC236}">
                <a16:creationId xmlns:a16="http://schemas.microsoft.com/office/drawing/2014/main" id="{1422777B-C353-4FF3-F89C-8039C79AF688}"/>
              </a:ext>
            </a:extLst>
          </p:cNvPr>
          <p:cNvSpPr/>
          <p:nvPr/>
        </p:nvSpPr>
        <p:spPr>
          <a:xfrm>
            <a:off x="3104076" y="3103116"/>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mujer?</a:t>
            </a:r>
          </a:p>
        </p:txBody>
      </p:sp>
      <p:sp>
        <p:nvSpPr>
          <p:cNvPr id="11" name="Rectangle 10">
            <a:extLst>
              <a:ext uri="{FF2B5EF4-FFF2-40B4-BE49-F238E27FC236}">
                <a16:creationId xmlns:a16="http://schemas.microsoft.com/office/drawing/2014/main" id="{ADAC02E3-04DF-B6DB-6E65-D991EE0C16A8}"/>
              </a:ext>
            </a:extLst>
          </p:cNvPr>
          <p:cNvSpPr/>
          <p:nvPr/>
        </p:nvSpPr>
        <p:spPr>
          <a:xfrm>
            <a:off x="1144993" y="4163483"/>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rubio?</a:t>
            </a:r>
          </a:p>
        </p:txBody>
      </p:sp>
      <p:sp>
        <p:nvSpPr>
          <p:cNvPr id="12" name="Rectangle 11">
            <a:extLst>
              <a:ext uri="{FF2B5EF4-FFF2-40B4-BE49-F238E27FC236}">
                <a16:creationId xmlns:a16="http://schemas.microsoft.com/office/drawing/2014/main" id="{35946970-53D2-F4CF-6ABE-DF0EE85B1BA1}"/>
              </a:ext>
            </a:extLst>
          </p:cNvPr>
          <p:cNvSpPr/>
          <p:nvPr/>
        </p:nvSpPr>
        <p:spPr>
          <a:xfrm>
            <a:off x="5041125" y="4188813"/>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¿Tiene sombrero?</a:t>
            </a:r>
          </a:p>
        </p:txBody>
      </p:sp>
      <p:sp>
        <p:nvSpPr>
          <p:cNvPr id="13" name="Rectangle 12">
            <a:extLst>
              <a:ext uri="{FF2B5EF4-FFF2-40B4-BE49-F238E27FC236}">
                <a16:creationId xmlns:a16="http://schemas.microsoft.com/office/drawing/2014/main" id="{72C5B95A-4B4C-EF30-88CE-40D1F1546879}"/>
              </a:ext>
            </a:extLst>
          </p:cNvPr>
          <p:cNvSpPr/>
          <p:nvPr/>
        </p:nvSpPr>
        <p:spPr>
          <a:xfrm>
            <a:off x="138961" y="5255536"/>
            <a:ext cx="1892175" cy="592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¿Tiene barba?</a:t>
            </a:r>
          </a:p>
        </p:txBody>
      </p:sp>
      <p:sp>
        <p:nvSpPr>
          <p:cNvPr id="14" name="Rectangle 13">
            <a:extLst>
              <a:ext uri="{FF2B5EF4-FFF2-40B4-BE49-F238E27FC236}">
                <a16:creationId xmlns:a16="http://schemas.microsoft.com/office/drawing/2014/main" id="{DCFDD0D4-DAB0-122A-6D92-86FEF9F029F7}"/>
              </a:ext>
            </a:extLst>
          </p:cNvPr>
          <p:cNvSpPr/>
          <p:nvPr/>
        </p:nvSpPr>
        <p:spPr>
          <a:xfrm>
            <a:off x="2091081" y="5255537"/>
            <a:ext cx="1892175" cy="593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canoso?</a:t>
            </a:r>
          </a:p>
        </p:txBody>
      </p:sp>
      <p:sp>
        <p:nvSpPr>
          <p:cNvPr id="15" name="Rectangle 14">
            <a:extLst>
              <a:ext uri="{FF2B5EF4-FFF2-40B4-BE49-F238E27FC236}">
                <a16:creationId xmlns:a16="http://schemas.microsoft.com/office/drawing/2014/main" id="{EDFD287E-6E8B-BBE1-27B4-B388757C79BB}"/>
              </a:ext>
            </a:extLst>
          </p:cNvPr>
          <p:cNvSpPr/>
          <p:nvPr/>
        </p:nvSpPr>
        <p:spPr>
          <a:xfrm>
            <a:off x="4050164" y="5255536"/>
            <a:ext cx="1892175" cy="5930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rubia?</a:t>
            </a:r>
          </a:p>
        </p:txBody>
      </p:sp>
      <p:sp>
        <p:nvSpPr>
          <p:cNvPr id="16" name="Rectangle 15">
            <a:extLst>
              <a:ext uri="{FF2B5EF4-FFF2-40B4-BE49-F238E27FC236}">
                <a16:creationId xmlns:a16="http://schemas.microsoft.com/office/drawing/2014/main" id="{8932768D-897A-DFC8-BC54-F4C71FDDF33D}"/>
              </a:ext>
            </a:extLst>
          </p:cNvPr>
          <p:cNvSpPr/>
          <p:nvPr/>
        </p:nvSpPr>
        <p:spPr>
          <a:xfrm>
            <a:off x="6010273" y="5255537"/>
            <a:ext cx="1892175" cy="59300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¿El sombrero es verde?</a:t>
            </a:r>
          </a:p>
        </p:txBody>
      </p:sp>
      <p:cxnSp>
        <p:nvCxnSpPr>
          <p:cNvPr id="18" name="Curved Connector 17">
            <a:extLst>
              <a:ext uri="{FF2B5EF4-FFF2-40B4-BE49-F238E27FC236}">
                <a16:creationId xmlns:a16="http://schemas.microsoft.com/office/drawing/2014/main" id="{13382FF1-7F8C-B0A4-43B9-990EE9EFF8B6}"/>
              </a:ext>
            </a:extLst>
          </p:cNvPr>
          <p:cNvCxnSpPr>
            <a:stCxn id="9" idx="1"/>
            <a:endCxn id="11" idx="0"/>
          </p:cNvCxnSpPr>
          <p:nvPr/>
        </p:nvCxnSpPr>
        <p:spPr>
          <a:xfrm rot="10800000" flipV="1">
            <a:off x="2091082" y="3345295"/>
            <a:ext cx="1012995" cy="818187"/>
          </a:xfrm>
          <a:prstGeom prst="curvedConnector2">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20" name="Curved Connector 19">
            <a:extLst>
              <a:ext uri="{FF2B5EF4-FFF2-40B4-BE49-F238E27FC236}">
                <a16:creationId xmlns:a16="http://schemas.microsoft.com/office/drawing/2014/main" id="{14B3897C-FC3F-AF99-757F-FD85D574CF5D}"/>
              </a:ext>
            </a:extLst>
          </p:cNvPr>
          <p:cNvCxnSpPr>
            <a:stCxn id="9" idx="3"/>
            <a:endCxn id="12" idx="0"/>
          </p:cNvCxnSpPr>
          <p:nvPr/>
        </p:nvCxnSpPr>
        <p:spPr>
          <a:xfrm>
            <a:off x="4996251" y="3345296"/>
            <a:ext cx="990962" cy="843517"/>
          </a:xfrm>
          <a:prstGeom prst="curvedConnector2">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cxnSp>
        <p:nvCxnSpPr>
          <p:cNvPr id="24" name="Curved Connector 23">
            <a:extLst>
              <a:ext uri="{FF2B5EF4-FFF2-40B4-BE49-F238E27FC236}">
                <a16:creationId xmlns:a16="http://schemas.microsoft.com/office/drawing/2014/main" id="{7E415267-6FBB-C310-4B0A-0F34369D0AC4}"/>
              </a:ext>
            </a:extLst>
          </p:cNvPr>
          <p:cNvCxnSpPr>
            <a:stCxn id="11" idx="2"/>
            <a:endCxn id="13" idx="0"/>
          </p:cNvCxnSpPr>
          <p:nvPr/>
        </p:nvCxnSpPr>
        <p:spPr>
          <a:xfrm rot="5400000">
            <a:off x="1284219" y="4448673"/>
            <a:ext cx="607693" cy="1006032"/>
          </a:xfrm>
          <a:prstGeom prst="curvedConnector3">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26" name="Curved Connector 25">
            <a:extLst>
              <a:ext uri="{FF2B5EF4-FFF2-40B4-BE49-F238E27FC236}">
                <a16:creationId xmlns:a16="http://schemas.microsoft.com/office/drawing/2014/main" id="{3FECFA03-674F-1A62-1C42-B2DA660A5F32}"/>
              </a:ext>
            </a:extLst>
          </p:cNvPr>
          <p:cNvCxnSpPr>
            <a:stCxn id="11" idx="2"/>
            <a:endCxn id="14" idx="0"/>
          </p:cNvCxnSpPr>
          <p:nvPr/>
        </p:nvCxnSpPr>
        <p:spPr>
          <a:xfrm rot="16200000" flipH="1">
            <a:off x="2260278" y="4478646"/>
            <a:ext cx="607694" cy="946088"/>
          </a:xfrm>
          <a:prstGeom prst="curvedConnector3">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cxnSp>
        <p:nvCxnSpPr>
          <p:cNvPr id="28" name="Curved Connector 27">
            <a:extLst>
              <a:ext uri="{FF2B5EF4-FFF2-40B4-BE49-F238E27FC236}">
                <a16:creationId xmlns:a16="http://schemas.microsoft.com/office/drawing/2014/main" id="{1138DF17-9645-E468-D5AB-BCE6B83FBB6C}"/>
              </a:ext>
            </a:extLst>
          </p:cNvPr>
          <p:cNvCxnSpPr>
            <a:stCxn id="12" idx="2"/>
            <a:endCxn id="15" idx="0"/>
          </p:cNvCxnSpPr>
          <p:nvPr/>
        </p:nvCxnSpPr>
        <p:spPr>
          <a:xfrm rot="5400000">
            <a:off x="5200552" y="4468874"/>
            <a:ext cx="582363" cy="990961"/>
          </a:xfrm>
          <a:prstGeom prst="curvedConnector3">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30" name="Curved Connector 29">
            <a:extLst>
              <a:ext uri="{FF2B5EF4-FFF2-40B4-BE49-F238E27FC236}">
                <a16:creationId xmlns:a16="http://schemas.microsoft.com/office/drawing/2014/main" id="{477191AB-3BA3-0B2F-2AC2-AC44EA6BF695}"/>
              </a:ext>
            </a:extLst>
          </p:cNvPr>
          <p:cNvCxnSpPr>
            <a:stCxn id="12" idx="2"/>
            <a:endCxn id="16" idx="0"/>
          </p:cNvCxnSpPr>
          <p:nvPr/>
        </p:nvCxnSpPr>
        <p:spPr>
          <a:xfrm rot="16200000" flipH="1">
            <a:off x="6180605" y="4479781"/>
            <a:ext cx="582364" cy="969148"/>
          </a:xfrm>
          <a:prstGeom prst="curvedConnector3">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2305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96580"/>
            <a:ext cx="10691264" cy="4033028"/>
          </a:xfrm>
        </p:spPr>
        <p:txBody>
          <a:bodyPr>
            <a:normAutofit/>
          </a:bodyPr>
          <a:lstStyle/>
          <a:p>
            <a:pPr marL="0" indent="0">
              <a:buNone/>
            </a:pPr>
            <a:r>
              <a:rPr lang="es-ES" sz="2400" dirty="0"/>
              <a:t>La división binaria hace que esto sea extremadamente eficiente: en un árbol bien construido, cada pregunta reducirá el número de opciones a aproximadamente la mitad, reduciendo muy rápidamente las opciones incluso entre una gran cantidad de clases. </a:t>
            </a:r>
          </a:p>
          <a:p>
            <a:pPr marL="0" indent="0">
              <a:buNone/>
            </a:pPr>
            <a:r>
              <a:rPr lang="es-ES" sz="2400" dirty="0"/>
              <a:t>El truco, por supuesto, está en decidir qué preguntas hacer en cada paso.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85380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 de regresión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0008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Se predice el logaritmo del salario (tiene una distribución más de campana). </a:t>
            </a:r>
          </a:p>
          <a:p>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es años jugando en las ligas.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es el número de hits que realizó el año pasado.</a:t>
            </a:r>
          </a:p>
        </p:txBody>
      </p:sp>
    </p:spTree>
    <p:extLst>
      <p:ext uri="{BB962C8B-B14F-4D97-AF65-F5344CB8AC3E}">
        <p14:creationId xmlns:p14="http://schemas.microsoft.com/office/powerpoint/2010/main" val="69051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Se predice el logaritmo del salario (tiene una distribución más de campana). </a:t>
            </a:r>
          </a:p>
          <a:p>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es años jugando en las ligas.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es el número de hits que realizó el año pasado.</a:t>
            </a:r>
          </a:p>
        </p:txBody>
      </p:sp>
      <p:sp>
        <p:nvSpPr>
          <p:cNvPr id="3" name="R2 = {X | Years &gt;= 4.5, Hits&lt;117.5}">
            <a:extLst>
              <a:ext uri="{FF2B5EF4-FFF2-40B4-BE49-F238E27FC236}">
                <a16:creationId xmlns:a16="http://schemas.microsoft.com/office/drawing/2014/main" id="{A5060F99-EA68-0624-DF01-0169BF53A379}"/>
              </a:ext>
            </a:extLst>
          </p:cNvPr>
          <p:cNvSpPr txBox="1"/>
          <p:nvPr/>
        </p:nvSpPr>
        <p:spPr>
          <a:xfrm>
            <a:off x="8383514" y="5331116"/>
            <a:ext cx="3178819"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1400" dirty="0"/>
              <a:t>R</a:t>
            </a:r>
            <a:r>
              <a:rPr lang="en-US" sz="1400" baseline="-25000" dirty="0"/>
              <a:t>3</a:t>
            </a:r>
            <a:r>
              <a:rPr sz="1400" dirty="0"/>
              <a:t> = {X | Years &gt;= 4.5, Hits</a:t>
            </a:r>
            <a:r>
              <a:rPr lang="en-AR" sz="1400" dirty="0"/>
              <a:t> &gt;= </a:t>
            </a:r>
            <a:r>
              <a:rPr sz="1400" dirty="0"/>
              <a:t>117.5}</a:t>
            </a:r>
          </a:p>
        </p:txBody>
      </p:sp>
      <p:sp>
        <p:nvSpPr>
          <p:cNvPr id="12" name="R2 = {X | Years &gt;= 4.5, Hits&lt;117.5}">
            <a:extLst>
              <a:ext uri="{FF2B5EF4-FFF2-40B4-BE49-F238E27FC236}">
                <a16:creationId xmlns:a16="http://schemas.microsoft.com/office/drawing/2014/main" id="{2003D021-433D-2FA2-D4DC-58897DA4464D}"/>
              </a:ext>
            </a:extLst>
          </p:cNvPr>
          <p:cNvSpPr txBox="1"/>
          <p:nvPr/>
        </p:nvSpPr>
        <p:spPr>
          <a:xfrm>
            <a:off x="5036656" y="5331116"/>
            <a:ext cx="2965620"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1400" dirty="0"/>
              <a:t>R</a:t>
            </a:r>
            <a:r>
              <a:rPr sz="1400" baseline="-25000" dirty="0"/>
              <a:t>2</a:t>
            </a:r>
            <a:r>
              <a:rPr sz="1400" dirty="0"/>
              <a:t> = {X | Years &gt;= 4.5, Hits&lt;117.5}</a:t>
            </a:r>
          </a:p>
        </p:txBody>
      </p:sp>
      <p:sp>
        <p:nvSpPr>
          <p:cNvPr id="14" name="R2 = {X | Years &gt;= 4.5, Hits&lt;117.5}">
            <a:extLst>
              <a:ext uri="{FF2B5EF4-FFF2-40B4-BE49-F238E27FC236}">
                <a16:creationId xmlns:a16="http://schemas.microsoft.com/office/drawing/2014/main" id="{A58BA7FF-65E5-47AE-7DB4-92F9B8BCDD94}"/>
              </a:ext>
            </a:extLst>
          </p:cNvPr>
          <p:cNvSpPr txBox="1"/>
          <p:nvPr/>
        </p:nvSpPr>
        <p:spPr>
          <a:xfrm>
            <a:off x="2247426" y="4236528"/>
            <a:ext cx="1926874"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1400" dirty="0"/>
              <a:t>R</a:t>
            </a:r>
            <a:r>
              <a:rPr lang="en-US" sz="1400" baseline="-25000" dirty="0"/>
              <a:t>1</a:t>
            </a:r>
            <a:r>
              <a:rPr sz="1400" dirty="0"/>
              <a:t> = {X | Years </a:t>
            </a:r>
            <a:r>
              <a:rPr lang="en-US" sz="1400" dirty="0"/>
              <a:t>&lt;</a:t>
            </a:r>
            <a:r>
              <a:rPr sz="1400" dirty="0"/>
              <a:t> 4.5}</a:t>
            </a:r>
          </a:p>
        </p:txBody>
      </p:sp>
    </p:spTree>
    <p:extLst>
      <p:ext uri="{BB962C8B-B14F-4D97-AF65-F5344CB8AC3E}">
        <p14:creationId xmlns:p14="http://schemas.microsoft.com/office/powerpoint/2010/main" val="79922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19" name="output.png" descr="output.png">
            <a:extLst>
              <a:ext uri="{FF2B5EF4-FFF2-40B4-BE49-F238E27FC236}">
                <a16:creationId xmlns:a16="http://schemas.microsoft.com/office/drawing/2014/main" id="{76AFFAB9-98D1-5F04-6348-6DDD1F044DBF}"/>
              </a:ext>
            </a:extLst>
          </p:cNvPr>
          <p:cNvPicPr>
            <a:picLocks noChangeAspect="1"/>
          </p:cNvPicPr>
          <p:nvPr/>
        </p:nvPicPr>
        <p:blipFill>
          <a:blip r:embed="rId3"/>
          <a:stretch>
            <a:fillRect/>
          </a:stretch>
        </p:blipFill>
        <p:spPr>
          <a:xfrm>
            <a:off x="3865238" y="1766047"/>
            <a:ext cx="4362057" cy="4195883"/>
          </a:xfrm>
          <a:prstGeom prst="rect">
            <a:avLst/>
          </a:prstGeom>
          <a:ln w="12700">
            <a:miter lim="400000"/>
          </a:ln>
        </p:spPr>
      </p:pic>
    </p:spTree>
    <p:extLst>
      <p:ext uri="{BB962C8B-B14F-4D97-AF65-F5344CB8AC3E}">
        <p14:creationId xmlns:p14="http://schemas.microsoft.com/office/powerpoint/2010/main" val="141674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Este árbol de regresión es una sobre simplificación del verdadero valor de regresión entre </a:t>
            </a:r>
            <a:r>
              <a:rPr lang="es-ES_tradnl" sz="1600" b="1" i="1" dirty="0" err="1">
                <a:solidFill>
                  <a:schemeClr val="tx1">
                    <a:lumMod val="75000"/>
                    <a:lumOff val="25000"/>
                  </a:schemeClr>
                </a:solidFill>
              </a:rPr>
              <a:t>Salary</a:t>
            </a:r>
            <a:r>
              <a:rPr lang="es-ES_tradnl" sz="1600" i="1" dirty="0">
                <a:solidFill>
                  <a:schemeClr val="tx1">
                    <a:lumMod val="75000"/>
                    <a:lumOff val="25000"/>
                  </a:schemeClr>
                </a:solidFill>
              </a:rPr>
              <a:t>, </a:t>
            </a:r>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Sin embargo, tiene sus ventajas porque es más fácil entender y tienen mejor representación gráfica.</a:t>
            </a:r>
          </a:p>
        </p:txBody>
      </p:sp>
      <p:sp>
        <p:nvSpPr>
          <p:cNvPr id="16" name="Rectangle 15">
            <a:extLst>
              <a:ext uri="{FF2B5EF4-FFF2-40B4-BE49-F238E27FC236}">
                <a16:creationId xmlns:a16="http://schemas.microsoft.com/office/drawing/2014/main" id="{B172FAFF-0A93-4BB9-C31C-7CCA3BF9893B}"/>
              </a:ext>
            </a:extLst>
          </p:cNvPr>
          <p:cNvSpPr/>
          <p:nvPr/>
        </p:nvSpPr>
        <p:spPr>
          <a:xfrm>
            <a:off x="2190920" y="4367518"/>
            <a:ext cx="1892175" cy="4843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Hoja, Nodo final</a:t>
            </a:r>
          </a:p>
        </p:txBody>
      </p:sp>
      <p:sp>
        <p:nvSpPr>
          <p:cNvPr id="18" name="Rectangle 17">
            <a:extLst>
              <a:ext uri="{FF2B5EF4-FFF2-40B4-BE49-F238E27FC236}">
                <a16:creationId xmlns:a16="http://schemas.microsoft.com/office/drawing/2014/main" id="{A9E841E6-2ED0-3AAD-75B5-49725B9E2D13}"/>
              </a:ext>
            </a:extLst>
          </p:cNvPr>
          <p:cNvSpPr/>
          <p:nvPr/>
        </p:nvSpPr>
        <p:spPr>
          <a:xfrm>
            <a:off x="9164249" y="3767619"/>
            <a:ext cx="2227651" cy="4843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Rama, Nodo interno</a:t>
            </a:r>
          </a:p>
        </p:txBody>
      </p:sp>
    </p:spTree>
    <p:extLst>
      <p:ext uri="{BB962C8B-B14F-4D97-AF65-F5344CB8AC3E}">
        <p14:creationId xmlns:p14="http://schemas.microsoft.com/office/powerpoint/2010/main" val="330258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Como construimos el proceso de construcción del árbol de regresión:</a:t>
            </a:r>
          </a:p>
          <a:p>
            <a:pPr marL="457200" indent="-457200">
              <a:buFont typeface="+mj-lt"/>
              <a:buAutoNum type="arabicPeriod"/>
            </a:pPr>
            <a:r>
              <a:rPr lang="es-ES" dirty="0"/>
              <a:t>Dividimos el espacio de observaciones, que son el set de los valores posibles X</a:t>
            </a:r>
            <a:r>
              <a:rPr lang="es-ES" baseline="-25000" dirty="0"/>
              <a:t>1</a:t>
            </a:r>
            <a:r>
              <a:rPr lang="es-ES" dirty="0"/>
              <a:t>, </a:t>
            </a:r>
            <a:r>
              <a:rPr lang="es-ES" baseline="-25000" dirty="0"/>
              <a:t>X2,</a:t>
            </a:r>
            <a:r>
              <a:rPr lang="es-ES" dirty="0"/>
              <a:t> …, </a:t>
            </a:r>
            <a:r>
              <a:rPr lang="es-ES" dirty="0" err="1"/>
              <a:t>X</a:t>
            </a:r>
            <a:r>
              <a:rPr lang="es-ES" baseline="-25000" dirty="0" err="1"/>
              <a:t>p</a:t>
            </a:r>
            <a:r>
              <a:rPr lang="es-ES" dirty="0"/>
              <a:t>, en J regiones distintas y que no se solapan R</a:t>
            </a:r>
            <a:r>
              <a:rPr lang="es-ES" baseline="-25000" dirty="0"/>
              <a:t>1</a:t>
            </a:r>
            <a:r>
              <a:rPr lang="es-ES" dirty="0"/>
              <a:t>, R</a:t>
            </a:r>
            <a:r>
              <a:rPr lang="es-ES" baseline="-25000" dirty="0"/>
              <a:t>2</a:t>
            </a:r>
            <a:r>
              <a:rPr lang="es-ES" dirty="0"/>
              <a:t>, …, R</a:t>
            </a:r>
            <a:r>
              <a:rPr lang="es-ES" baseline="-25000" dirty="0"/>
              <a:t>J</a:t>
            </a:r>
            <a:r>
              <a:rPr lang="es-ES" dirty="0"/>
              <a:t>.</a:t>
            </a:r>
          </a:p>
          <a:p>
            <a:pPr marL="457200" indent="-457200">
              <a:buFont typeface="+mj-lt"/>
              <a:buAutoNum type="arabicPeriod"/>
            </a:pPr>
            <a:r>
              <a:rPr lang="es-ES" dirty="0"/>
              <a:t>Para cada observación que cae en una región </a:t>
            </a:r>
            <a:r>
              <a:rPr lang="es-ES" dirty="0" err="1"/>
              <a:t>R</a:t>
            </a:r>
            <a:r>
              <a:rPr lang="es-ES" baseline="-25000" dirty="0" err="1"/>
              <a:t>j</a:t>
            </a:r>
            <a:r>
              <a:rPr lang="es-ES" dirty="0"/>
              <a:t>, hacemos la misma predicción, la cual es simplemente la media de la respuesta de los valores de entrenamiento que están en </a:t>
            </a:r>
            <a:r>
              <a:rPr lang="es-ES" dirty="0" err="1"/>
              <a:t>R</a:t>
            </a:r>
            <a:r>
              <a:rPr lang="es-ES" baseline="-25000" dirty="0" err="1"/>
              <a:t>j</a:t>
            </a:r>
            <a:r>
              <a:rPr lang="es-ES" dirty="0"/>
              <a:t>.</a:t>
            </a:r>
            <a:br>
              <a:rPr lang="es-ES" dirty="0"/>
            </a:br>
            <a:br>
              <a:rPr lang="es-ES" dirty="0"/>
            </a:br>
            <a:r>
              <a:rPr lang="es-ES" dirty="0"/>
              <a:t>Podemos usar otra métrica de medición de posición central.</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81753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¿Cómo dividimos el espacio de observaciones?</a:t>
                </a:r>
              </a:p>
              <a:p>
                <a:pPr marL="0" indent="0">
                  <a:buNone/>
                </a:pPr>
                <a:r>
                  <a:rPr lang="es-ES" dirty="0"/>
                  <a:t>En teoría, el espacio lo podríamos dividir en cualquier tipo de regiones, pero se elige espacios rectangulares para simplificar el modelo.</a:t>
                </a:r>
              </a:p>
              <a:p>
                <a:pPr marL="0" indent="0">
                  <a:buNone/>
                </a:pPr>
                <a:r>
                  <a:rPr lang="es-ES" dirty="0"/>
                  <a:t>El objetivo es encontrar cajas R</a:t>
                </a:r>
                <a:r>
                  <a:rPr lang="es-ES" baseline="-25000" dirty="0"/>
                  <a:t>1</a:t>
                </a:r>
                <a:r>
                  <a:rPr lang="es-ES" dirty="0"/>
                  <a:t>, …, R</a:t>
                </a:r>
                <a:r>
                  <a:rPr lang="es-ES" baseline="-25000" dirty="0"/>
                  <a:t>J</a:t>
                </a:r>
                <a:r>
                  <a:rPr lang="es-ES" dirty="0"/>
                  <a:t> que minimice la suma al cuadrado de los residuos, dado por: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m:t>
                                  </m:r>
                                </m:sub>
                              </m:sSub>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e>
                                  </m:d>
                                </m:e>
                                <m:sup>
                                  <m:r>
                                    <a:rPr lang="en-US" b="0" i="1" smtClean="0">
                                      <a:latin typeface="Cambria Math" panose="02040503050406030204" pitchFamily="18" charset="0"/>
                                    </a:rPr>
                                    <m:t>2</m:t>
                                  </m:r>
                                </m:sup>
                              </m:sSup>
                            </m:e>
                          </m:nary>
                        </m:e>
                      </m:nary>
                    </m:oMath>
                  </m:oMathPara>
                </a14:m>
                <a:br>
                  <a:rPr lang="es-ES" dirty="0"/>
                </a:br>
                <a:endParaRPr lang="es-ES" dirty="0"/>
              </a:p>
              <a:p>
                <a:pPr marL="0" indent="0">
                  <a:buNone/>
                </a:pPr>
                <a:endParaRPr lang="es-ES"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766047"/>
                <a:ext cx="10691264" cy="4263561"/>
              </a:xfrm>
              <a:blipFill>
                <a:blip r:embed="rId3"/>
                <a:stretch>
                  <a:fillRect l="-712" t="-595" b="-4762"/>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3574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¿Cómo dividimos el espacio de observaciones?</a:t>
                </a:r>
              </a:p>
              <a:p>
                <a:pPr marL="0" indent="0">
                  <a:buNone/>
                </a:pPr>
                <a:r>
                  <a:rPr lang="es-ES" dirty="0"/>
                  <a:t>En teoría, el espacio lo podríamos dividir en cualquier tipo de regiones, pero se elige espacios rectangulares para simplificar el modelo.</a:t>
                </a:r>
              </a:p>
              <a:p>
                <a:pPr marL="0" indent="0">
                  <a:buNone/>
                </a:pPr>
                <a:r>
                  <a:rPr lang="es-ES" dirty="0"/>
                  <a:t>El objetivo es encontrar cajas R</a:t>
                </a:r>
                <a:r>
                  <a:rPr lang="es-ES" baseline="-25000" dirty="0"/>
                  <a:t>1</a:t>
                </a:r>
                <a:r>
                  <a:rPr lang="es-ES" dirty="0"/>
                  <a:t>, …, R</a:t>
                </a:r>
                <a:r>
                  <a:rPr lang="es-ES" baseline="-25000" dirty="0"/>
                  <a:t>J</a:t>
                </a:r>
                <a:r>
                  <a:rPr lang="es-ES" dirty="0"/>
                  <a:t> que minimice la suma al cuadrado de los residuos, dado por: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m:t>
                                  </m:r>
                                </m:sub>
                              </m:sSub>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e>
                                  </m:d>
                                </m:e>
                                <m:sup>
                                  <m:r>
                                    <a:rPr lang="en-US" b="0" i="1" smtClean="0">
                                      <a:latin typeface="Cambria Math" panose="02040503050406030204" pitchFamily="18" charset="0"/>
                                    </a:rPr>
                                    <m:t>2</m:t>
                                  </m:r>
                                </m:sup>
                              </m:sSup>
                            </m:e>
                          </m:nary>
                        </m:e>
                      </m:nary>
                    </m:oMath>
                  </m:oMathPara>
                </a14:m>
                <a:br>
                  <a:rPr lang="es-ES" dirty="0"/>
                </a:br>
                <a:endParaRPr lang="es-ES" dirty="0"/>
              </a:p>
              <a:p>
                <a:pPr marL="0" indent="0">
                  <a:buNone/>
                </a:pPr>
                <a:endParaRPr lang="es-ES"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766047"/>
                <a:ext cx="10691264" cy="4263561"/>
              </a:xfrm>
              <a:blipFill>
                <a:blip r:embed="rId3"/>
                <a:stretch>
                  <a:fillRect l="-712" t="-595" b="-4762"/>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3" name="Rounded Rectangle 2">
            <a:extLst>
              <a:ext uri="{FF2B5EF4-FFF2-40B4-BE49-F238E27FC236}">
                <a16:creationId xmlns:a16="http://schemas.microsoft.com/office/drawing/2014/main" id="{C87B446E-A08B-DC60-E90E-63C2B4501DD0}"/>
              </a:ext>
            </a:extLst>
          </p:cNvPr>
          <p:cNvSpPr/>
          <p:nvPr/>
        </p:nvSpPr>
        <p:spPr>
          <a:xfrm>
            <a:off x="6804454" y="4077730"/>
            <a:ext cx="436605" cy="44484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6">
            <a:extLst>
              <a:ext uri="{FF2B5EF4-FFF2-40B4-BE49-F238E27FC236}">
                <a16:creationId xmlns:a16="http://schemas.microsoft.com/office/drawing/2014/main" id="{3580EB3F-C2C1-E92F-186C-73601CFCE91C}"/>
              </a:ext>
            </a:extLst>
          </p:cNvPr>
          <p:cNvSpPr txBox="1"/>
          <p:nvPr/>
        </p:nvSpPr>
        <p:spPr>
          <a:xfrm>
            <a:off x="7459361" y="4989136"/>
            <a:ext cx="2977033" cy="369332"/>
          </a:xfrm>
          <a:prstGeom prst="rect">
            <a:avLst/>
          </a:prstGeom>
          <a:noFill/>
        </p:spPr>
        <p:txBody>
          <a:bodyPr wrap="none" rtlCol="0">
            <a:spAutoFit/>
          </a:bodyPr>
          <a:lstStyle/>
          <a:p>
            <a:r>
              <a:rPr lang="es-ES_tradnl" i="1" dirty="0">
                <a:solidFill>
                  <a:srgbClr val="00B0F0"/>
                </a:solidFill>
              </a:rPr>
              <a:t>Es la media de y en la región R</a:t>
            </a:r>
            <a:r>
              <a:rPr lang="es-ES_tradnl" i="1" baseline="-25000" dirty="0">
                <a:solidFill>
                  <a:srgbClr val="00B0F0"/>
                </a:solidFill>
              </a:rPr>
              <a:t>J</a:t>
            </a:r>
          </a:p>
        </p:txBody>
      </p:sp>
      <p:cxnSp>
        <p:nvCxnSpPr>
          <p:cNvPr id="10" name="Curved Connector 9">
            <a:extLst>
              <a:ext uri="{FF2B5EF4-FFF2-40B4-BE49-F238E27FC236}">
                <a16:creationId xmlns:a16="http://schemas.microsoft.com/office/drawing/2014/main" id="{8E77FA7A-DC16-081D-C105-7FC855CE7D30}"/>
              </a:ext>
            </a:extLst>
          </p:cNvPr>
          <p:cNvCxnSpPr>
            <a:stCxn id="3" idx="2"/>
            <a:endCxn id="7" idx="1"/>
          </p:cNvCxnSpPr>
          <p:nvPr/>
        </p:nvCxnSpPr>
        <p:spPr>
          <a:xfrm rot="16200000" flipH="1">
            <a:off x="6915445" y="4629885"/>
            <a:ext cx="651229" cy="436604"/>
          </a:xfrm>
          <a:prstGeom prst="curvedConnector2">
            <a:avLst/>
          </a:prstGeom>
          <a:ln w="38100">
            <a:solidFill>
              <a:srgbClr val="00B0F0"/>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4024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17124"/>
            <a:ext cx="10691264" cy="3912484"/>
          </a:xfrm>
        </p:spPr>
        <p:txBody>
          <a:bodyPr>
            <a:normAutofit lnSpcReduction="10000"/>
          </a:bodyPr>
          <a:lstStyle/>
          <a:p>
            <a:pPr marL="0" indent="0">
              <a:buNone/>
            </a:pPr>
            <a:r>
              <a:rPr lang="es-ES" dirty="0"/>
              <a:t>¿Cómo dividimos el espacio de observaciones?</a:t>
            </a:r>
          </a:p>
          <a:p>
            <a:pPr marL="0" indent="0">
              <a:buNone/>
            </a:pPr>
            <a:r>
              <a:rPr lang="es-ES" dirty="0"/>
              <a:t>Es imposible buscar todas las combinaciones posibles de valores para encontrar la minimizar a RSS.</a:t>
            </a:r>
          </a:p>
          <a:p>
            <a:pPr marL="0" indent="0">
              <a:buNone/>
            </a:pPr>
            <a:r>
              <a:rPr lang="es-ES" dirty="0"/>
              <a:t>Tenemos que usar algún algoritmo de optimización. Para ello tomamos un algoritmo</a:t>
            </a:r>
            <a:r>
              <a:rPr lang="es-ES" dirty="0">
                <a:solidFill>
                  <a:schemeClr val="accent4"/>
                </a:solidFill>
              </a:rPr>
              <a:t> </a:t>
            </a:r>
            <a:r>
              <a:rPr lang="es-ES" b="1" dirty="0">
                <a:solidFill>
                  <a:schemeClr val="accent4"/>
                </a:solidFill>
              </a:rPr>
              <a:t>top-</a:t>
            </a:r>
            <a:r>
              <a:rPr lang="es-ES" b="1" dirty="0" err="1">
                <a:solidFill>
                  <a:schemeClr val="accent4"/>
                </a:solidFill>
              </a:rPr>
              <a:t>down</a:t>
            </a:r>
            <a:r>
              <a:rPr lang="es-ES" b="1" dirty="0">
                <a:solidFill>
                  <a:schemeClr val="accent4"/>
                </a:solidFill>
              </a:rPr>
              <a:t> </a:t>
            </a:r>
            <a:r>
              <a:rPr lang="es-ES" b="1" dirty="0" err="1">
                <a:solidFill>
                  <a:schemeClr val="accent5"/>
                </a:solidFill>
              </a:rPr>
              <a:t>greedy</a:t>
            </a:r>
            <a:r>
              <a:rPr lang="es-ES" b="1" dirty="0"/>
              <a:t> </a:t>
            </a:r>
            <a:r>
              <a:rPr lang="es-ES" dirty="0"/>
              <a:t>que es conocido como </a:t>
            </a:r>
            <a:r>
              <a:rPr lang="es-ES" b="1" dirty="0">
                <a:solidFill>
                  <a:srgbClr val="00B0F0"/>
                </a:solidFill>
              </a:rPr>
              <a:t>Recursive </a:t>
            </a:r>
            <a:r>
              <a:rPr lang="es-ES" b="1" dirty="0" err="1">
                <a:solidFill>
                  <a:srgbClr val="00B0F0"/>
                </a:solidFill>
              </a:rPr>
              <a:t>binary</a:t>
            </a:r>
            <a:r>
              <a:rPr lang="es-ES" b="1" dirty="0">
                <a:solidFill>
                  <a:srgbClr val="00B0F0"/>
                </a:solidFill>
              </a:rPr>
              <a:t> </a:t>
            </a:r>
            <a:r>
              <a:rPr lang="es-ES" b="1" dirty="0" err="1">
                <a:solidFill>
                  <a:srgbClr val="00B0F0"/>
                </a:solidFill>
              </a:rPr>
              <a:t>splitting</a:t>
            </a:r>
            <a:r>
              <a:rPr lang="es-ES" dirty="0"/>
              <a:t>.</a:t>
            </a:r>
          </a:p>
          <a:p>
            <a:r>
              <a:rPr lang="es-ES" b="1" dirty="0">
                <a:solidFill>
                  <a:schemeClr val="accent4"/>
                </a:solidFill>
              </a:rPr>
              <a:t>Top-</a:t>
            </a:r>
            <a:r>
              <a:rPr lang="es-ES" b="1" dirty="0" err="1">
                <a:solidFill>
                  <a:schemeClr val="accent4"/>
                </a:solidFill>
              </a:rPr>
              <a:t>down</a:t>
            </a:r>
            <a:r>
              <a:rPr lang="es-ES" b="1" dirty="0">
                <a:solidFill>
                  <a:schemeClr val="accent4"/>
                </a:solidFill>
              </a:rPr>
              <a:t>: </a:t>
            </a:r>
            <a:r>
              <a:rPr lang="es-ES" dirty="0"/>
              <a:t>Arrancamos desde el tronco del árbol y vamos bajando.</a:t>
            </a:r>
          </a:p>
          <a:p>
            <a:r>
              <a:rPr lang="es-ES" b="1" dirty="0" err="1">
                <a:solidFill>
                  <a:schemeClr val="accent5"/>
                </a:solidFill>
              </a:rPr>
              <a:t>Greedy</a:t>
            </a:r>
            <a:r>
              <a:rPr lang="es-ES" b="1" dirty="0">
                <a:solidFill>
                  <a:schemeClr val="accent5"/>
                </a:solidFill>
              </a:rPr>
              <a:t>: </a:t>
            </a:r>
            <a:r>
              <a:rPr lang="es-ES" dirty="0"/>
              <a:t>En cada paso, se busca la mejor bifurcación en ese paso particular.</a:t>
            </a:r>
          </a:p>
          <a:p>
            <a:pPr marL="0" indent="0">
              <a:buNone/>
            </a:pPr>
            <a:endParaRPr lang="es-ES" dirty="0"/>
          </a:p>
          <a:p>
            <a:pPr marL="0" indent="0">
              <a:buNone/>
            </a:pPr>
            <a:br>
              <a:rPr lang="es-ES" dirty="0"/>
            </a:br>
            <a:endParaRPr lang="es-ES" dirty="0"/>
          </a:p>
          <a:p>
            <a:pPr marL="0" indent="0">
              <a:buNone/>
            </a:pPr>
            <a:endParaRPr lang="es-ES"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412751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br>
                  <a:rPr lang="es-ES" b="1" dirty="0">
                    <a:solidFill>
                      <a:schemeClr val="accent2"/>
                    </a:solidFill>
                  </a:rPr>
                </a:br>
                <a:endParaRPr lang="es-ES" dirty="0"/>
              </a:p>
              <a:p>
                <a:pPr marL="0" indent="0">
                  <a:buNone/>
                </a:pPr>
                <a:r>
                  <a:rPr lang="es-ES" dirty="0"/>
                  <a:t>Se elije un </a:t>
                </a:r>
                <a:r>
                  <a:rPr lang="es-ES" b="1" dirty="0" err="1">
                    <a:solidFill>
                      <a:schemeClr val="accent4"/>
                    </a:solidFill>
                  </a:rPr>
                  <a:t>X</a:t>
                </a:r>
                <a:r>
                  <a:rPr lang="es-ES" b="1" baseline="-25000" dirty="0" err="1">
                    <a:solidFill>
                      <a:schemeClr val="accent4"/>
                    </a:solidFill>
                  </a:rPr>
                  <a:t>j</a:t>
                </a:r>
                <a:r>
                  <a:rPr lang="es-ES" dirty="0"/>
                  <a:t> y el punto de corte </a:t>
                </a:r>
                <a:r>
                  <a:rPr lang="es-ES" b="1" dirty="0">
                    <a:solidFill>
                      <a:schemeClr val="accent4"/>
                    </a:solidFill>
                  </a:rPr>
                  <a:t>s</a:t>
                </a:r>
                <a:r>
                  <a:rPr lang="es-ES" dirty="0"/>
                  <a:t> de tal forma que bifurca el espacio de </a:t>
                </a:r>
                <a:r>
                  <a:rPr lang="es-ES" dirty="0" err="1"/>
                  <a:t>features</a:t>
                </a:r>
                <a:r>
                  <a:rPr lang="es-ES" dirty="0"/>
                  <a:t> en dos regiones </a:t>
                </a:r>
                <a14:m>
                  <m:oMath xmlns:m="http://schemas.openxmlformats.org/officeDocument/2006/math">
                    <m:d>
                      <m:dPr>
                        <m:begChr m:val="{"/>
                        <m:endChr m:val="}"/>
                        <m:ctrlPr>
                          <a:rPr lang="es-ES_tradnl" i="1" smtClean="0">
                            <a:latin typeface="Cambria Math" panose="02040503050406030204" pitchFamily="18" charset="0"/>
                          </a:rPr>
                        </m:ctrlPr>
                      </m:dPr>
                      <m:e>
                        <m:r>
                          <a:rPr lang="en-US" b="0" i="1" smtClean="0">
                            <a:latin typeface="Cambria Math" panose="02040503050406030204" pitchFamily="18" charset="0"/>
                          </a:rPr>
                          <m:t>𝑋</m:t>
                        </m:r>
                      </m:e>
                      <m:e>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𝑠</m:t>
                        </m:r>
                      </m:e>
                    </m:d>
                    <m:r>
                      <a:rPr lang="en-US" b="0" i="1" smtClean="0">
                        <a:latin typeface="Cambria Math" panose="02040503050406030204" pitchFamily="18" charset="0"/>
                      </a:rPr>
                      <m:t> </m:t>
                    </m:r>
                  </m:oMath>
                </a14:m>
                <a:r>
                  <a:rPr lang="es-ES" dirty="0"/>
                  <a:t>y </a:t>
                </a:r>
                <a14:m>
                  <m:oMath xmlns:m="http://schemas.openxmlformats.org/officeDocument/2006/math">
                    <m:d>
                      <m:dPr>
                        <m:begChr m:val="{"/>
                        <m:endChr m:val="}"/>
                        <m:ctrlPr>
                          <a:rPr lang="es-ES_tradnl" i="1">
                            <a:latin typeface="Cambria Math" panose="02040503050406030204" pitchFamily="18" charset="0"/>
                          </a:rPr>
                        </m:ctrlPr>
                      </m:dPr>
                      <m:e>
                        <m:r>
                          <a:rPr lang="en-US" i="1">
                            <a:latin typeface="Cambria Math" panose="02040503050406030204" pitchFamily="18" charset="0"/>
                          </a:rPr>
                          <m:t>𝑋</m:t>
                        </m:r>
                      </m:e>
                      <m:e>
                        <m:sSub>
                          <m:sSubPr>
                            <m:ctrlPr>
                              <a:rPr lang="es-ES_tradnl"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 </m:t>
                    </m:r>
                  </m:oMath>
                </a14:m>
                <a:r>
                  <a:rPr lang="es-ES" dirty="0"/>
                  <a:t>que lleve a la mayor reducción de RSS.</a:t>
                </a:r>
              </a:p>
              <a:p>
                <a:pPr marL="0" indent="0">
                  <a:buNone/>
                </a:pPr>
                <a:r>
                  <a:rPr lang="es-ES" dirty="0"/>
                  <a:t>Es decir, para cada valor de j y cada valor de s:</a:t>
                </a:r>
              </a:p>
              <a:p>
                <a:pPr marL="0" indent="0" algn="ctr">
                  <a:buNone/>
                </a:pPr>
                <a14:m>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d>
                      <m:dPr>
                        <m:begChr m:val="{"/>
                        <m:endChr m:val="}"/>
                        <m:ctrlPr>
                          <a:rPr lang="es-ES_tradnl" i="1" smtClean="0">
                            <a:latin typeface="Cambria Math" panose="02040503050406030204" pitchFamily="18" charset="0"/>
                          </a:rPr>
                        </m:ctrlPr>
                      </m:dPr>
                      <m:e>
                        <m:r>
                          <a:rPr lang="en-US" b="0" i="1" smtClean="0">
                            <a:latin typeface="Cambria Math" panose="02040503050406030204" pitchFamily="18" charset="0"/>
                          </a:rPr>
                          <m:t>𝑋</m:t>
                        </m:r>
                      </m:e>
                      <m:e>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𝑠</m:t>
                        </m:r>
                      </m:e>
                    </m:d>
                  </m:oMath>
                </a14:m>
                <a:r>
                  <a:rPr lang="es-ES_tradnl" dirty="0"/>
                  <a:t>         </a:t>
                </a:r>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s-ES_tradnl" i="1">
                            <a:latin typeface="Cambria Math" panose="02040503050406030204" pitchFamily="18" charset="0"/>
                          </a:rPr>
                        </m:ctrlPr>
                      </m:dPr>
                      <m:e>
                        <m:r>
                          <a:rPr lang="en-US" i="1">
                            <a:latin typeface="Cambria Math" panose="02040503050406030204" pitchFamily="18" charset="0"/>
                          </a:rPr>
                          <m:t>𝑋</m:t>
                        </m:r>
                      </m:e>
                      <m:e>
                        <m:sSub>
                          <m:sSubPr>
                            <m:ctrlPr>
                              <a:rPr lang="es-ES_tradnl"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e>
                    </m:d>
                  </m:oMath>
                </a14:m>
                <a:endParaRPr lang="es-ES" dirty="0"/>
              </a:p>
              <a:p>
                <a:pPr marL="0" indent="0">
                  <a:buNone/>
                </a:pPr>
                <a:r>
                  <a:rPr lang="es-ES" dirty="0"/>
                  <a:t>Y buscamos el valor de </a:t>
                </a:r>
                <a:r>
                  <a:rPr lang="es-ES" b="1" dirty="0">
                    <a:solidFill>
                      <a:schemeClr val="accent4"/>
                    </a:solidFill>
                  </a:rPr>
                  <a:t>j</a:t>
                </a:r>
                <a:r>
                  <a:rPr lang="es-ES" dirty="0"/>
                  <a:t> y </a:t>
                </a:r>
                <a:r>
                  <a:rPr lang="es-ES" b="1" dirty="0">
                    <a:solidFill>
                      <a:schemeClr val="accent4"/>
                    </a:solidFill>
                  </a:rPr>
                  <a:t>s</a:t>
                </a:r>
                <a:r>
                  <a:rPr lang="es-ES" dirty="0"/>
                  <a:t> que minimice esta ecuación: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sub>
                                  </m:sSub>
                                </m:e>
                              </m:d>
                            </m:e>
                            <m:sup>
                              <m:r>
                                <a:rPr lang="en-US" i="1">
                                  <a:latin typeface="Cambria Math" panose="02040503050406030204" pitchFamily="18" charset="0"/>
                                </a:rPr>
                                <m:t>2</m:t>
                              </m:r>
                            </m:sup>
                          </m:sSup>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sub>
                                  </m:sSub>
                                </m:e>
                              </m:d>
                            </m:e>
                            <m:sup>
                              <m:r>
                                <a:rPr lang="en-US" i="1">
                                  <a:latin typeface="Cambria Math" panose="02040503050406030204" pitchFamily="18" charset="0"/>
                                </a:rPr>
                                <m:t>2</m:t>
                              </m:r>
                            </m:sup>
                          </m:sSup>
                        </m:e>
                      </m:nary>
                    </m:oMath>
                  </m:oMathPara>
                </a14:m>
                <a:endParaRPr lang="es-ES"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72281"/>
                <a:ext cx="10691264" cy="4357327"/>
              </a:xfrm>
              <a:blipFill>
                <a:blip r:embed="rId3"/>
                <a:stretch>
                  <a:fillRect l="-712" t="-291" b="-22965"/>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41670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endParaRPr lang="es-ES" b="1" dirty="0">
              <a:solidFill>
                <a:schemeClr val="accent2"/>
              </a:solidFill>
            </a:endParaRPr>
          </a:p>
          <a:p>
            <a:pPr marL="0" indent="0">
              <a:buNone/>
            </a:pPr>
            <a:r>
              <a:rPr lang="es-ES" dirty="0"/>
              <a:t>Y recursivamente repetimos esto para los segmentos que se generan, pero ahora tomando a las regiones formadas y aplicando este proceso, partimos en nuevas regiones. </a:t>
            </a:r>
          </a:p>
          <a:p>
            <a:pPr marL="0" indent="0">
              <a:buNone/>
            </a:pPr>
            <a:endParaRPr lang="es-ES" dirty="0"/>
          </a:p>
          <a:p>
            <a:pPr marL="0" indent="0">
              <a:buNone/>
            </a:pPr>
            <a:r>
              <a:rPr lang="es-ES" dirty="0"/>
              <a:t>Este proceso continúa hasta que llegamos a un </a:t>
            </a:r>
            <a:r>
              <a:rPr lang="es-ES" b="1" dirty="0">
                <a:solidFill>
                  <a:schemeClr val="accent1"/>
                </a:solidFill>
              </a:rPr>
              <a:t>criterio de corte</a:t>
            </a:r>
            <a:r>
              <a:rPr lang="es-ES" dirty="0"/>
              <a:t>.</a:t>
            </a:r>
          </a:p>
          <a:p>
            <a:pPr marL="0" indent="0">
              <a:buNone/>
            </a:pPr>
            <a:endParaRPr lang="es-ES" b="1" dirty="0">
              <a:solidFill>
                <a:schemeClr val="accent2"/>
              </a:solidFill>
            </a:endParaRP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93741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rect23432dsddllldd1.png" descr="rect23432dsddllldd1.png">
            <a:extLst>
              <a:ext uri="{FF2B5EF4-FFF2-40B4-BE49-F238E27FC236}">
                <a16:creationId xmlns:a16="http://schemas.microsoft.com/office/drawing/2014/main" id="{C578355B-F300-57B4-52E6-2E495C967422}"/>
              </a:ext>
            </a:extLst>
          </p:cNvPr>
          <p:cNvPicPr>
            <a:picLocks noChangeAspect="1"/>
          </p:cNvPicPr>
          <p:nvPr/>
        </p:nvPicPr>
        <p:blipFill>
          <a:blip r:embed="rId3"/>
          <a:stretch>
            <a:fillRect/>
          </a:stretch>
        </p:blipFill>
        <p:spPr>
          <a:xfrm>
            <a:off x="961743" y="2321458"/>
            <a:ext cx="10293446" cy="3614446"/>
          </a:xfrm>
          <a:prstGeom prst="rect">
            <a:avLst/>
          </a:prstGeom>
          <a:ln w="12700">
            <a:miter lim="400000"/>
          </a:ln>
        </p:spPr>
      </p:pic>
    </p:spTree>
    <p:extLst>
      <p:ext uri="{BB962C8B-B14F-4D97-AF65-F5344CB8AC3E}">
        <p14:creationId xmlns:p14="http://schemas.microsoft.com/office/powerpoint/2010/main" val="362680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r>
              <a:rPr lang="es-ES" dirty="0"/>
              <a:t>El proceso que se describió puede producir buenas predicciones del set de entrenamiento, pero muy fácilmente puede generar </a:t>
            </a:r>
            <a:r>
              <a:rPr lang="es-ES" b="1" dirty="0" err="1">
                <a:solidFill>
                  <a:srgbClr val="C00000"/>
                </a:solidFill>
              </a:rPr>
              <a:t>overfitting</a:t>
            </a:r>
            <a:r>
              <a:rPr lang="es-ES" dirty="0"/>
              <a:t>, haciendo que se desempeñe muy mal en el set de evaluación.</a:t>
            </a:r>
          </a:p>
          <a:p>
            <a:pPr marL="0" indent="0">
              <a:buNone/>
            </a:pPr>
            <a:r>
              <a:rPr lang="es-ES" i="1" dirty="0">
                <a:solidFill>
                  <a:srgbClr val="C00000"/>
                </a:solidFill>
              </a:rPr>
              <a:t>El caso más extremo es un árbol con una hoja por cada punto del set de entrenamiento</a:t>
            </a:r>
            <a:r>
              <a:rPr lang="es-ES" dirty="0"/>
              <a:t>.</a:t>
            </a:r>
          </a:p>
          <a:p>
            <a:pPr marL="0" indent="0">
              <a:buNone/>
            </a:pPr>
            <a:r>
              <a:rPr lang="es-ES" dirty="0"/>
              <a:t>Esto se debe a que el árbol es muy complejo. Un árbol más pequeño con menor regiones puede llevar a menos </a:t>
            </a:r>
            <a:r>
              <a:rPr lang="es-ES" b="1" dirty="0">
                <a:solidFill>
                  <a:schemeClr val="accent1"/>
                </a:solidFill>
              </a:rPr>
              <a:t>varianza</a:t>
            </a:r>
            <a:r>
              <a:rPr lang="es-ES" dirty="0"/>
              <a:t> y mejor interpretación a expensa de un poco de </a:t>
            </a:r>
            <a:r>
              <a:rPr lang="es-ES" b="1" dirty="0">
                <a:solidFill>
                  <a:schemeClr val="accent4"/>
                </a:solidFill>
              </a:rPr>
              <a:t>sesgo</a:t>
            </a:r>
            <a:r>
              <a:rPr lang="es-ES" dirty="0"/>
              <a:t>.</a:t>
            </a:r>
          </a:p>
          <a:p>
            <a:pPr marL="0" indent="0">
              <a:buNone/>
            </a:pPr>
            <a:r>
              <a:rPr lang="es-ES" i="1" dirty="0">
                <a:solidFill>
                  <a:srgbClr val="00B050"/>
                </a:solidFill>
              </a:rPr>
              <a:t>Esto lo podemos resolver usando búsqueda de hiper-parámetros mediante validación cruzada, limitando la profundidad del árbol, cantidad mínima de muestras por hojas, etc.</a:t>
            </a: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59803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 de clasificación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256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Un árbol de clasificación es muy similar a uno de regresión, pero ahora se usa para predecir una </a:t>
            </a:r>
            <a:r>
              <a:rPr lang="es-ES" sz="2400" b="1" dirty="0">
                <a:solidFill>
                  <a:schemeClr val="accent1"/>
                </a:solidFill>
              </a:rPr>
              <a:t>variable cualitativa</a:t>
            </a:r>
            <a:r>
              <a:rPr lang="es-ES" sz="2400" dirty="0"/>
              <a:t>. </a:t>
            </a:r>
          </a:p>
          <a:p>
            <a:pPr marL="0" indent="0">
              <a:buNone/>
            </a:pPr>
            <a:r>
              <a:rPr lang="es-ES" sz="2400" dirty="0"/>
              <a:t>En el caso de regresión, al llegar la hoja, obteníamos el valor con el promedio de los valores en la hoja. Ahora, obtenemos la clase en base a la clase que más ocurre en las muestras que están en la hoja.</a:t>
            </a:r>
          </a:p>
          <a:p>
            <a:pPr marL="0" indent="0">
              <a:buNone/>
            </a:pPr>
            <a:r>
              <a:rPr lang="es-ES" sz="2400" dirty="0"/>
              <a:t>Al interpretar los resultados de un </a:t>
            </a:r>
            <a:r>
              <a:rPr lang="es-ES" sz="2400" b="1" dirty="0">
                <a:solidFill>
                  <a:schemeClr val="accent2"/>
                </a:solidFill>
              </a:rPr>
              <a:t>árbol de clasificación</a:t>
            </a:r>
            <a:r>
              <a:rPr lang="es-ES" sz="2400" dirty="0"/>
              <a:t>, a menudo estamos interesados no sólo en la predicción de clase correspondiente a una región de nodo terminal particular, sino también en las </a:t>
            </a:r>
            <a:r>
              <a:rPr lang="es-ES" sz="2400" b="1" dirty="0">
                <a:solidFill>
                  <a:schemeClr val="accent4"/>
                </a:solidFill>
              </a:rPr>
              <a:t>proporciones de clase entre las observaciones de entrenamiento</a:t>
            </a:r>
            <a:r>
              <a:rPr lang="es-ES" sz="2400" dirty="0"/>
              <a:t> que caen en esa región.</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057367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85000" lnSpcReduction="20000"/>
              </a:bodyPr>
              <a:lstStyle/>
              <a:p>
                <a:pPr marL="0" indent="0">
                  <a:buNone/>
                </a:pPr>
                <a:r>
                  <a:rPr lang="es-ES" sz="2400" dirty="0"/>
                  <a:t>La forma más simple en que se crea un árbol de clasificación es muy parecida al árbol de regresión con la estrategia </a:t>
                </a:r>
                <a:r>
                  <a:rPr lang="es-ES" sz="2400" b="1" dirty="0">
                    <a:solidFill>
                      <a:schemeClr val="accent4"/>
                    </a:solidFill>
                  </a:rPr>
                  <a:t>top-</a:t>
                </a:r>
                <a:r>
                  <a:rPr lang="es-ES" sz="2400" b="1" dirty="0" err="1">
                    <a:solidFill>
                      <a:schemeClr val="accent4"/>
                    </a:solidFill>
                  </a:rPr>
                  <a:t>down</a:t>
                </a:r>
                <a:r>
                  <a:rPr lang="es-ES" sz="2400" dirty="0"/>
                  <a:t> y </a:t>
                </a:r>
                <a:r>
                  <a:rPr lang="es-ES" sz="2400" b="1" dirty="0" err="1">
                    <a:solidFill>
                      <a:schemeClr val="accent6"/>
                    </a:solidFill>
                  </a:rPr>
                  <a:t>greedy</a:t>
                </a:r>
                <a:r>
                  <a:rPr lang="es-ES" sz="2400" dirty="0"/>
                  <a:t>, pero no contamos con el error cuadrático.</a:t>
                </a:r>
              </a:p>
              <a:p>
                <a:pPr marL="0" indent="0">
                  <a:buNone/>
                </a:pPr>
                <a:r>
                  <a:rPr lang="es-ES" sz="2400" dirty="0"/>
                  <a:t>Una primera métrica que podemos usar es la tasa de error de clasificación:</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=1−</m:t>
                      </m:r>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max</m:t>
                              </m:r>
                            </m:e>
                            <m:lim>
                              <m:r>
                                <a:rPr lang="en-US" sz="2600" b="0" i="1" smtClean="0">
                                  <a:latin typeface="Cambria Math" panose="02040503050406030204" pitchFamily="18" charset="0"/>
                                </a:rPr>
                                <m:t>𝑘</m:t>
                              </m:r>
                            </m:lim>
                          </m:limLow>
                        </m:fName>
                        <m:e>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e>
                                <m:sub>
                                  <m:r>
                                    <a:rPr lang="en-US" sz="2600" b="0" i="1" smtClean="0">
                                      <a:latin typeface="Cambria Math" panose="02040503050406030204" pitchFamily="18" charset="0"/>
                                    </a:rPr>
                                    <m:t>𝑚𝑘</m:t>
                                  </m:r>
                                </m:sub>
                              </m:sSub>
                            </m:e>
                          </m:d>
                        </m:e>
                      </m:func>
                      <m:r>
                        <a:rPr lang="en-US" sz="2600" b="0" i="1" smtClean="0">
                          <a:latin typeface="Cambria Math" panose="02040503050406030204" pitchFamily="18" charset="0"/>
                        </a:rPr>
                        <m:t> </m:t>
                      </m:r>
                    </m:oMath>
                  </m:oMathPara>
                </a14:m>
                <a:endParaRPr lang="es-ES" sz="2600" dirty="0"/>
              </a:p>
              <a:p>
                <a:pPr marL="0" indent="0">
                  <a:buNone/>
                </a:pPr>
                <a:r>
                  <a:rPr lang="es-ES" sz="2400" dirty="0"/>
                  <a:t>Es la fracción de las observaciones de entrenamiento en esa región que no pertenecen a la clase más común.</a:t>
                </a:r>
              </a:p>
              <a:p>
                <a:pPr marL="0" indent="0">
                  <a:buNone/>
                </a:pP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𝑚𝑘</m:t>
                        </m:r>
                      </m:sub>
                    </m:sSub>
                  </m:oMath>
                </a14:m>
                <a:r>
                  <a:rPr lang="es-ES_tradnl" sz="2400" dirty="0"/>
                  <a:t> </a:t>
                </a:r>
                <a:r>
                  <a:rPr lang="es-ES" sz="2400" dirty="0"/>
                  <a:t>representa la proporción de las observaciones de entrenamiento en la región </a:t>
                </a:r>
                <a:r>
                  <a:rPr lang="es-ES" sz="2400" b="1" dirty="0">
                    <a:solidFill>
                      <a:schemeClr val="accent1"/>
                    </a:solidFill>
                  </a:rPr>
                  <a:t>m</a:t>
                </a:r>
                <a:r>
                  <a:rPr lang="es-ES" sz="2400" dirty="0"/>
                  <a:t> que son de la clase </a:t>
                </a:r>
                <a:r>
                  <a:rPr lang="es-ES" sz="2400" b="1" dirty="0">
                    <a:solidFill>
                      <a:schemeClr val="accent3"/>
                    </a:solidFill>
                  </a:rPr>
                  <a:t>k</a:t>
                </a:r>
                <a:r>
                  <a:rPr lang="es-ES" sz="2400" dirty="0"/>
                  <a:t>. </a:t>
                </a:r>
              </a:p>
              <a:p>
                <a:pPr marL="0" indent="0">
                  <a:buNone/>
                </a:pPr>
                <a:endParaRPr lang="es-ES" sz="2400" dirty="0"/>
              </a:p>
              <a:p>
                <a:pPr marL="0" indent="0">
                  <a:buNone/>
                </a:pPr>
                <a:r>
                  <a:rPr lang="es-ES" sz="2400" dirty="0"/>
                  <a:t>Ojo, el error de clasificación </a:t>
                </a:r>
                <a:r>
                  <a:rPr lang="es-ES" sz="2400" b="1" dirty="0">
                    <a:solidFill>
                      <a:srgbClr val="C00000"/>
                    </a:solidFill>
                  </a:rPr>
                  <a:t>no es lo suficientemente sensible para hacer crecer a los árboles </a:t>
                </a:r>
                <a:r>
                  <a:rPr lang="es-ES" sz="2400" dirty="0"/>
                  <a:t>y, en la práctica, son preferibles otras dos medidas.</a:t>
                </a: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01228"/>
                <a:ext cx="10691264" cy="4128380"/>
              </a:xfrm>
              <a:blipFill>
                <a:blip r:embed="rId3"/>
                <a:stretch>
                  <a:fillRect l="-712" t="-1534"/>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69968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290118"/>
            <a:ext cx="10691264" cy="3739489"/>
          </a:xfrm>
        </p:spPr>
        <p:txBody>
          <a:bodyPr>
            <a:normAutofit/>
          </a:bodyPr>
          <a:lstStyle/>
          <a:p>
            <a:r>
              <a:rPr lang="es-ES" sz="2400" b="1" dirty="0">
                <a:solidFill>
                  <a:schemeClr val="accent3"/>
                </a:solidFill>
              </a:rPr>
              <a:t>Índice de Gini: </a:t>
            </a:r>
            <a:r>
              <a:rPr lang="es-ES" sz="2400" dirty="0"/>
              <a:t>Es una medida de la desigualdad usada inicialmente para medir la desigualdad de los países.</a:t>
            </a:r>
          </a:p>
          <a:p>
            <a:r>
              <a:rPr lang="es-ES" sz="2400" b="1" dirty="0">
                <a:solidFill>
                  <a:schemeClr val="accent6"/>
                </a:solidFill>
              </a:rPr>
              <a:t>Entropía: </a:t>
            </a:r>
            <a:r>
              <a:rPr lang="es-ES" sz="2400" dirty="0"/>
              <a:t>Mide cuanta información transmite cuando un árbol separa una rama. Si en una hoja, todas las observaciones de entrenamiento son de una sola clase, la entropía es cero. En cambio, si las clases están desperdigadas de forma uniforme entre la clase, la entropía es grande.</a:t>
            </a:r>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41547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oukkktput.png" descr="oukkktput.png">
            <a:extLst>
              <a:ext uri="{FF2B5EF4-FFF2-40B4-BE49-F238E27FC236}">
                <a16:creationId xmlns:a16="http://schemas.microsoft.com/office/drawing/2014/main" id="{9D3F8D0B-DC6E-F191-0C89-57832CDBD474}"/>
              </a:ext>
            </a:extLst>
          </p:cNvPr>
          <p:cNvPicPr>
            <a:picLocks noChangeAspect="1"/>
          </p:cNvPicPr>
          <p:nvPr/>
        </p:nvPicPr>
        <p:blipFill>
          <a:blip r:embed="rId3"/>
          <a:stretch>
            <a:fillRect/>
          </a:stretch>
        </p:blipFill>
        <p:spPr>
          <a:xfrm>
            <a:off x="3537053" y="1766047"/>
            <a:ext cx="5018427" cy="4169857"/>
          </a:xfrm>
          <a:prstGeom prst="rect">
            <a:avLst/>
          </a:prstGeom>
          <a:ln w="12700">
            <a:miter lim="400000"/>
          </a:ln>
        </p:spPr>
      </p:pic>
    </p:spTree>
    <p:extLst>
      <p:ext uri="{BB962C8B-B14F-4D97-AF65-F5344CB8AC3E}">
        <p14:creationId xmlns:p14="http://schemas.microsoft.com/office/powerpoint/2010/main" val="355043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27dd5.png" descr="path3727dd5.png">
            <a:extLst>
              <a:ext uri="{FF2B5EF4-FFF2-40B4-BE49-F238E27FC236}">
                <a16:creationId xmlns:a16="http://schemas.microsoft.com/office/drawing/2014/main" id="{F253A6D1-DD0A-03B4-FB71-335F157F64E1}"/>
              </a:ext>
            </a:extLst>
          </p:cNvPr>
          <p:cNvPicPr>
            <a:picLocks noChangeAspect="1"/>
          </p:cNvPicPr>
          <p:nvPr/>
        </p:nvPicPr>
        <p:blipFill>
          <a:blip r:embed="rId3"/>
          <a:srcRect l="105" r="105"/>
          <a:stretch>
            <a:fillRect/>
          </a:stretch>
        </p:blipFill>
        <p:spPr>
          <a:xfrm>
            <a:off x="1355443" y="3219601"/>
            <a:ext cx="2803056" cy="2805020"/>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En general si nuestra data es linealmente separable, puede existir un numero infinito de hiperplanos que van a funcionar</a:t>
            </a:r>
            <a:endParaRPr lang="es-ES" sz="2400" dirty="0"/>
          </a:p>
          <a:p>
            <a:pPr marL="0" indent="0">
              <a:buNone/>
            </a:pPr>
            <a:r>
              <a:rPr lang="es-ES" i="1" dirty="0">
                <a:solidFill>
                  <a:schemeClr val="accent1"/>
                </a:solidFill>
              </a:rPr>
              <a:t>Por lo que necesitamos algún criterio de selección. </a:t>
            </a:r>
            <a:r>
              <a:rPr lang="es-ES" dirty="0"/>
              <a:t>El caso que aquí estamos en busca del hiperplano que más lejos se encuentra de los datos de entrenamiento.</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2698175"/>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El objetivo es buscar el hiperplano que mas grande posee este margen y, el algoritmo que hace esto es el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Maximal</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Margin</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Classifier</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Podemos pensar que el clasificador busca el máximo </a:t>
            </a:r>
            <a:r>
              <a:rPr kumimoji="0" lang="es-ES_tradnl" sz="2000" b="1" i="0" u="none" strike="noStrike" cap="none" spc="-26" normalizeH="0" baseline="0" dirty="0">
                <a:ln>
                  <a:noFill/>
                </a:ln>
                <a:solidFill>
                  <a:srgbClr val="FFC000"/>
                </a:solidFill>
                <a:effectLst/>
                <a:uFillTx/>
                <a:ea typeface="Graphik Compact Regular"/>
                <a:cs typeface="Graphik Compact Regular"/>
                <a:sym typeface="Graphik Compact Regular"/>
              </a:rPr>
              <a:t>grosor</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 de recta que puede pasar entre las clases</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lnSpc>
                <a:spcPct val="80000"/>
              </a:lnSpc>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p:spTree>
    <p:extLst>
      <p:ext uri="{BB962C8B-B14F-4D97-AF65-F5344CB8AC3E}">
        <p14:creationId xmlns:p14="http://schemas.microsoft.com/office/powerpoint/2010/main" val="3924384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Ventajas y Desventajas de los árboles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2368"/>
            <a:ext cx="10691264" cy="4077239"/>
          </a:xfrm>
        </p:spPr>
        <p:txBody>
          <a:bodyPr>
            <a:normAutofit lnSpcReduction="10000"/>
          </a:bodyPr>
          <a:lstStyle/>
          <a:p>
            <a:r>
              <a:rPr lang="es-ES" sz="2400" dirty="0"/>
              <a:t>✅ Son fáciles de explicar a las personas, más inclusive que a la regresión lineal.</a:t>
            </a:r>
          </a:p>
          <a:p>
            <a:r>
              <a:rPr lang="es-ES" sz="2400" dirty="0"/>
              <a:t>✅ Se hipotetiza que el árbol de decisión se acerca más a la forma que un humano piensa.</a:t>
            </a:r>
          </a:p>
          <a:p>
            <a:r>
              <a:rPr lang="es-ES" sz="2400" dirty="0"/>
              <a:t>✅ Se puede representar gráficamente.</a:t>
            </a:r>
          </a:p>
          <a:p>
            <a:r>
              <a:rPr lang="es-ES" sz="2400" dirty="0"/>
              <a:t>✅ Los árboles puede manejar fácilmente variables cualitativas sin necesidad de crear variables </a:t>
            </a:r>
            <a:r>
              <a:rPr lang="es-ES" sz="2400" dirty="0" err="1"/>
              <a:t>dummy</a:t>
            </a:r>
            <a:r>
              <a:rPr lang="es-ES" sz="2400" dirty="0"/>
              <a:t>.</a:t>
            </a:r>
          </a:p>
          <a:p>
            <a:r>
              <a:rPr lang="es-ES" sz="2400" dirty="0"/>
              <a:t>🚫 No tienen el mismo nivel de exactitud de predicción que otros modelos</a:t>
            </a:r>
          </a:p>
          <a:p>
            <a:r>
              <a:rPr lang="es-ES" sz="2400" dirty="0"/>
              <a:t>🚫 No son robustos, pequeños cambios en los datos pueden cambiar grandes cambios en la predicción.</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62776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Ventajas y Desventajas de los árboles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g1ddd5750.png" descr="g1ddd5750.png">
            <a:extLst>
              <a:ext uri="{FF2B5EF4-FFF2-40B4-BE49-F238E27FC236}">
                <a16:creationId xmlns:a16="http://schemas.microsoft.com/office/drawing/2014/main" id="{E203B43A-E70E-541D-E0A2-EB7A70DEDD75}"/>
              </a:ext>
            </a:extLst>
          </p:cNvPr>
          <p:cNvPicPr>
            <a:picLocks noChangeAspect="1"/>
          </p:cNvPicPr>
          <p:nvPr/>
        </p:nvPicPr>
        <p:blipFill>
          <a:blip r:embed="rId3"/>
          <a:stretch>
            <a:fillRect/>
          </a:stretch>
        </p:blipFill>
        <p:spPr>
          <a:xfrm>
            <a:off x="3401217" y="1766047"/>
            <a:ext cx="4811908" cy="4283298"/>
          </a:xfrm>
          <a:prstGeom prst="rect">
            <a:avLst/>
          </a:prstGeom>
          <a:ln w="12700">
            <a:miter lim="400000"/>
          </a:ln>
        </p:spPr>
      </p:pic>
    </p:spTree>
    <p:extLst>
      <p:ext uri="{BB962C8B-B14F-4D97-AF65-F5344CB8AC3E}">
        <p14:creationId xmlns:p14="http://schemas.microsoft.com/office/powerpoint/2010/main" val="35033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Bosques Aleatorios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41248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Es común que los árboles </a:t>
            </a:r>
            <a:r>
              <a:rPr lang="es-ES" sz="2400" dirty="0" err="1"/>
              <a:t>sobre-ajusten</a:t>
            </a:r>
            <a:r>
              <a:rPr lang="es-ES" sz="2400" dirty="0"/>
              <a:t>, dado que tan exacto tienden a adaptarse a los datos de entrenamiento,.</a:t>
            </a:r>
          </a:p>
          <a:p>
            <a:pPr marL="0" indent="0">
              <a:buNone/>
            </a:pPr>
            <a:r>
              <a:rPr lang="es-ES" sz="2400" dirty="0"/>
              <a:t>Una forma de evitar esto es mediante </a:t>
            </a:r>
            <a:r>
              <a:rPr lang="es-ES" sz="2400" b="1" dirty="0">
                <a:solidFill>
                  <a:srgbClr val="BA8E00"/>
                </a:solidFill>
              </a:rPr>
              <a:t>bosques aleatorios</a:t>
            </a:r>
            <a:r>
              <a:rPr lang="es-ES" sz="2400" dirty="0"/>
              <a:t>, en el cual se construyen múltiples arboles de decisión y combinar sus salidas.</a:t>
            </a:r>
          </a:p>
          <a:p>
            <a:pPr marL="0" indent="0">
              <a:buNone/>
            </a:pPr>
            <a:r>
              <a:rPr lang="es-ES" sz="2400" dirty="0"/>
              <a:t>Si son de </a:t>
            </a:r>
            <a:r>
              <a:rPr lang="es-ES" sz="2400" b="1" dirty="0">
                <a:solidFill>
                  <a:schemeClr val="accent1"/>
                </a:solidFill>
              </a:rPr>
              <a:t>clasificación</a:t>
            </a:r>
            <a:r>
              <a:rPr lang="es-ES" sz="2400" dirty="0"/>
              <a:t>, estos árboles votan la clase.</a:t>
            </a:r>
          </a:p>
          <a:p>
            <a:pPr marL="0" indent="0">
              <a:buNone/>
            </a:pPr>
            <a:r>
              <a:rPr lang="es-ES" sz="2400" dirty="0"/>
              <a:t>Si son de </a:t>
            </a:r>
            <a:r>
              <a:rPr lang="es-ES" sz="2400" b="1" dirty="0">
                <a:solidFill>
                  <a:schemeClr val="accent3"/>
                </a:solidFill>
              </a:rPr>
              <a:t>regresión</a:t>
            </a:r>
            <a:r>
              <a:rPr lang="es-ES" sz="2400" dirty="0"/>
              <a:t>, se promedia las predicciones.</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85934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¿Como se construyen aleatoriamente estos árboles?</a:t>
            </a:r>
          </a:p>
          <a:p>
            <a:pPr marL="0" indent="0">
              <a:buNone/>
            </a:pPr>
            <a:r>
              <a:rPr lang="es-ES" sz="2400" dirty="0"/>
              <a:t>Una forma es usando </a:t>
            </a:r>
            <a:r>
              <a:rPr lang="es-ES" sz="2400" b="1" dirty="0" err="1">
                <a:solidFill>
                  <a:schemeClr val="accent4"/>
                </a:solidFill>
              </a:rPr>
              <a:t>bootstrapping</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a:extLst>
              <a:ext uri="{FF2B5EF4-FFF2-40B4-BE49-F238E27FC236}">
                <a16:creationId xmlns:a16="http://schemas.microsoft.com/office/drawing/2014/main" id="{E10000C4-2247-893C-9995-EEE9C713E9B8}"/>
              </a:ext>
            </a:extLst>
          </p:cNvPr>
          <p:cNvPicPr>
            <a:picLocks noChangeAspect="1"/>
          </p:cNvPicPr>
          <p:nvPr/>
        </p:nvPicPr>
        <p:blipFill>
          <a:blip r:embed="rId3"/>
          <a:stretch>
            <a:fillRect/>
          </a:stretch>
        </p:blipFill>
        <p:spPr>
          <a:xfrm>
            <a:off x="455515" y="3029212"/>
            <a:ext cx="11280969" cy="3000396"/>
          </a:xfrm>
          <a:prstGeom prst="rect">
            <a:avLst/>
          </a:prstGeom>
        </p:spPr>
      </p:pic>
    </p:spTree>
    <p:extLst>
      <p:ext uri="{BB962C8B-B14F-4D97-AF65-F5344CB8AC3E}">
        <p14:creationId xmlns:p14="http://schemas.microsoft.com/office/powerpoint/2010/main" val="131849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92500"/>
          </a:bodyPr>
          <a:lstStyle/>
          <a:p>
            <a:pPr marL="0" indent="0">
              <a:buNone/>
            </a:pPr>
            <a:r>
              <a:rPr lang="es-ES" sz="2400" dirty="0"/>
              <a:t>¿Como se construyen aleatoriamente estos árboles?</a:t>
            </a:r>
          </a:p>
          <a:p>
            <a:pPr marL="0" indent="0">
              <a:buNone/>
            </a:pPr>
            <a:r>
              <a:rPr lang="es-ES" sz="2400" b="1" dirty="0" err="1">
                <a:solidFill>
                  <a:schemeClr val="accent3"/>
                </a:solidFill>
              </a:rPr>
              <a:t>Bagging</a:t>
            </a:r>
            <a:endParaRPr lang="es-ES" sz="2400" b="1" dirty="0">
              <a:solidFill>
                <a:schemeClr val="accent3"/>
              </a:solidFill>
            </a:endParaRPr>
          </a:p>
          <a:p>
            <a:pPr marL="0" indent="0">
              <a:buNone/>
            </a:pPr>
            <a:r>
              <a:rPr lang="es-ES" sz="2400" dirty="0"/>
              <a:t>En el caso de los árboles, en vez de entrenar a los árboles con todas las observaciones del set de entrenamiento, se arma un nuevo set para cada árbol, usando </a:t>
            </a:r>
            <a:r>
              <a:rPr lang="es-ES" sz="2400" b="1" dirty="0" err="1">
                <a:solidFill>
                  <a:schemeClr val="accent4"/>
                </a:solidFill>
              </a:rPr>
              <a:t>bootstrapping</a:t>
            </a:r>
            <a:r>
              <a:rPr lang="es-ES" sz="2400" dirty="0"/>
              <a:t>.</a:t>
            </a:r>
          </a:p>
          <a:p>
            <a:pPr marL="0" indent="0">
              <a:buNone/>
            </a:pPr>
            <a:r>
              <a:rPr lang="es-ES" sz="2400" dirty="0"/>
              <a:t>Dado que cada árbol es entrenado diferente, va a ser diferente de los demás árboles.</a:t>
            </a:r>
          </a:p>
          <a:p>
            <a:pPr marL="0" indent="0">
              <a:buNone/>
            </a:pPr>
            <a:r>
              <a:rPr lang="es-ES" sz="2400" dirty="0"/>
              <a:t>En general estos árboles son profundos, es decir gran </a:t>
            </a:r>
            <a:r>
              <a:rPr lang="es-ES" sz="2400" b="1" dirty="0">
                <a:solidFill>
                  <a:schemeClr val="accent6"/>
                </a:solidFill>
              </a:rPr>
              <a:t>varianza</a:t>
            </a:r>
            <a:r>
              <a:rPr lang="es-ES" sz="2400" dirty="0"/>
              <a:t>, pero poco </a:t>
            </a:r>
            <a:r>
              <a:rPr lang="es-ES" sz="2400" b="1" dirty="0">
                <a:solidFill>
                  <a:schemeClr val="accent1"/>
                </a:solidFill>
              </a:rPr>
              <a:t>sesgo</a:t>
            </a:r>
            <a:r>
              <a:rPr lang="es-ES" sz="2400" dirty="0"/>
              <a:t>. Al promediar las salidas, en regresión, reducimos la varianza.</a:t>
            </a:r>
          </a:p>
          <a:p>
            <a:pPr marL="0" indent="0">
              <a:buNone/>
            </a:pPr>
            <a:r>
              <a:rPr lang="es-ES" sz="2400" dirty="0" err="1"/>
              <a:t>Bagging</a:t>
            </a:r>
            <a:r>
              <a:rPr lang="es-ES" sz="2400" dirty="0"/>
              <a:t> mejora sustancialmente los resultados cuando se lleva a cientos o miles de árboles.</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463346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¿Como se construyen aleatoriamente estos árboles?</a:t>
            </a:r>
          </a:p>
          <a:p>
            <a:pPr marL="0" indent="0">
              <a:buNone/>
            </a:pPr>
            <a:r>
              <a:rPr lang="es-ES" sz="2400" b="1" dirty="0">
                <a:solidFill>
                  <a:schemeClr val="accent1"/>
                </a:solidFill>
              </a:rPr>
              <a:t>Bosques aleatorios</a:t>
            </a:r>
          </a:p>
          <a:p>
            <a:pPr marL="0" indent="0">
              <a:buNone/>
            </a:pPr>
            <a:r>
              <a:rPr lang="es-ES" sz="2400" dirty="0"/>
              <a:t>Los bosques aleatorios son una mejora de los obtenidos mediante </a:t>
            </a:r>
            <a:r>
              <a:rPr lang="es-ES" sz="2400" b="1" dirty="0" err="1">
                <a:solidFill>
                  <a:schemeClr val="accent3"/>
                </a:solidFill>
              </a:rPr>
              <a:t>bagging</a:t>
            </a:r>
            <a:r>
              <a:rPr lang="es-ES" sz="2400" dirty="0"/>
              <a:t>. </a:t>
            </a:r>
          </a:p>
          <a:p>
            <a:pPr marL="0" indent="0">
              <a:buNone/>
            </a:pPr>
            <a:r>
              <a:rPr lang="es-ES" sz="2400" dirty="0"/>
              <a:t>Los bosques aleatorios hacen lo mismo que </a:t>
            </a:r>
            <a:r>
              <a:rPr lang="es-ES" sz="2400" b="1" dirty="0" err="1">
                <a:solidFill>
                  <a:schemeClr val="accent3"/>
                </a:solidFill>
              </a:rPr>
              <a:t>bagging</a:t>
            </a:r>
            <a:r>
              <a:rPr lang="es-ES" sz="2400" dirty="0"/>
              <a:t>, pero además se usa una cantidad aleatoria de atributos. El valor de cuantos atributos a usar se elige aproximadamente la raíz cuadrada de la cantidad de atributos totales.</a:t>
            </a:r>
          </a:p>
          <a:p>
            <a:pPr marL="0" indent="0">
              <a:buNone/>
            </a:pPr>
            <a:r>
              <a:rPr lang="es-ES" sz="2400" dirty="0"/>
              <a:t>Por ejemplo, si tenemos p=13 atributos, se usarán m=4, y en cada árbol será una combinación al azar diferente.</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189361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El razonamiento de esto es: </a:t>
            </a:r>
          </a:p>
          <a:p>
            <a:pPr marL="0" indent="0">
              <a:buNone/>
            </a:pPr>
            <a:r>
              <a:rPr lang="es-ES" sz="2400" dirty="0"/>
              <a:t>Supongamos que hay un atributo que es muy fuerte predictor, junto a otros atributos moderadamente fuertes. Si aplicamos </a:t>
            </a:r>
            <a:r>
              <a:rPr lang="es-ES" sz="2400" b="1" dirty="0" err="1">
                <a:solidFill>
                  <a:schemeClr val="accent3"/>
                </a:solidFill>
              </a:rPr>
              <a:t>Bagging</a:t>
            </a:r>
            <a:r>
              <a:rPr lang="es-ES" sz="2400" dirty="0"/>
              <a:t>, todos estos árboles siempre tenderán a usar el atributo fuerte en la bifurcación inicial. Por consiguiente, todos serán parecidos y habrá una fuerte correlación entre árboles, quitando la posibilidad de reducir la varianza.</a:t>
            </a:r>
          </a:p>
          <a:p>
            <a:pPr marL="0" indent="0">
              <a:buNone/>
            </a:pPr>
            <a:r>
              <a:rPr lang="es-ES" sz="2400" b="1" dirty="0">
                <a:solidFill>
                  <a:schemeClr val="accent1"/>
                </a:solidFill>
              </a:rPr>
              <a:t>Bosques aleatorios</a:t>
            </a:r>
            <a:r>
              <a:rPr lang="es-ES" sz="2400" dirty="0"/>
              <a:t>, al separar los atributos, en promedio (p-m)/p de las particiones no van a considerar al atributo fuerte, quitando la correlación.</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36182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92500" lnSpcReduction="10000"/>
          </a:bodyPr>
          <a:lstStyle/>
          <a:p>
            <a:pPr marL="0" indent="0">
              <a:buNone/>
            </a:pPr>
            <a:r>
              <a:rPr lang="es-ES" sz="2400" dirty="0"/>
              <a:t>Por último, nos queda </a:t>
            </a:r>
            <a:r>
              <a:rPr lang="es-ES" sz="2400" b="1" dirty="0" err="1">
                <a:solidFill>
                  <a:schemeClr val="accent1"/>
                </a:solidFill>
              </a:rPr>
              <a:t>Boosting</a:t>
            </a:r>
            <a:endParaRPr lang="es-ES" sz="2400" b="1" dirty="0">
              <a:solidFill>
                <a:schemeClr val="accent1"/>
              </a:solidFill>
            </a:endParaRPr>
          </a:p>
          <a:p>
            <a:pPr marL="0" indent="0">
              <a:buNone/>
            </a:pPr>
            <a:r>
              <a:rPr lang="es-ES" sz="2400" dirty="0"/>
              <a:t>La idea es similar a la de </a:t>
            </a:r>
            <a:r>
              <a:rPr lang="es-ES" sz="2400" b="1" dirty="0" err="1">
                <a:solidFill>
                  <a:schemeClr val="accent3"/>
                </a:solidFill>
              </a:rPr>
              <a:t>Bagging</a:t>
            </a:r>
            <a:r>
              <a:rPr lang="es-ES" sz="2400" dirty="0"/>
              <a:t>, pero en vez de construir arboles aleatoriamente dado por el proceso de </a:t>
            </a:r>
            <a:r>
              <a:rPr lang="es-ES" sz="2400" b="1" dirty="0" err="1">
                <a:solidFill>
                  <a:schemeClr val="accent4"/>
                </a:solidFill>
              </a:rPr>
              <a:t>bootstrapping</a:t>
            </a:r>
            <a:r>
              <a:rPr lang="es-ES" sz="2400" dirty="0"/>
              <a:t>, los nuevos árboles que se construyen usando la información de árboles anteriores.</a:t>
            </a:r>
          </a:p>
          <a:p>
            <a:pPr marL="0" indent="0">
              <a:buNone/>
            </a:pPr>
            <a:r>
              <a:rPr lang="es-ES" sz="2400" dirty="0"/>
              <a:t>El truco está en que se entrena un árbol, se calcula los residuos, y esos residuos pasan a ser la variable predictora del siguiente árbol. Los árboles elegidos son chicos con unos pocos nodos.</a:t>
            </a:r>
          </a:p>
          <a:p>
            <a:pPr marL="0" indent="0">
              <a:buNone/>
            </a:pPr>
            <a:r>
              <a:rPr lang="es-ES" sz="2400" dirty="0"/>
              <a:t>Esto es un proceso de aprendizaje lento que depende de árboles anteriores. Un proceso lento de aprendizaje estadísticamente lleva a buenos entrenamiento. </a:t>
            </a:r>
          </a:p>
          <a:p>
            <a:pPr marL="0" indent="0">
              <a:buNone/>
            </a:pPr>
            <a:r>
              <a:rPr lang="es-ES" sz="2400" dirty="0"/>
              <a:t>Tres implementaciones famosas son </a:t>
            </a:r>
            <a:r>
              <a:rPr lang="es-ES" sz="2400" dirty="0">
                <a:hlinkClick r:id="rId3"/>
              </a:rPr>
              <a:t>XGBoost</a:t>
            </a:r>
            <a:r>
              <a:rPr lang="es-ES" sz="2400" dirty="0"/>
              <a:t>, </a:t>
            </a:r>
            <a:r>
              <a:rPr lang="es-ES" sz="2400" dirty="0" err="1">
                <a:hlinkClick r:id="rId4"/>
              </a:rPr>
              <a:t>LightGBM</a:t>
            </a:r>
            <a:r>
              <a:rPr lang="es-ES" sz="2400" dirty="0"/>
              <a:t> y </a:t>
            </a:r>
            <a:r>
              <a:rPr lang="es-ES" sz="2400" dirty="0" err="1">
                <a:hlinkClick r:id="rId5"/>
              </a:rPr>
              <a:t>CatBoost</a:t>
            </a: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3066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39</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grpSp>
        <p:nvGrpSpPr>
          <p:cNvPr id="26" name="Group 25">
            <a:extLst>
              <a:ext uri="{FF2B5EF4-FFF2-40B4-BE49-F238E27FC236}">
                <a16:creationId xmlns:a16="http://schemas.microsoft.com/office/drawing/2014/main" id="{8EB538FD-6D8B-BD5C-16D3-4F20ABB49EC3}"/>
              </a:ext>
            </a:extLst>
          </p:cNvPr>
          <p:cNvGrpSpPr/>
          <p:nvPr/>
        </p:nvGrpSpPr>
        <p:grpSpPr>
          <a:xfrm>
            <a:off x="450062" y="1594844"/>
            <a:ext cx="11424763" cy="4505571"/>
            <a:chOff x="931473" y="3538081"/>
            <a:chExt cx="23059272" cy="9093861"/>
          </a:xfrm>
        </p:grpSpPr>
        <p:pic>
          <p:nvPicPr>
            <p:cNvPr id="7" name="Picture 6" descr="A line with blue dots&#10;&#10;Description automatically generated">
              <a:extLst>
                <a:ext uri="{FF2B5EF4-FFF2-40B4-BE49-F238E27FC236}">
                  <a16:creationId xmlns:a16="http://schemas.microsoft.com/office/drawing/2014/main" id="{7C26668F-8DB2-5E9D-9F3E-9664C12AC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73" y="3913512"/>
              <a:ext cx="6559288" cy="4099555"/>
            </a:xfrm>
            <a:prstGeom prst="rect">
              <a:avLst/>
            </a:prstGeom>
          </p:spPr>
        </p:pic>
        <p:pic>
          <p:nvPicPr>
            <p:cNvPr id="9" name="Picture 8" descr="A line of blue dots&#10;&#10;Description automatically generated">
              <a:extLst>
                <a:ext uri="{FF2B5EF4-FFF2-40B4-BE49-F238E27FC236}">
                  <a16:creationId xmlns:a16="http://schemas.microsoft.com/office/drawing/2014/main" id="{2852E7A5-3975-AB2E-EF18-CB3150700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6595" y="3891488"/>
              <a:ext cx="6559288" cy="4099555"/>
            </a:xfrm>
            <a:prstGeom prst="rect">
              <a:avLst/>
            </a:prstGeom>
          </p:spPr>
        </p:pic>
        <p:pic>
          <p:nvPicPr>
            <p:cNvPr id="10" name="Picture 9" descr="A blue and pink line with dots&#10;&#10;Description automatically generated">
              <a:extLst>
                <a:ext uri="{FF2B5EF4-FFF2-40B4-BE49-F238E27FC236}">
                  <a16:creationId xmlns:a16="http://schemas.microsoft.com/office/drawing/2014/main" id="{F4AC03CD-0FF1-AD75-12DB-A39B09E4D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1024" y="3860205"/>
              <a:ext cx="6559288" cy="4099555"/>
            </a:xfrm>
            <a:prstGeom prst="rect">
              <a:avLst/>
            </a:prstGeom>
          </p:spPr>
        </p:pic>
        <p:pic>
          <p:nvPicPr>
            <p:cNvPr id="11" name="Picture 10" descr="A green dots on a black background&#10;&#10;Description automatically generated">
              <a:extLst>
                <a:ext uri="{FF2B5EF4-FFF2-40B4-BE49-F238E27FC236}">
                  <a16:creationId xmlns:a16="http://schemas.microsoft.com/office/drawing/2014/main" id="{9E71DD9F-68CC-84AE-3FD5-4D3E9C94F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461" y="7959760"/>
              <a:ext cx="6559288" cy="4099555"/>
            </a:xfrm>
            <a:prstGeom prst="rect">
              <a:avLst/>
            </a:prstGeom>
          </p:spPr>
        </p:pic>
        <p:pic>
          <p:nvPicPr>
            <p:cNvPr id="12" name="Picture 11" descr="A green and pink dotted line&#10;&#10;Description automatically generated">
              <a:extLst>
                <a:ext uri="{FF2B5EF4-FFF2-40B4-BE49-F238E27FC236}">
                  <a16:creationId xmlns:a16="http://schemas.microsoft.com/office/drawing/2014/main" id="{43FF9A38-8450-C0C0-AE32-6CB4EA29B4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0503" y="7991043"/>
              <a:ext cx="6559288" cy="4099555"/>
            </a:xfrm>
            <a:prstGeom prst="rect">
              <a:avLst/>
            </a:prstGeom>
          </p:spPr>
        </p:pic>
        <p:pic>
          <p:nvPicPr>
            <p:cNvPr id="13" name="Picture 12" descr="A green and pink line with dots&#10;&#10;Description automatically generated">
              <a:extLst>
                <a:ext uri="{FF2B5EF4-FFF2-40B4-BE49-F238E27FC236}">
                  <a16:creationId xmlns:a16="http://schemas.microsoft.com/office/drawing/2014/main" id="{B80ED994-B0F8-6F41-512E-089A04B34C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61024" y="8013067"/>
              <a:ext cx="6559287" cy="4099555"/>
            </a:xfrm>
            <a:prstGeom prst="rect">
              <a:avLst/>
            </a:prstGeom>
          </p:spPr>
        </p:pic>
        <p:sp>
          <p:nvSpPr>
            <p:cNvPr id="14" name="TextBox 13">
              <a:extLst>
                <a:ext uri="{FF2B5EF4-FFF2-40B4-BE49-F238E27FC236}">
                  <a16:creationId xmlns:a16="http://schemas.microsoft.com/office/drawing/2014/main" id="{A55EBA91-9292-1ACB-5226-832D65EE2ED8}"/>
                </a:ext>
              </a:extLst>
            </p:cNvPr>
            <p:cNvSpPr txBox="1"/>
            <p:nvPr/>
          </p:nvSpPr>
          <p:spPr>
            <a:xfrm>
              <a:off x="3656550" y="3538081"/>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1</a:t>
              </a:r>
            </a:p>
          </p:txBody>
        </p:sp>
        <p:sp>
          <p:nvSpPr>
            <p:cNvPr id="15" name="TextBox 14">
              <a:extLst>
                <a:ext uri="{FF2B5EF4-FFF2-40B4-BE49-F238E27FC236}">
                  <a16:creationId xmlns:a16="http://schemas.microsoft.com/office/drawing/2014/main" id="{6813F5BA-03AF-2A90-207E-DA78D06768D2}"/>
                </a:ext>
              </a:extLst>
            </p:cNvPr>
            <p:cNvSpPr txBox="1"/>
            <p:nvPr/>
          </p:nvSpPr>
          <p:spPr>
            <a:xfrm>
              <a:off x="11492307" y="3538082"/>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2</a:t>
              </a:r>
            </a:p>
          </p:txBody>
        </p:sp>
        <p:sp>
          <p:nvSpPr>
            <p:cNvPr id="16" name="TextBox 15">
              <a:extLst>
                <a:ext uri="{FF2B5EF4-FFF2-40B4-BE49-F238E27FC236}">
                  <a16:creationId xmlns:a16="http://schemas.microsoft.com/office/drawing/2014/main" id="{F8F7134B-E1B1-CFE2-0BC7-7363CE308440}"/>
                </a:ext>
              </a:extLst>
            </p:cNvPr>
            <p:cNvSpPr txBox="1"/>
            <p:nvPr/>
          </p:nvSpPr>
          <p:spPr>
            <a:xfrm>
              <a:off x="19477960" y="3539537"/>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1F0C00-8C1F-FD45-C8B2-739CC54329C6}"/>
                    </a:ext>
                  </a:extLst>
                </p:cNvPr>
                <p:cNvSpPr txBox="1"/>
                <p:nvPr/>
              </p:nvSpPr>
              <p:spPr>
                <a:xfrm>
                  <a:off x="2167165" y="11885111"/>
                  <a:ext cx="5214876" cy="7081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𝐹</m:t>
                      </m:r>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xmlns="">
            <p:sp>
              <p:nvSpPr>
                <p:cNvPr id="17" name="TextBox 16">
                  <a:extLst>
                    <a:ext uri="{FF2B5EF4-FFF2-40B4-BE49-F238E27FC236}">
                      <a16:creationId xmlns:a16="http://schemas.microsoft.com/office/drawing/2014/main" id="{CC1F0C00-8C1F-FD45-C8B2-739CC54329C6}"/>
                    </a:ext>
                  </a:extLst>
                </p:cNvPr>
                <p:cNvSpPr txBox="1">
                  <a:spLocks noRot="1" noChangeAspect="1" noMove="1" noResize="1" noEditPoints="1" noAdjustHandles="1" noChangeArrowheads="1" noChangeShapeType="1" noTextEdit="1"/>
                </p:cNvSpPr>
                <p:nvPr/>
              </p:nvSpPr>
              <p:spPr>
                <a:xfrm>
                  <a:off x="2167165" y="11885111"/>
                  <a:ext cx="5214876" cy="708172"/>
                </a:xfrm>
                <a:prstGeom prst="rect">
                  <a:avLst/>
                </a:prstGeom>
                <a:blipFill>
                  <a:blip r:embed="rId9"/>
                  <a:stretch>
                    <a:fillRect l="-2439" b="-2069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B874D68-196D-2714-18B4-69FC002C104C}"/>
                    </a:ext>
                  </a:extLst>
                </p:cNvPr>
                <p:cNvSpPr txBox="1"/>
                <p:nvPr/>
              </p:nvSpPr>
              <p:spPr>
                <a:xfrm>
                  <a:off x="9315102" y="11887182"/>
                  <a:ext cx="6484590" cy="70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𝐹</m:t>
                      </m:r>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b="0" i="1" smtClean="0">
                              <a:latin typeface="Cambria Math" panose="02040503050406030204" pitchFamily="18" charset="0"/>
                            </a:rPr>
                            <m:t>2</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xmlns="">
            <p:sp>
              <p:nvSpPr>
                <p:cNvPr id="18" name="TextBox 17">
                  <a:extLst>
                    <a:ext uri="{FF2B5EF4-FFF2-40B4-BE49-F238E27FC236}">
                      <a16:creationId xmlns:a16="http://schemas.microsoft.com/office/drawing/2014/main" id="{DB874D68-196D-2714-18B4-69FC002C104C}"/>
                    </a:ext>
                  </a:extLst>
                </p:cNvPr>
                <p:cNvSpPr txBox="1">
                  <a:spLocks noRot="1" noChangeAspect="1" noMove="1" noResize="1" noEditPoints="1" noAdjustHandles="1" noChangeArrowheads="1" noChangeShapeType="1" noTextEdit="1"/>
                </p:cNvSpPr>
                <p:nvPr/>
              </p:nvSpPr>
              <p:spPr>
                <a:xfrm>
                  <a:off x="9315102" y="11887182"/>
                  <a:ext cx="6484590" cy="704030"/>
                </a:xfrm>
                <a:prstGeom prst="rect">
                  <a:avLst/>
                </a:prstGeom>
                <a:blipFill>
                  <a:blip r:embed="rId10"/>
                  <a:stretch>
                    <a:fillRect l="-2362" t="-3571" b="-21429"/>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042BAB3-2387-104B-C414-06CA020140A7}"/>
                    </a:ext>
                  </a:extLst>
                </p:cNvPr>
                <p:cNvSpPr txBox="1"/>
                <p:nvPr/>
              </p:nvSpPr>
              <p:spPr>
                <a:xfrm>
                  <a:off x="16229711" y="11927912"/>
                  <a:ext cx="7761034" cy="70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𝐹</m:t>
                      </m:r>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sSub>
                        <m:sSubPr>
                          <m:ctrlP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1</m:t>
                          </m:r>
                        </m:sub>
                      </m:sSub>
                      <m:r>
                        <a:rPr kumimoji="0" lang="en-US" sz="16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b="0" i="1" smtClean="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3</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b="0" i="1" smtClean="0">
                              <a:latin typeface="Cambria Math" panose="02040503050406030204" pitchFamily="18" charset="0"/>
                            </a:rPr>
                            <m:t>3</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xmlns="">
            <p:sp>
              <p:nvSpPr>
                <p:cNvPr id="19" name="TextBox 18">
                  <a:extLst>
                    <a:ext uri="{FF2B5EF4-FFF2-40B4-BE49-F238E27FC236}">
                      <a16:creationId xmlns:a16="http://schemas.microsoft.com/office/drawing/2014/main" id="{2042BAB3-2387-104B-C414-06CA020140A7}"/>
                    </a:ext>
                  </a:extLst>
                </p:cNvPr>
                <p:cNvSpPr txBox="1">
                  <a:spLocks noRot="1" noChangeAspect="1" noMove="1" noResize="1" noEditPoints="1" noAdjustHandles="1" noChangeArrowheads="1" noChangeShapeType="1" noTextEdit="1"/>
                </p:cNvSpPr>
                <p:nvPr/>
              </p:nvSpPr>
              <p:spPr>
                <a:xfrm>
                  <a:off x="16229711" y="11927912"/>
                  <a:ext cx="7761034" cy="704030"/>
                </a:xfrm>
                <a:prstGeom prst="rect">
                  <a:avLst/>
                </a:prstGeom>
                <a:blipFill>
                  <a:blip r:embed="rId11"/>
                  <a:stretch>
                    <a:fillRect l="-1974" t="-3571" b="-17857"/>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14ECD34-29B6-5CE7-7FE4-B4E5F943431B}"/>
                    </a:ext>
                  </a:extLst>
                </p:cNvPr>
                <p:cNvSpPr txBox="1"/>
                <p:nvPr/>
              </p:nvSpPr>
              <p:spPr>
                <a:xfrm>
                  <a:off x="6395149" y="4277338"/>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1</m:t>
                            </m:r>
                          </m:sub>
                        </m:sSub>
                      </m:oMath>
                    </m:oMathPara>
                  </a14:m>
                  <a:endParaRPr lang="es-ES_tradnl" sz="1600" dirty="0">
                    <a:solidFill>
                      <a:schemeClr val="accent6"/>
                    </a:solidFill>
                  </a:endParaRPr>
                </a:p>
              </p:txBody>
            </p:sp>
          </mc:Choice>
          <mc:Fallback xmlns="">
            <p:sp>
              <p:nvSpPr>
                <p:cNvPr id="20" name="TextBox 19">
                  <a:extLst>
                    <a:ext uri="{FF2B5EF4-FFF2-40B4-BE49-F238E27FC236}">
                      <a16:creationId xmlns:a16="http://schemas.microsoft.com/office/drawing/2014/main" id="{114ECD34-29B6-5CE7-7FE4-B4E5F943431B}"/>
                    </a:ext>
                  </a:extLst>
                </p:cNvPr>
                <p:cNvSpPr txBox="1">
                  <a:spLocks noRot="1" noChangeAspect="1" noMove="1" noResize="1" noEditPoints="1" noAdjustHandles="1" noChangeArrowheads="1" noChangeShapeType="1" noTextEdit="1"/>
                </p:cNvSpPr>
                <p:nvPr/>
              </p:nvSpPr>
              <p:spPr>
                <a:xfrm>
                  <a:off x="6395149" y="4277338"/>
                  <a:ext cx="863082" cy="619162"/>
                </a:xfrm>
                <a:prstGeom prst="rect">
                  <a:avLst/>
                </a:prstGeom>
                <a:blipFill>
                  <a:blip r:embed="rId12"/>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73FD08E-7F30-4DF9-AD51-3213A159D8A1}"/>
                    </a:ext>
                  </a:extLst>
                </p:cNvPr>
                <p:cNvSpPr txBox="1"/>
                <p:nvPr/>
              </p:nvSpPr>
              <p:spPr>
                <a:xfrm>
                  <a:off x="14291958" y="4277336"/>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2</m:t>
                            </m:r>
                          </m:sub>
                        </m:sSub>
                      </m:oMath>
                    </m:oMathPara>
                  </a14:m>
                  <a:endParaRPr lang="es-ES_tradnl" sz="1600" dirty="0">
                    <a:solidFill>
                      <a:schemeClr val="accent6"/>
                    </a:solidFill>
                  </a:endParaRPr>
                </a:p>
              </p:txBody>
            </p:sp>
          </mc:Choice>
          <mc:Fallback xmlns="">
            <p:sp>
              <p:nvSpPr>
                <p:cNvPr id="21" name="TextBox 20">
                  <a:extLst>
                    <a:ext uri="{FF2B5EF4-FFF2-40B4-BE49-F238E27FC236}">
                      <a16:creationId xmlns:a16="http://schemas.microsoft.com/office/drawing/2014/main" id="{373FD08E-7F30-4DF9-AD51-3213A159D8A1}"/>
                    </a:ext>
                  </a:extLst>
                </p:cNvPr>
                <p:cNvSpPr txBox="1">
                  <a:spLocks noRot="1" noChangeAspect="1" noMove="1" noResize="1" noEditPoints="1" noAdjustHandles="1" noChangeArrowheads="1" noChangeShapeType="1" noTextEdit="1"/>
                </p:cNvSpPr>
                <p:nvPr/>
              </p:nvSpPr>
              <p:spPr>
                <a:xfrm>
                  <a:off x="14291958" y="4277336"/>
                  <a:ext cx="863082" cy="619162"/>
                </a:xfrm>
                <a:prstGeom prst="rect">
                  <a:avLst/>
                </a:prstGeom>
                <a:blipFill>
                  <a:blip r:embed="rId13"/>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B11E22-9383-8A3F-0D60-C1204418C7BE}"/>
                    </a:ext>
                  </a:extLst>
                </p:cNvPr>
                <p:cNvSpPr txBox="1"/>
                <p:nvPr/>
              </p:nvSpPr>
              <p:spPr>
                <a:xfrm>
                  <a:off x="17797695" y="4277336"/>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3</m:t>
                            </m:r>
                          </m:sub>
                        </m:sSub>
                      </m:oMath>
                    </m:oMathPara>
                  </a14:m>
                  <a:endParaRPr lang="es-ES_tradnl" sz="1600" dirty="0">
                    <a:solidFill>
                      <a:schemeClr val="accent6"/>
                    </a:solidFill>
                  </a:endParaRPr>
                </a:p>
              </p:txBody>
            </p:sp>
          </mc:Choice>
          <mc:Fallback xmlns="">
            <p:sp>
              <p:nvSpPr>
                <p:cNvPr id="22" name="TextBox 21">
                  <a:extLst>
                    <a:ext uri="{FF2B5EF4-FFF2-40B4-BE49-F238E27FC236}">
                      <a16:creationId xmlns:a16="http://schemas.microsoft.com/office/drawing/2014/main" id="{8DB11E22-9383-8A3F-0D60-C1204418C7BE}"/>
                    </a:ext>
                  </a:extLst>
                </p:cNvPr>
                <p:cNvSpPr txBox="1">
                  <a:spLocks noRot="1" noChangeAspect="1" noMove="1" noResize="1" noEditPoints="1" noAdjustHandles="1" noChangeArrowheads="1" noChangeShapeType="1" noTextEdit="1"/>
                </p:cNvSpPr>
                <p:nvPr/>
              </p:nvSpPr>
              <p:spPr>
                <a:xfrm>
                  <a:off x="17797695" y="4277336"/>
                  <a:ext cx="863082" cy="619162"/>
                </a:xfrm>
                <a:prstGeom prst="rect">
                  <a:avLst/>
                </a:prstGeom>
                <a:blipFill>
                  <a:blip r:embed="rId14"/>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BA47FEC-BC88-4849-A408-5C0144BB642B}"/>
                    </a:ext>
                  </a:extLst>
                </p:cNvPr>
                <p:cNvSpPr txBox="1"/>
                <p:nvPr/>
              </p:nvSpPr>
              <p:spPr>
                <a:xfrm>
                  <a:off x="4277104" y="10255831"/>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oMath>
                    </m:oMathPara>
                  </a14:m>
                  <a:endParaRPr lang="es-ES_tradnl" sz="1600" dirty="0">
                    <a:solidFill>
                      <a:schemeClr val="accent6"/>
                    </a:solidFill>
                  </a:endParaRPr>
                </a:p>
              </p:txBody>
            </p:sp>
          </mc:Choice>
          <mc:Fallback xmlns="">
            <p:sp>
              <p:nvSpPr>
                <p:cNvPr id="23" name="TextBox 22">
                  <a:extLst>
                    <a:ext uri="{FF2B5EF4-FFF2-40B4-BE49-F238E27FC236}">
                      <a16:creationId xmlns:a16="http://schemas.microsoft.com/office/drawing/2014/main" id="{6BA47FEC-BC88-4849-A408-5C0144BB642B}"/>
                    </a:ext>
                  </a:extLst>
                </p:cNvPr>
                <p:cNvSpPr txBox="1">
                  <a:spLocks noRot="1" noChangeAspect="1" noMove="1" noResize="1" noEditPoints="1" noAdjustHandles="1" noChangeArrowheads="1" noChangeShapeType="1" noTextEdit="1"/>
                </p:cNvSpPr>
                <p:nvPr/>
              </p:nvSpPr>
              <p:spPr>
                <a:xfrm>
                  <a:off x="4277104" y="10255831"/>
                  <a:ext cx="863082" cy="619162"/>
                </a:xfrm>
                <a:prstGeom prst="rect">
                  <a:avLst/>
                </a:prstGeom>
                <a:blipFill>
                  <a:blip r:embed="rId15"/>
                  <a:stretch>
                    <a:fillRect r="-20588"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179E19-14CA-DA6D-B5C3-9E71FE918AB3}"/>
                    </a:ext>
                  </a:extLst>
                </p:cNvPr>
                <p:cNvSpPr txBox="1"/>
                <p:nvPr/>
              </p:nvSpPr>
              <p:spPr>
                <a:xfrm>
                  <a:off x="11100333" y="10314985"/>
                  <a:ext cx="2816798"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r>
                          <a:rPr lang="en-US" sz="1600" b="0" i="1" smtClean="0">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2</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2</m:t>
                            </m:r>
                          </m:sub>
                        </m:sSub>
                      </m:oMath>
                    </m:oMathPara>
                  </a14:m>
                  <a:endParaRPr lang="es-ES_tradnl" sz="1600" dirty="0">
                    <a:solidFill>
                      <a:schemeClr val="accent6"/>
                    </a:solidFill>
                  </a:endParaRPr>
                </a:p>
              </p:txBody>
            </p:sp>
          </mc:Choice>
          <mc:Fallback xmlns="">
            <p:sp>
              <p:nvSpPr>
                <p:cNvPr id="24" name="TextBox 23">
                  <a:extLst>
                    <a:ext uri="{FF2B5EF4-FFF2-40B4-BE49-F238E27FC236}">
                      <a16:creationId xmlns:a16="http://schemas.microsoft.com/office/drawing/2014/main" id="{40179E19-14CA-DA6D-B5C3-9E71FE918AB3}"/>
                    </a:ext>
                  </a:extLst>
                </p:cNvPr>
                <p:cNvSpPr txBox="1">
                  <a:spLocks noRot="1" noChangeAspect="1" noMove="1" noResize="1" noEditPoints="1" noAdjustHandles="1" noChangeArrowheads="1" noChangeShapeType="1" noTextEdit="1"/>
                </p:cNvSpPr>
                <p:nvPr/>
              </p:nvSpPr>
              <p:spPr>
                <a:xfrm>
                  <a:off x="11100333" y="10314985"/>
                  <a:ext cx="2816798" cy="619162"/>
                </a:xfrm>
                <a:prstGeom prst="rect">
                  <a:avLst/>
                </a:prstGeom>
                <a:blipFill>
                  <a:blip r:embed="rId16"/>
                  <a:stretch>
                    <a:fillRect b="-15385"/>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69CD6F5-4B6D-F51C-DB2D-35D64FA0525E}"/>
                    </a:ext>
                  </a:extLst>
                </p:cNvPr>
                <p:cNvSpPr txBox="1"/>
                <p:nvPr/>
              </p:nvSpPr>
              <p:spPr>
                <a:xfrm>
                  <a:off x="18341064" y="10314985"/>
                  <a:ext cx="4106420" cy="683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r>
                        <a:rPr lang="en-US" sz="1600" b="0" i="1" smtClean="0">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2</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2</m:t>
                          </m:r>
                        </m:sub>
                      </m:sSub>
                    </m:oMath>
                  </a14:m>
                  <a:r>
                    <a:rPr lang="en-US" sz="1600" dirty="0">
                      <a:solidFill>
                        <a:schemeClr val="accent6"/>
                      </a:solidFill>
                    </a:rPr>
                    <a:t> </a:t>
                  </a:r>
                  <a14:m>
                    <m:oMath xmlns:m="http://schemas.openxmlformats.org/officeDocument/2006/math">
                      <m:r>
                        <a:rPr lang="en-US" sz="1600" i="1">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3</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3</m:t>
                          </m:r>
                        </m:sub>
                      </m:sSub>
                    </m:oMath>
                  </a14:m>
                  <a:endParaRPr lang="es-ES_tradnl" sz="1600" dirty="0">
                    <a:solidFill>
                      <a:schemeClr val="accent6"/>
                    </a:solidFill>
                  </a:endParaRPr>
                </a:p>
              </p:txBody>
            </p:sp>
          </mc:Choice>
          <mc:Fallback xmlns="">
            <p:sp>
              <p:nvSpPr>
                <p:cNvPr id="25" name="TextBox 24">
                  <a:extLst>
                    <a:ext uri="{FF2B5EF4-FFF2-40B4-BE49-F238E27FC236}">
                      <a16:creationId xmlns:a16="http://schemas.microsoft.com/office/drawing/2014/main" id="{969CD6F5-4B6D-F51C-DB2D-35D64FA0525E}"/>
                    </a:ext>
                  </a:extLst>
                </p:cNvPr>
                <p:cNvSpPr txBox="1">
                  <a:spLocks noRot="1" noChangeAspect="1" noMove="1" noResize="1" noEditPoints="1" noAdjustHandles="1" noChangeArrowheads="1" noChangeShapeType="1" noTextEdit="1"/>
                </p:cNvSpPr>
                <p:nvPr/>
              </p:nvSpPr>
              <p:spPr>
                <a:xfrm>
                  <a:off x="18341064" y="10314985"/>
                  <a:ext cx="4106420" cy="683324"/>
                </a:xfrm>
                <a:prstGeom prst="rect">
                  <a:avLst/>
                </a:prstGeom>
                <a:blipFill>
                  <a:blip r:embed="rId17"/>
                  <a:stretch>
                    <a:fillRect b="-7143"/>
                  </a:stretch>
                </a:blipFill>
                <a:ln w="12700" cap="flat">
                  <a:noFill/>
                  <a:miter lim="400000"/>
                </a:ln>
                <a:effectLst/>
              </p:spPr>
              <p:txBody>
                <a:bodyPr/>
                <a:lstStyle/>
                <a:p>
                  <a:r>
                    <a:rPr lang="es-ES_tradnl">
                      <a:noFill/>
                    </a:rPr>
                    <a:t> </a:t>
                  </a:r>
                </a:p>
              </p:txBody>
            </p:sp>
          </mc:Fallback>
        </mc:AlternateContent>
      </p:grpSp>
    </p:spTree>
    <p:extLst>
      <p:ext uri="{BB962C8B-B14F-4D97-AF65-F5344CB8AC3E}">
        <p14:creationId xmlns:p14="http://schemas.microsoft.com/office/powerpoint/2010/main" val="371396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Por lo que vimos, si queremos seguir usando un hiperplano, debemos relajar las exigencias:</a:t>
            </a:r>
          </a:p>
          <a:p>
            <a:r>
              <a:rPr lang="es-ES" sz="2400" dirty="0"/>
              <a:t>Mayor robustez a observaciones individuales.</a:t>
            </a:r>
          </a:p>
          <a:p>
            <a:r>
              <a:rPr lang="es-ES" sz="2400" dirty="0"/>
              <a:t>Mejor clasificación de la </a:t>
            </a:r>
            <a:r>
              <a:rPr lang="es-ES" sz="2400" b="1" dirty="0">
                <a:solidFill>
                  <a:schemeClr val="accent1"/>
                </a:solidFill>
              </a:rPr>
              <a:t>mayoría</a:t>
            </a:r>
            <a:r>
              <a:rPr lang="es-ES" sz="2400" dirty="0"/>
              <a:t> (no todas) de las observaciones de entrenamiento.</a:t>
            </a:r>
          </a:p>
          <a:p>
            <a:pPr marL="0" indent="0">
              <a:buNone/>
            </a:pPr>
            <a:r>
              <a:rPr lang="es-ES" sz="2400" dirty="0"/>
              <a:t>Es decir, podría valer la pena clasificar </a:t>
            </a:r>
            <a:r>
              <a:rPr lang="es-ES" sz="2400" b="1" dirty="0">
                <a:solidFill>
                  <a:srgbClr val="C00000"/>
                </a:solidFill>
              </a:rPr>
              <a:t>erróneamente algunas observaciones </a:t>
            </a:r>
            <a:r>
              <a:rPr lang="es-ES" sz="2400" dirty="0"/>
              <a:t>de entrenamiento para poder clasificar mejor las observaciones restantes.</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88874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4780230"/>
            <a:ext cx="10691264" cy="1249378"/>
          </a:xfrm>
        </p:spPr>
        <p:txBody>
          <a:bodyPr>
            <a:normAutofit fontScale="70000" lnSpcReduction="20000"/>
          </a:bodyPr>
          <a:lstStyle/>
          <a:p>
            <a:pPr marL="0" indent="0">
              <a:buNone/>
            </a:pPr>
            <a:r>
              <a:rPr lang="es-ES_tradnl" dirty="0"/>
              <a:t>El valor de C nos da un </a:t>
            </a:r>
            <a:r>
              <a:rPr lang="es-ES_tradnl" dirty="0" err="1"/>
              <a:t>trade</a:t>
            </a:r>
            <a:r>
              <a:rPr lang="es-ES_tradnl" dirty="0"/>
              <a:t>-off (compensación) entre </a:t>
            </a:r>
            <a:r>
              <a:rPr lang="es-ES_tradnl" b="1" dirty="0">
                <a:solidFill>
                  <a:schemeClr val="accent1"/>
                </a:solidFill>
              </a:rPr>
              <a:t>sesgo</a:t>
            </a:r>
            <a:r>
              <a:rPr lang="es-ES_tradnl" dirty="0"/>
              <a:t> y </a:t>
            </a:r>
            <a:r>
              <a:rPr lang="es-ES_tradnl" b="1" dirty="0">
                <a:solidFill>
                  <a:schemeClr val="accent3">
                    <a:lumMod val="60000"/>
                    <a:lumOff val="40000"/>
                  </a:schemeClr>
                </a:solidFill>
              </a:rPr>
              <a:t>varianza</a:t>
            </a:r>
            <a:r>
              <a:rPr lang="es-ES_tradnl" dirty="0"/>
              <a:t>. </a:t>
            </a:r>
          </a:p>
          <a:p>
            <a:r>
              <a:rPr lang="es-ES_tradnl" dirty="0"/>
              <a:t>Si C es chico, entonces el margen es grande y hay muchos vectores de soporte. Este clasificador tiene poca varianza, pero potencialmente poca exactitud.</a:t>
            </a:r>
          </a:p>
          <a:p>
            <a:r>
              <a:rPr lang="es-ES_tradnl" dirty="0"/>
              <a:t>Si C es grande, hay menos vectores de soporte, y, por consiguiente, más varianza a expensa de una potencial mejor exactitud.</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descr="A group of colored dots&#10;&#10;Description automatically generated with medium confidence">
            <a:extLst>
              <a:ext uri="{FF2B5EF4-FFF2-40B4-BE49-F238E27FC236}">
                <a16:creationId xmlns:a16="http://schemas.microsoft.com/office/drawing/2014/main" id="{653FE851-FA55-DBAA-92FE-26D51C1D8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64" y="1766047"/>
            <a:ext cx="10934736" cy="2905201"/>
          </a:xfrm>
          <a:prstGeom prst="rect">
            <a:avLst/>
          </a:prstGeom>
        </p:spPr>
      </p:pic>
    </p:spTree>
    <p:extLst>
      <p:ext uri="{BB962C8B-B14F-4D97-AF65-F5344CB8AC3E}">
        <p14:creationId xmlns:p14="http://schemas.microsoft.com/office/powerpoint/2010/main" val="169378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ath3ddd7ss75.png" descr="path3ddd7ss75.png">
            <a:extLst>
              <a:ext uri="{FF2B5EF4-FFF2-40B4-BE49-F238E27FC236}">
                <a16:creationId xmlns:a16="http://schemas.microsoft.com/office/drawing/2014/main" id="{CA3BD7EF-6123-8D53-D9FB-7B0FBA807F35}"/>
              </a:ext>
            </a:extLst>
          </p:cNvPr>
          <p:cNvPicPr>
            <a:picLocks noChangeAspect="1"/>
          </p:cNvPicPr>
          <p:nvPr/>
        </p:nvPicPr>
        <p:blipFill>
          <a:blip r:embed="rId3"/>
          <a:stretch>
            <a:fillRect/>
          </a:stretch>
        </p:blipFill>
        <p:spPr>
          <a:xfrm>
            <a:off x="2163779" y="1958613"/>
            <a:ext cx="8347442" cy="3674289"/>
          </a:xfrm>
          <a:prstGeom prst="rect">
            <a:avLst/>
          </a:prstGeom>
          <a:ln w="12700">
            <a:miter lim="400000"/>
          </a:ln>
        </p:spPr>
      </p:pic>
    </p:spTree>
    <p:extLst>
      <p:ext uri="{BB962C8B-B14F-4D97-AF65-F5344CB8AC3E}">
        <p14:creationId xmlns:p14="http://schemas.microsoft.com/office/powerpoint/2010/main" val="56890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icture 8" descr="A screenshot of a graph&#10;&#10;Description automatically generated">
            <a:extLst>
              <a:ext uri="{FF2B5EF4-FFF2-40B4-BE49-F238E27FC236}">
                <a16:creationId xmlns:a16="http://schemas.microsoft.com/office/drawing/2014/main" id="{1F84FF7B-E198-A399-1D3A-714302D278FC}"/>
              </a:ext>
            </a:extLst>
          </p:cNvPr>
          <p:cNvPicPr>
            <a:picLocks noChangeAspect="1"/>
          </p:cNvPicPr>
          <p:nvPr/>
        </p:nvPicPr>
        <p:blipFill>
          <a:blip r:embed="rId3"/>
          <a:stretch>
            <a:fillRect/>
          </a:stretch>
        </p:blipFill>
        <p:spPr>
          <a:xfrm>
            <a:off x="199237" y="2348742"/>
            <a:ext cx="2745464" cy="2745464"/>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5CF49795-6DBF-5391-66DF-21319151B7CE}"/>
              </a:ext>
            </a:extLst>
          </p:cNvPr>
          <p:cNvPicPr>
            <a:picLocks noChangeAspect="1"/>
          </p:cNvPicPr>
          <p:nvPr/>
        </p:nvPicPr>
        <p:blipFill>
          <a:blip r:embed="rId4"/>
          <a:stretch>
            <a:fillRect/>
          </a:stretch>
        </p:blipFill>
        <p:spPr>
          <a:xfrm>
            <a:off x="3160958" y="2348742"/>
            <a:ext cx="2745463" cy="2745463"/>
          </a:xfrm>
          <a:prstGeom prst="rect">
            <a:avLst/>
          </a:prstGeom>
        </p:spPr>
      </p:pic>
      <p:pic>
        <p:nvPicPr>
          <p:cNvPr id="13" name="Picture 12" descr="A screenshot of a cell&#10;&#10;Description automatically generated">
            <a:extLst>
              <a:ext uri="{FF2B5EF4-FFF2-40B4-BE49-F238E27FC236}">
                <a16:creationId xmlns:a16="http://schemas.microsoft.com/office/drawing/2014/main" id="{CCC54264-1B35-55F7-416E-F6EBDFBD635D}"/>
              </a:ext>
            </a:extLst>
          </p:cNvPr>
          <p:cNvPicPr>
            <a:picLocks noChangeAspect="1"/>
          </p:cNvPicPr>
          <p:nvPr/>
        </p:nvPicPr>
        <p:blipFill>
          <a:blip r:embed="rId5"/>
          <a:stretch>
            <a:fillRect/>
          </a:stretch>
        </p:blipFill>
        <p:spPr>
          <a:xfrm>
            <a:off x="6122678" y="2348742"/>
            <a:ext cx="2745463" cy="2745463"/>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A0B5DA02-8EC2-87ED-4DEB-930C98AA871B}"/>
              </a:ext>
            </a:extLst>
          </p:cNvPr>
          <p:cNvPicPr>
            <a:picLocks noChangeAspect="1"/>
          </p:cNvPicPr>
          <p:nvPr/>
        </p:nvPicPr>
        <p:blipFill>
          <a:blip r:embed="rId6"/>
          <a:stretch>
            <a:fillRect/>
          </a:stretch>
        </p:blipFill>
        <p:spPr>
          <a:xfrm>
            <a:off x="9084398" y="2348742"/>
            <a:ext cx="2745463" cy="2745463"/>
          </a:xfrm>
          <a:prstGeom prst="rect">
            <a:avLst/>
          </a:prstGeom>
        </p:spPr>
      </p:pic>
      <p:sp>
        <p:nvSpPr>
          <p:cNvPr id="16" name="TextBox 15">
            <a:extLst>
              <a:ext uri="{FF2B5EF4-FFF2-40B4-BE49-F238E27FC236}">
                <a16:creationId xmlns:a16="http://schemas.microsoft.com/office/drawing/2014/main" id="{AF5E8DCA-9EDB-1AB2-97B4-FB7EE8B2776B}"/>
              </a:ext>
            </a:extLst>
          </p:cNvPr>
          <p:cNvSpPr txBox="1"/>
          <p:nvPr/>
        </p:nvSpPr>
        <p:spPr>
          <a:xfrm>
            <a:off x="1213708" y="4952662"/>
            <a:ext cx="1035861" cy="369332"/>
          </a:xfrm>
          <a:prstGeom prst="rect">
            <a:avLst/>
          </a:prstGeom>
          <a:noFill/>
        </p:spPr>
        <p:txBody>
          <a:bodyPr wrap="none" rtlCol="0">
            <a:spAutoFit/>
          </a:bodyPr>
          <a:lstStyle/>
          <a:p>
            <a:r>
              <a:rPr lang="es-ES" sz="1800" b="1" dirty="0">
                <a:solidFill>
                  <a:schemeClr val="accent1"/>
                </a:solidFill>
              </a:rPr>
              <a:t>Lineales</a:t>
            </a:r>
            <a:endParaRPr lang="es-ES_tradnl" dirty="0"/>
          </a:p>
        </p:txBody>
      </p:sp>
      <p:sp>
        <p:nvSpPr>
          <p:cNvPr id="18" name="TextBox 17">
            <a:extLst>
              <a:ext uri="{FF2B5EF4-FFF2-40B4-BE49-F238E27FC236}">
                <a16:creationId xmlns:a16="http://schemas.microsoft.com/office/drawing/2014/main" id="{EF720F74-6355-00EE-72E6-3E2734A2053B}"/>
              </a:ext>
            </a:extLst>
          </p:cNvPr>
          <p:cNvSpPr txBox="1"/>
          <p:nvPr/>
        </p:nvSpPr>
        <p:spPr>
          <a:xfrm>
            <a:off x="3971145" y="4952662"/>
            <a:ext cx="1487031" cy="369332"/>
          </a:xfrm>
          <a:prstGeom prst="rect">
            <a:avLst/>
          </a:prstGeom>
          <a:noFill/>
        </p:spPr>
        <p:txBody>
          <a:bodyPr wrap="square">
            <a:spAutoFit/>
          </a:bodyPr>
          <a:lstStyle/>
          <a:p>
            <a:pPr algn="ctr"/>
            <a:r>
              <a:rPr lang="es-ES" sz="1800" b="1" dirty="0">
                <a:solidFill>
                  <a:schemeClr val="accent6">
                    <a:lumMod val="60000"/>
                    <a:lumOff val="40000"/>
                  </a:schemeClr>
                </a:solidFill>
              </a:rPr>
              <a:t>Polinomial</a:t>
            </a:r>
            <a:endParaRPr lang="es-ES_tradnl" dirty="0"/>
          </a:p>
        </p:txBody>
      </p:sp>
      <p:sp>
        <p:nvSpPr>
          <p:cNvPr id="19" name="TextBox 18">
            <a:extLst>
              <a:ext uri="{FF2B5EF4-FFF2-40B4-BE49-F238E27FC236}">
                <a16:creationId xmlns:a16="http://schemas.microsoft.com/office/drawing/2014/main" id="{31616481-C0AC-7419-522A-0170BA58B47C}"/>
              </a:ext>
            </a:extLst>
          </p:cNvPr>
          <p:cNvSpPr txBox="1"/>
          <p:nvPr/>
        </p:nvSpPr>
        <p:spPr>
          <a:xfrm>
            <a:off x="7228090" y="4952662"/>
            <a:ext cx="849913" cy="369332"/>
          </a:xfrm>
          <a:prstGeom prst="rect">
            <a:avLst/>
          </a:prstGeom>
          <a:noFill/>
        </p:spPr>
        <p:txBody>
          <a:bodyPr wrap="none" rtlCol="0">
            <a:spAutoFit/>
          </a:bodyPr>
          <a:lstStyle/>
          <a:p>
            <a:r>
              <a:rPr lang="es-ES" sz="1800" b="1" dirty="0">
                <a:solidFill>
                  <a:schemeClr val="accent3">
                    <a:lumMod val="60000"/>
                    <a:lumOff val="40000"/>
                  </a:schemeClr>
                </a:solidFill>
              </a:rPr>
              <a:t>Radial</a:t>
            </a:r>
            <a:endParaRPr lang="es-ES_tradnl" dirty="0"/>
          </a:p>
        </p:txBody>
      </p:sp>
      <p:sp>
        <p:nvSpPr>
          <p:cNvPr id="21" name="TextBox 20">
            <a:extLst>
              <a:ext uri="{FF2B5EF4-FFF2-40B4-BE49-F238E27FC236}">
                <a16:creationId xmlns:a16="http://schemas.microsoft.com/office/drawing/2014/main" id="{0644F57E-442B-0C21-5BFB-D933842CF996}"/>
              </a:ext>
            </a:extLst>
          </p:cNvPr>
          <p:cNvSpPr txBox="1"/>
          <p:nvPr/>
        </p:nvSpPr>
        <p:spPr>
          <a:xfrm>
            <a:off x="9980547" y="4958546"/>
            <a:ext cx="1315015" cy="369332"/>
          </a:xfrm>
          <a:prstGeom prst="rect">
            <a:avLst/>
          </a:prstGeom>
          <a:noFill/>
        </p:spPr>
        <p:txBody>
          <a:bodyPr wrap="square">
            <a:spAutoFit/>
          </a:bodyPr>
          <a:lstStyle/>
          <a:p>
            <a:pPr algn="ctr"/>
            <a:r>
              <a:rPr lang="es-ES" sz="1800" b="1" dirty="0">
                <a:solidFill>
                  <a:srgbClr val="92D050"/>
                </a:solidFill>
              </a:rPr>
              <a:t>Sigmoidea</a:t>
            </a:r>
            <a:endParaRPr lang="es-ES_tradnl" dirty="0"/>
          </a:p>
        </p:txBody>
      </p:sp>
    </p:spTree>
    <p:extLst>
      <p:ext uri="{BB962C8B-B14F-4D97-AF65-F5344CB8AC3E}">
        <p14:creationId xmlns:p14="http://schemas.microsoft.com/office/powerpoint/2010/main" val="182337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Árboles de Decisión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593411"/>
            <a:ext cx="10691264" cy="4436198"/>
          </a:xfrm>
        </p:spPr>
        <p:txBody>
          <a:bodyPr>
            <a:normAutofit/>
          </a:bodyPr>
          <a:lstStyle/>
          <a:p>
            <a:pPr marL="0" indent="0">
              <a:buNone/>
            </a:pPr>
            <a:r>
              <a:rPr lang="es-ES" dirty="0"/>
              <a:t>Los árboles de clasificación y regresión, conocidos como CART (</a:t>
            </a:r>
            <a:r>
              <a:rPr lang="es-ES" dirty="0" err="1"/>
              <a:t>Classification</a:t>
            </a:r>
            <a:r>
              <a:rPr lang="es-ES" dirty="0"/>
              <a:t> and </a:t>
            </a:r>
            <a:r>
              <a:rPr lang="es-ES" dirty="0" err="1"/>
              <a:t>Regression</a:t>
            </a:r>
            <a:r>
              <a:rPr lang="es-ES" dirty="0"/>
              <a:t> </a:t>
            </a:r>
            <a:r>
              <a:rPr lang="es-ES" dirty="0" err="1"/>
              <a:t>Trees</a:t>
            </a:r>
            <a:r>
              <a:rPr lang="es-ES" dirty="0"/>
              <a:t>), son una poderosa técnica de aprendizaje automático que se utiliza ampliamente para resolver problemas tanto de clasificación como de regresión. </a:t>
            </a:r>
          </a:p>
          <a:p>
            <a:pPr marL="0" indent="0">
              <a:buNone/>
            </a:pPr>
            <a:r>
              <a:rPr lang="es-ES" dirty="0"/>
              <a:t>Los árboles CART son modelos de decisión que utilizan una estructura de árbol para realizar predicciones basadas en reglas </a:t>
            </a:r>
            <a:r>
              <a:rPr lang="es-ES" b="1" dirty="0">
                <a:solidFill>
                  <a:schemeClr val="accent3"/>
                </a:solidFill>
              </a:rPr>
              <a:t>lógicas sencillas y fáciles de interpretar</a:t>
            </a:r>
            <a:r>
              <a:rPr lang="es-ES" dirty="0"/>
              <a:t>.</a:t>
            </a:r>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38F7F37C-082E-A73A-C878-B7565E40BBCC}"/>
              </a:ext>
            </a:extLst>
          </p:cNvPr>
          <p:cNvSpPr/>
          <p:nvPr/>
        </p:nvSpPr>
        <p:spPr>
          <a:xfrm>
            <a:off x="2930925" y="4200808"/>
            <a:ext cx="2824681" cy="398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b="1" dirty="0"/>
              <a:t>Árboles de clasificación</a:t>
            </a:r>
          </a:p>
        </p:txBody>
      </p:sp>
      <p:sp>
        <p:nvSpPr>
          <p:cNvPr id="10" name="Rectangle 9">
            <a:extLst>
              <a:ext uri="{FF2B5EF4-FFF2-40B4-BE49-F238E27FC236}">
                <a16:creationId xmlns:a16="http://schemas.microsoft.com/office/drawing/2014/main" id="{EC1F0551-F919-C386-6A2C-802D02FF1AE0}"/>
              </a:ext>
            </a:extLst>
          </p:cNvPr>
          <p:cNvSpPr/>
          <p:nvPr/>
        </p:nvSpPr>
        <p:spPr>
          <a:xfrm>
            <a:off x="6454503" y="4200808"/>
            <a:ext cx="2824681" cy="3983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_tradnl" b="1" dirty="0"/>
              <a:t>Árboles de regresión</a:t>
            </a:r>
          </a:p>
        </p:txBody>
      </p:sp>
    </p:spTree>
    <p:extLst>
      <p:ext uri="{BB962C8B-B14F-4D97-AF65-F5344CB8AC3E}">
        <p14:creationId xmlns:p14="http://schemas.microsoft.com/office/powerpoint/2010/main" val="290435486"/>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14802</TotalTime>
  <Words>2586</Words>
  <Application>Microsoft Macintosh PowerPoint</Application>
  <PresentationFormat>Widescreen</PresentationFormat>
  <Paragraphs>300</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Calisto MT</vt:lpstr>
      <vt:lpstr>Cambria Math</vt:lpstr>
      <vt:lpstr>Graphik Compact Regular</vt:lpstr>
      <vt:lpstr>Univers Condensed</vt:lpstr>
      <vt:lpstr>ChronicleVTI</vt:lpstr>
      <vt:lpstr>Árboles de Decisión</vt:lpstr>
      <vt:lpstr>Lo que vimos la clase anterior…</vt:lpstr>
      <vt:lpstr>Maximal Margin Classifier </vt:lpstr>
      <vt:lpstr>Clasificador de vector de soportes</vt:lpstr>
      <vt:lpstr>Clasificador de vector de soportes</vt:lpstr>
      <vt:lpstr>Support vector machine</vt:lpstr>
      <vt:lpstr>Support vector machine</vt:lpstr>
      <vt:lpstr>Árboles de Decisión</vt:lpstr>
      <vt:lpstr>Árboles de Decisión</vt:lpstr>
      <vt:lpstr>Árboles de Decisión</vt:lpstr>
      <vt:lpstr>Árboles de Decisión</vt:lpstr>
      <vt:lpstr>Árbol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 de clasificación</vt:lpstr>
      <vt:lpstr>Árbol de clasificación</vt:lpstr>
      <vt:lpstr>Árbol de clasificación</vt:lpstr>
      <vt:lpstr>Árbol de clasificación</vt:lpstr>
      <vt:lpstr>Árbol de clasificación</vt:lpstr>
      <vt:lpstr>Ventajas y Desventajas de los árboles</vt:lpstr>
      <vt:lpstr>Ventajas y Desventajas de los árboles</vt:lpstr>
      <vt:lpstr>Bosques Aleatorios</vt:lpstr>
      <vt:lpstr>Bosques Aleatorios</vt:lpstr>
      <vt:lpstr>Bosques Aleatorios</vt:lpstr>
      <vt:lpstr>Bosques Aleatorios</vt:lpstr>
      <vt:lpstr>Bosques Aleatorios</vt:lpstr>
      <vt:lpstr>Bosques Aleatorios</vt:lpstr>
      <vt:lpstr>Bosques Aleatorios</vt:lpstr>
      <vt:lpstr>Bosques Aleatorios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301</cp:revision>
  <dcterms:created xsi:type="dcterms:W3CDTF">2024-01-28T21:07:34Z</dcterms:created>
  <dcterms:modified xsi:type="dcterms:W3CDTF">2024-08-03T21:08:25Z</dcterms:modified>
</cp:coreProperties>
</file>