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52"/>
  </p:notesMasterIdLst>
  <p:sldIdLst>
    <p:sldId id="256" r:id="rId2"/>
    <p:sldId id="263" r:id="rId3"/>
    <p:sldId id="564" r:id="rId4"/>
    <p:sldId id="565" r:id="rId5"/>
    <p:sldId id="364" r:id="rId6"/>
    <p:sldId id="465" r:id="rId7"/>
    <p:sldId id="503" r:id="rId8"/>
    <p:sldId id="459" r:id="rId9"/>
    <p:sldId id="504" r:id="rId10"/>
    <p:sldId id="505" r:id="rId11"/>
    <p:sldId id="506" r:id="rId12"/>
    <p:sldId id="507" r:id="rId13"/>
    <p:sldId id="508" r:id="rId14"/>
    <p:sldId id="509" r:id="rId15"/>
    <p:sldId id="519" r:id="rId16"/>
    <p:sldId id="456" r:id="rId17"/>
    <p:sldId id="521" r:id="rId18"/>
    <p:sldId id="522" r:id="rId19"/>
    <p:sldId id="523" r:id="rId20"/>
    <p:sldId id="524" r:id="rId21"/>
    <p:sldId id="525" r:id="rId22"/>
    <p:sldId id="526" r:id="rId23"/>
    <p:sldId id="446" r:id="rId24"/>
    <p:sldId id="447" r:id="rId25"/>
    <p:sldId id="528" r:id="rId26"/>
    <p:sldId id="530" r:id="rId27"/>
    <p:sldId id="531" r:id="rId28"/>
    <p:sldId id="532" r:id="rId29"/>
    <p:sldId id="533" r:id="rId30"/>
    <p:sldId id="534" r:id="rId31"/>
    <p:sldId id="535" r:id="rId32"/>
    <p:sldId id="536" r:id="rId33"/>
    <p:sldId id="520" r:id="rId34"/>
    <p:sldId id="547" r:id="rId35"/>
    <p:sldId id="548" r:id="rId36"/>
    <p:sldId id="566" r:id="rId37"/>
    <p:sldId id="567" r:id="rId38"/>
    <p:sldId id="549" r:id="rId39"/>
    <p:sldId id="550" r:id="rId40"/>
    <p:sldId id="551" r:id="rId41"/>
    <p:sldId id="552" r:id="rId42"/>
    <p:sldId id="553" r:id="rId43"/>
    <p:sldId id="554" r:id="rId44"/>
    <p:sldId id="555" r:id="rId45"/>
    <p:sldId id="556" r:id="rId46"/>
    <p:sldId id="557" r:id="rId47"/>
    <p:sldId id="558" r:id="rId48"/>
    <p:sldId id="559" r:id="rId49"/>
    <p:sldId id="560" r:id="rId50"/>
    <p:sldId id="56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USMGpWeyd2a0CvvIrnb9Q==" hashData="cY0ZABHy7VdBYrMYDYAhLqlKeRkMzaqsUoyjbnICeA8xONdJOK8Cxj62zJMwQyC3epAIeAnlKT9wEJQfeLWZX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BA8E00"/>
    <a:srgbClr val="855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60"/>
    <p:restoredTop sz="83402"/>
  </p:normalViewPr>
  <p:slideViewPr>
    <p:cSldViewPr snapToGrid="0">
      <p:cViewPr varScale="1">
        <p:scale>
          <a:sx n="141" d="100"/>
          <a:sy n="141" d="100"/>
        </p:scale>
        <p:origin x="3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B323-82A1-7544-9837-FC5DD1BB8A69}" type="datetimeFigureOut">
              <a:rPr lang="es-ES_tradnl" smtClean="0"/>
              <a:t>7/7/24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8952F-1C0B-F641-899D-BA69BEE8A7E7}" type="slidenum">
              <a:rPr lang="es-ES_tradnl" smtClean="0"/>
              <a:t>‹#›</a:t>
            </a:fld>
            <a:endParaRPr lang="es-ES_tradnl"/>
          </a:p>
        </p:txBody>
      </p:sp>
    </p:spTree>
    <p:extLst>
      <p:ext uri="{BB962C8B-B14F-4D97-AF65-F5344CB8AC3E}">
        <p14:creationId xmlns:p14="http://schemas.microsoft.com/office/powerpoint/2010/main" val="215551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a:t>
            </a:fld>
            <a:endParaRPr lang="es-ES_tradnl"/>
          </a:p>
        </p:txBody>
      </p:sp>
    </p:spTree>
    <p:extLst>
      <p:ext uri="{BB962C8B-B14F-4D97-AF65-F5344CB8AC3E}">
        <p14:creationId xmlns:p14="http://schemas.microsoft.com/office/powerpoint/2010/main" val="297975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11</a:t>
            </a:fld>
            <a:endParaRPr lang="es-ES_tradnl"/>
          </a:p>
        </p:txBody>
      </p:sp>
    </p:spTree>
    <p:extLst>
      <p:ext uri="{BB962C8B-B14F-4D97-AF65-F5344CB8AC3E}">
        <p14:creationId xmlns:p14="http://schemas.microsoft.com/office/powerpoint/2010/main" val="293210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12</a:t>
            </a:fld>
            <a:endParaRPr lang="es-ES_tradnl"/>
          </a:p>
        </p:txBody>
      </p:sp>
    </p:spTree>
    <p:extLst>
      <p:ext uri="{BB962C8B-B14F-4D97-AF65-F5344CB8AC3E}">
        <p14:creationId xmlns:p14="http://schemas.microsoft.com/office/powerpoint/2010/main" val="1193554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13</a:t>
            </a:fld>
            <a:endParaRPr lang="es-ES_tradnl"/>
          </a:p>
        </p:txBody>
      </p:sp>
    </p:spTree>
    <p:extLst>
      <p:ext uri="{BB962C8B-B14F-4D97-AF65-F5344CB8AC3E}">
        <p14:creationId xmlns:p14="http://schemas.microsoft.com/office/powerpoint/2010/main" val="862765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14</a:t>
            </a:fld>
            <a:endParaRPr lang="es-ES_tradnl"/>
          </a:p>
        </p:txBody>
      </p:sp>
    </p:spTree>
    <p:extLst>
      <p:ext uri="{BB962C8B-B14F-4D97-AF65-F5344CB8AC3E}">
        <p14:creationId xmlns:p14="http://schemas.microsoft.com/office/powerpoint/2010/main" val="139080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15</a:t>
            </a:fld>
            <a:endParaRPr lang="es-ES_tradnl"/>
          </a:p>
        </p:txBody>
      </p:sp>
    </p:spTree>
    <p:extLst>
      <p:ext uri="{BB962C8B-B14F-4D97-AF65-F5344CB8AC3E}">
        <p14:creationId xmlns:p14="http://schemas.microsoft.com/office/powerpoint/2010/main" val="105707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16</a:t>
            </a:fld>
            <a:endParaRPr lang="es-ES_tradnl"/>
          </a:p>
        </p:txBody>
      </p:sp>
    </p:spTree>
    <p:extLst>
      <p:ext uri="{BB962C8B-B14F-4D97-AF65-F5344CB8AC3E}">
        <p14:creationId xmlns:p14="http://schemas.microsoft.com/office/powerpoint/2010/main" val="3731532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17</a:t>
            </a:fld>
            <a:endParaRPr lang="es-ES_tradnl"/>
          </a:p>
        </p:txBody>
      </p:sp>
    </p:spTree>
    <p:extLst>
      <p:ext uri="{BB962C8B-B14F-4D97-AF65-F5344CB8AC3E}">
        <p14:creationId xmlns:p14="http://schemas.microsoft.com/office/powerpoint/2010/main" val="2265151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18</a:t>
            </a:fld>
            <a:endParaRPr lang="es-ES_tradnl"/>
          </a:p>
        </p:txBody>
      </p:sp>
    </p:spTree>
    <p:extLst>
      <p:ext uri="{BB962C8B-B14F-4D97-AF65-F5344CB8AC3E}">
        <p14:creationId xmlns:p14="http://schemas.microsoft.com/office/powerpoint/2010/main" val="3711574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19</a:t>
            </a:fld>
            <a:endParaRPr lang="es-ES_tradnl"/>
          </a:p>
        </p:txBody>
      </p:sp>
    </p:spTree>
    <p:extLst>
      <p:ext uri="{BB962C8B-B14F-4D97-AF65-F5344CB8AC3E}">
        <p14:creationId xmlns:p14="http://schemas.microsoft.com/office/powerpoint/2010/main" val="659343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20</a:t>
            </a:fld>
            <a:endParaRPr lang="es-ES_tradnl"/>
          </a:p>
        </p:txBody>
      </p:sp>
    </p:spTree>
    <p:extLst>
      <p:ext uri="{BB962C8B-B14F-4D97-AF65-F5344CB8AC3E}">
        <p14:creationId xmlns:p14="http://schemas.microsoft.com/office/powerpoint/2010/main" val="328016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D20A7-2319-9384-BA99-26DB983F55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6CE51-8E59-1842-2104-C7C8A47CDF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DED9D3-2118-1351-1352-65E3A9CDCB2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000" dirty="0"/>
              <a:t>Ir a la notebook de </a:t>
            </a:r>
            <a:r>
              <a:rPr lang="es-ES" sz="6000" dirty="0" err="1"/>
              <a:t>Numpy</a:t>
            </a:r>
            <a:r>
              <a:rPr lang="es-ES" sz="6000" dirty="0"/>
              <a:t> hasta antes de Tipos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E5B1E8C2-C7D1-89B0-EC3B-5673B2C9D95B}"/>
              </a:ext>
            </a:extLst>
          </p:cNvPr>
          <p:cNvSpPr>
            <a:spLocks noGrp="1"/>
          </p:cNvSpPr>
          <p:nvPr>
            <p:ph type="sldNum" sz="quarter" idx="5"/>
          </p:nvPr>
        </p:nvSpPr>
        <p:spPr/>
        <p:txBody>
          <a:bodyPr/>
          <a:lstStyle/>
          <a:p>
            <a:fld id="{10A8952F-1C0B-F641-899D-BA69BEE8A7E7}" type="slidenum">
              <a:rPr lang="es-ES_tradnl" smtClean="0"/>
              <a:t>3</a:t>
            </a:fld>
            <a:endParaRPr lang="es-ES_tradnl"/>
          </a:p>
        </p:txBody>
      </p:sp>
    </p:spTree>
    <p:extLst>
      <p:ext uri="{BB962C8B-B14F-4D97-AF65-F5344CB8AC3E}">
        <p14:creationId xmlns:p14="http://schemas.microsoft.com/office/powerpoint/2010/main" val="1249979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21</a:t>
            </a:fld>
            <a:endParaRPr lang="es-ES_tradnl"/>
          </a:p>
        </p:txBody>
      </p:sp>
    </p:spTree>
    <p:extLst>
      <p:ext uri="{BB962C8B-B14F-4D97-AF65-F5344CB8AC3E}">
        <p14:creationId xmlns:p14="http://schemas.microsoft.com/office/powerpoint/2010/main" val="483525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22</a:t>
            </a:fld>
            <a:endParaRPr lang="es-ES_tradnl"/>
          </a:p>
        </p:txBody>
      </p:sp>
    </p:spTree>
    <p:extLst>
      <p:ext uri="{BB962C8B-B14F-4D97-AF65-F5344CB8AC3E}">
        <p14:creationId xmlns:p14="http://schemas.microsoft.com/office/powerpoint/2010/main" val="1517606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23</a:t>
            </a:fld>
            <a:endParaRPr lang="es-ES_tradnl"/>
          </a:p>
        </p:txBody>
      </p:sp>
    </p:spTree>
    <p:extLst>
      <p:ext uri="{BB962C8B-B14F-4D97-AF65-F5344CB8AC3E}">
        <p14:creationId xmlns:p14="http://schemas.microsoft.com/office/powerpoint/2010/main" val="3449407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24</a:t>
            </a:fld>
            <a:endParaRPr lang="es-ES_tradnl"/>
          </a:p>
        </p:txBody>
      </p:sp>
    </p:spTree>
    <p:extLst>
      <p:ext uri="{BB962C8B-B14F-4D97-AF65-F5344CB8AC3E}">
        <p14:creationId xmlns:p14="http://schemas.microsoft.com/office/powerpoint/2010/main" val="2835881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000" dirty="0"/>
              <a:t>Siempre calcular con las métricas de set de entrenamiento y luego aplicar al set de evaluación. Sino estamos haciendo trampa</a:t>
            </a:r>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25</a:t>
            </a:fld>
            <a:endParaRPr lang="es-ES_tradnl"/>
          </a:p>
        </p:txBody>
      </p:sp>
    </p:spTree>
    <p:extLst>
      <p:ext uri="{BB962C8B-B14F-4D97-AF65-F5344CB8AC3E}">
        <p14:creationId xmlns:p14="http://schemas.microsoft.com/office/powerpoint/2010/main" val="3359280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26</a:t>
            </a:fld>
            <a:endParaRPr lang="es-ES_tradnl"/>
          </a:p>
        </p:txBody>
      </p:sp>
    </p:spTree>
    <p:extLst>
      <p:ext uri="{BB962C8B-B14F-4D97-AF65-F5344CB8AC3E}">
        <p14:creationId xmlns:p14="http://schemas.microsoft.com/office/powerpoint/2010/main" val="2744397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27</a:t>
            </a:fld>
            <a:endParaRPr lang="es-ES_tradnl"/>
          </a:p>
        </p:txBody>
      </p:sp>
    </p:spTree>
    <p:extLst>
      <p:ext uri="{BB962C8B-B14F-4D97-AF65-F5344CB8AC3E}">
        <p14:creationId xmlns:p14="http://schemas.microsoft.com/office/powerpoint/2010/main" val="288240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28</a:t>
            </a:fld>
            <a:endParaRPr lang="es-ES_tradnl"/>
          </a:p>
        </p:txBody>
      </p:sp>
    </p:spTree>
    <p:extLst>
      <p:ext uri="{BB962C8B-B14F-4D97-AF65-F5344CB8AC3E}">
        <p14:creationId xmlns:p14="http://schemas.microsoft.com/office/powerpoint/2010/main" val="2997753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29</a:t>
            </a:fld>
            <a:endParaRPr lang="es-ES_tradnl"/>
          </a:p>
        </p:txBody>
      </p:sp>
    </p:spTree>
    <p:extLst>
      <p:ext uri="{BB962C8B-B14F-4D97-AF65-F5344CB8AC3E}">
        <p14:creationId xmlns:p14="http://schemas.microsoft.com/office/powerpoint/2010/main" val="53183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30</a:t>
            </a:fld>
            <a:endParaRPr lang="es-ES_tradnl"/>
          </a:p>
        </p:txBody>
      </p:sp>
    </p:spTree>
    <p:extLst>
      <p:ext uri="{BB962C8B-B14F-4D97-AF65-F5344CB8AC3E}">
        <p14:creationId xmlns:p14="http://schemas.microsoft.com/office/powerpoint/2010/main" val="165679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D20A7-2319-9384-BA99-26DB983F55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6CE51-8E59-1842-2104-C7C8A47CDF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DED9D3-2118-1351-1352-65E3A9CDCB2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000" dirty="0"/>
              <a:t>Ir a la notebook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E5B1E8C2-C7D1-89B0-EC3B-5673B2C9D95B}"/>
              </a:ext>
            </a:extLst>
          </p:cNvPr>
          <p:cNvSpPr>
            <a:spLocks noGrp="1"/>
          </p:cNvSpPr>
          <p:nvPr>
            <p:ph type="sldNum" sz="quarter" idx="5"/>
          </p:nvPr>
        </p:nvSpPr>
        <p:spPr/>
        <p:txBody>
          <a:bodyPr/>
          <a:lstStyle/>
          <a:p>
            <a:fld id="{10A8952F-1C0B-F641-899D-BA69BEE8A7E7}" type="slidenum">
              <a:rPr lang="es-ES_tradnl" smtClean="0"/>
              <a:t>4</a:t>
            </a:fld>
            <a:endParaRPr lang="es-ES_tradnl"/>
          </a:p>
        </p:txBody>
      </p:sp>
    </p:spTree>
    <p:extLst>
      <p:ext uri="{BB962C8B-B14F-4D97-AF65-F5344CB8AC3E}">
        <p14:creationId xmlns:p14="http://schemas.microsoft.com/office/powerpoint/2010/main" val="1249979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31</a:t>
            </a:fld>
            <a:endParaRPr lang="es-ES_tradnl"/>
          </a:p>
        </p:txBody>
      </p:sp>
    </p:spTree>
    <p:extLst>
      <p:ext uri="{BB962C8B-B14F-4D97-AF65-F5344CB8AC3E}">
        <p14:creationId xmlns:p14="http://schemas.microsoft.com/office/powerpoint/2010/main" val="693137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000" dirty="0"/>
              <a:t>Un problema de este </a:t>
            </a:r>
            <a:r>
              <a:rPr lang="es-ES" sz="6000" dirty="0" err="1"/>
              <a:t>encoding</a:t>
            </a:r>
            <a:r>
              <a:rPr lang="es-ES" sz="6000" dirty="0"/>
              <a:t>, es que si tenemos mucha cardinalidad nos puede dar demasiadas columnas.  </a:t>
            </a:r>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32</a:t>
            </a:fld>
            <a:endParaRPr lang="es-ES_tradnl"/>
          </a:p>
        </p:txBody>
      </p:sp>
    </p:spTree>
    <p:extLst>
      <p:ext uri="{BB962C8B-B14F-4D97-AF65-F5344CB8AC3E}">
        <p14:creationId xmlns:p14="http://schemas.microsoft.com/office/powerpoint/2010/main" val="332729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33</a:t>
            </a:fld>
            <a:endParaRPr lang="es-ES_tradnl"/>
          </a:p>
        </p:txBody>
      </p:sp>
    </p:spTree>
    <p:extLst>
      <p:ext uri="{BB962C8B-B14F-4D97-AF65-F5344CB8AC3E}">
        <p14:creationId xmlns:p14="http://schemas.microsoft.com/office/powerpoint/2010/main" val="4246194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34</a:t>
            </a:fld>
            <a:endParaRPr lang="es-ES_tradnl"/>
          </a:p>
        </p:txBody>
      </p:sp>
    </p:spTree>
    <p:extLst>
      <p:ext uri="{BB962C8B-B14F-4D97-AF65-F5344CB8AC3E}">
        <p14:creationId xmlns:p14="http://schemas.microsoft.com/office/powerpoint/2010/main" val="185899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Observe que este sigue siendo un modelo lineal: la linealidad se refiere al hecho de que los coeficientes nunca se multiplican ni se dividen entre sí. Lo que hemos hecho efectivamente es tomar nuestros valores x unidimensionales y proyectarlos a una dimensión superior, de modo que un ajuste lineal pueda ajustarse a relaciones más complicadas entre x e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35</a:t>
            </a:fld>
            <a:endParaRPr lang="es-ES_tradnl"/>
          </a:p>
        </p:txBody>
      </p:sp>
    </p:spTree>
    <p:extLst>
      <p:ext uri="{BB962C8B-B14F-4D97-AF65-F5344CB8AC3E}">
        <p14:creationId xmlns:p14="http://schemas.microsoft.com/office/powerpoint/2010/main" val="3653974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36</a:t>
            </a:fld>
            <a:endParaRPr lang="es-ES_tradnl"/>
          </a:p>
        </p:txBody>
      </p:sp>
    </p:spTree>
    <p:extLst>
      <p:ext uri="{BB962C8B-B14F-4D97-AF65-F5344CB8AC3E}">
        <p14:creationId xmlns:p14="http://schemas.microsoft.com/office/powerpoint/2010/main" val="257405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37</a:t>
            </a:fld>
            <a:endParaRPr lang="es-ES_tradnl"/>
          </a:p>
        </p:txBody>
      </p:sp>
    </p:spTree>
    <p:extLst>
      <p:ext uri="{BB962C8B-B14F-4D97-AF65-F5344CB8AC3E}">
        <p14:creationId xmlns:p14="http://schemas.microsoft.com/office/powerpoint/2010/main" val="359518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38</a:t>
            </a:fld>
            <a:endParaRPr lang="es-ES_tradnl"/>
          </a:p>
        </p:txBody>
      </p:sp>
    </p:spTree>
    <p:extLst>
      <p:ext uri="{BB962C8B-B14F-4D97-AF65-F5344CB8AC3E}">
        <p14:creationId xmlns:p14="http://schemas.microsoft.com/office/powerpoint/2010/main" val="1377490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39</a:t>
            </a:fld>
            <a:endParaRPr lang="es-ES_tradnl"/>
          </a:p>
        </p:txBody>
      </p:sp>
    </p:spTree>
    <p:extLst>
      <p:ext uri="{BB962C8B-B14F-4D97-AF65-F5344CB8AC3E}">
        <p14:creationId xmlns:p14="http://schemas.microsoft.com/office/powerpoint/2010/main" val="3893675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40</a:t>
            </a:fld>
            <a:endParaRPr lang="es-ES_tradnl"/>
          </a:p>
        </p:txBody>
      </p:sp>
    </p:spTree>
    <p:extLst>
      <p:ext uri="{BB962C8B-B14F-4D97-AF65-F5344CB8AC3E}">
        <p14:creationId xmlns:p14="http://schemas.microsoft.com/office/powerpoint/2010/main" val="419627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5</a:t>
            </a:fld>
            <a:endParaRPr lang="es-ES_tradnl"/>
          </a:p>
        </p:txBody>
      </p:sp>
    </p:spTree>
    <p:extLst>
      <p:ext uri="{BB962C8B-B14F-4D97-AF65-F5344CB8AC3E}">
        <p14:creationId xmlns:p14="http://schemas.microsoft.com/office/powerpoint/2010/main" val="1191908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41</a:t>
            </a:fld>
            <a:endParaRPr lang="es-ES_tradnl"/>
          </a:p>
        </p:txBody>
      </p:sp>
    </p:spTree>
    <p:extLst>
      <p:ext uri="{BB962C8B-B14F-4D97-AF65-F5344CB8AC3E}">
        <p14:creationId xmlns:p14="http://schemas.microsoft.com/office/powerpoint/2010/main" val="2254639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42</a:t>
            </a:fld>
            <a:endParaRPr lang="es-ES_tradnl"/>
          </a:p>
        </p:txBody>
      </p:sp>
    </p:spTree>
    <p:extLst>
      <p:ext uri="{BB962C8B-B14F-4D97-AF65-F5344CB8AC3E}">
        <p14:creationId xmlns:p14="http://schemas.microsoft.com/office/powerpoint/2010/main" val="41717680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43</a:t>
            </a:fld>
            <a:endParaRPr lang="es-ES_tradnl"/>
          </a:p>
        </p:txBody>
      </p:sp>
    </p:spTree>
    <p:extLst>
      <p:ext uri="{BB962C8B-B14F-4D97-AF65-F5344CB8AC3E}">
        <p14:creationId xmlns:p14="http://schemas.microsoft.com/office/powerpoint/2010/main" val="4084500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44</a:t>
            </a:fld>
            <a:endParaRPr lang="es-ES_tradnl"/>
          </a:p>
        </p:txBody>
      </p:sp>
    </p:spTree>
    <p:extLst>
      <p:ext uri="{BB962C8B-B14F-4D97-AF65-F5344CB8AC3E}">
        <p14:creationId xmlns:p14="http://schemas.microsoft.com/office/powerpoint/2010/main" val="14041480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45</a:t>
            </a:fld>
            <a:endParaRPr lang="es-ES_tradnl"/>
          </a:p>
        </p:txBody>
      </p:sp>
    </p:spTree>
    <p:extLst>
      <p:ext uri="{BB962C8B-B14F-4D97-AF65-F5344CB8AC3E}">
        <p14:creationId xmlns:p14="http://schemas.microsoft.com/office/powerpoint/2010/main" val="1733939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46</a:t>
            </a:fld>
            <a:endParaRPr lang="es-ES_tradnl"/>
          </a:p>
        </p:txBody>
      </p:sp>
    </p:spTree>
    <p:extLst>
      <p:ext uri="{BB962C8B-B14F-4D97-AF65-F5344CB8AC3E}">
        <p14:creationId xmlns:p14="http://schemas.microsoft.com/office/powerpoint/2010/main" val="130373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47</a:t>
            </a:fld>
            <a:endParaRPr lang="es-ES_tradnl"/>
          </a:p>
        </p:txBody>
      </p:sp>
    </p:spTree>
    <p:extLst>
      <p:ext uri="{BB962C8B-B14F-4D97-AF65-F5344CB8AC3E}">
        <p14:creationId xmlns:p14="http://schemas.microsoft.com/office/powerpoint/2010/main" val="7071073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48</a:t>
            </a:fld>
            <a:endParaRPr lang="es-ES_tradnl"/>
          </a:p>
        </p:txBody>
      </p:sp>
    </p:spTree>
    <p:extLst>
      <p:ext uri="{BB962C8B-B14F-4D97-AF65-F5344CB8AC3E}">
        <p14:creationId xmlns:p14="http://schemas.microsoft.com/office/powerpoint/2010/main" val="36680586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49</a:t>
            </a:fld>
            <a:endParaRPr lang="es-ES_tradnl"/>
          </a:p>
        </p:txBody>
      </p:sp>
    </p:spTree>
    <p:extLst>
      <p:ext uri="{BB962C8B-B14F-4D97-AF65-F5344CB8AC3E}">
        <p14:creationId xmlns:p14="http://schemas.microsoft.com/office/powerpoint/2010/main" val="38198887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50</a:t>
            </a:fld>
            <a:endParaRPr lang="es-ES_tradnl"/>
          </a:p>
        </p:txBody>
      </p:sp>
    </p:spTree>
    <p:extLst>
      <p:ext uri="{BB962C8B-B14F-4D97-AF65-F5344CB8AC3E}">
        <p14:creationId xmlns:p14="http://schemas.microsoft.com/office/powerpoint/2010/main" val="29100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a:t>
            </a:fld>
            <a:endParaRPr lang="es-ES_tradnl"/>
          </a:p>
        </p:txBody>
      </p:sp>
    </p:spTree>
    <p:extLst>
      <p:ext uri="{BB962C8B-B14F-4D97-AF65-F5344CB8AC3E}">
        <p14:creationId xmlns:p14="http://schemas.microsoft.com/office/powerpoint/2010/main" val="4122015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7</a:t>
            </a:fld>
            <a:endParaRPr lang="es-ES_tradnl"/>
          </a:p>
        </p:txBody>
      </p:sp>
    </p:spTree>
    <p:extLst>
      <p:ext uri="{BB962C8B-B14F-4D97-AF65-F5344CB8AC3E}">
        <p14:creationId xmlns:p14="http://schemas.microsoft.com/office/powerpoint/2010/main" val="1656315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8</a:t>
            </a:fld>
            <a:endParaRPr lang="es-ES_tradnl"/>
          </a:p>
        </p:txBody>
      </p:sp>
    </p:spTree>
    <p:extLst>
      <p:ext uri="{BB962C8B-B14F-4D97-AF65-F5344CB8AC3E}">
        <p14:creationId xmlns:p14="http://schemas.microsoft.com/office/powerpoint/2010/main" val="105932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9</a:t>
            </a:fld>
            <a:endParaRPr lang="es-ES_tradnl"/>
          </a:p>
        </p:txBody>
      </p:sp>
    </p:spTree>
    <p:extLst>
      <p:ext uri="{BB962C8B-B14F-4D97-AF65-F5344CB8AC3E}">
        <p14:creationId xmlns:p14="http://schemas.microsoft.com/office/powerpoint/2010/main" val="7310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10</a:t>
            </a:fld>
            <a:endParaRPr lang="es-ES_tradnl"/>
          </a:p>
        </p:txBody>
      </p:sp>
    </p:spTree>
    <p:extLst>
      <p:ext uri="{BB962C8B-B14F-4D97-AF65-F5344CB8AC3E}">
        <p14:creationId xmlns:p14="http://schemas.microsoft.com/office/powerpoint/2010/main" val="396710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7/7/24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534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7/7/24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909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7/7/24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46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7/7/24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561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7/7/24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97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7/7/24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9540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7/7/24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59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7/7/24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519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7/7/24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0153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7/7/24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820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7/7/24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705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7/7/24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338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20" r:id="rId10"/>
    <p:sldLayoutId id="2147483719"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25.png"/><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15.png"/><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8.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15.png"/><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27.png"/><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68.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70.png"/><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9809331D-DA16-FF3A-EF55-A081E2B780B0}"/>
              </a:ext>
            </a:extLst>
          </p:cNvPr>
          <p:cNvPicPr>
            <a:picLocks noChangeAspect="1"/>
          </p:cNvPicPr>
          <p:nvPr/>
        </p:nvPicPr>
        <p:blipFill rotWithShape="1">
          <a:blip r:embed="rId3"/>
          <a:srcRect t="17280"/>
          <a:stretch/>
        </p:blipFill>
        <p:spPr>
          <a:xfrm>
            <a:off x="0" y="11"/>
            <a:ext cx="12192000" cy="6857989"/>
          </a:xfrm>
          <a:prstGeom prst="rect">
            <a:avLst/>
          </a:prstGeom>
        </p:spPr>
      </p:pic>
      <p:sp>
        <p:nvSpPr>
          <p:cNvPr id="23" name="Rectangle 22">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E1EDF0-AE1F-B98A-2238-242F807C5D95}"/>
              </a:ext>
            </a:extLst>
          </p:cNvPr>
          <p:cNvSpPr>
            <a:spLocks noGrp="1"/>
          </p:cNvSpPr>
          <p:nvPr>
            <p:ph type="ctrTitle"/>
          </p:nvPr>
        </p:nvSpPr>
        <p:spPr>
          <a:xfrm>
            <a:off x="496395" y="990599"/>
            <a:ext cx="6956200" cy="4849091"/>
          </a:xfrm>
        </p:spPr>
        <p:txBody>
          <a:bodyPr anchor="ctr">
            <a:normAutofit/>
          </a:bodyPr>
          <a:lstStyle/>
          <a:p>
            <a:pPr algn="r"/>
            <a:r>
              <a:rPr lang="es-ES_tradnl" dirty="0">
                <a:solidFill>
                  <a:srgbClr val="FFFFFF"/>
                </a:solidFill>
              </a:rPr>
              <a:t>Regresión Lineal</a:t>
            </a:r>
          </a:p>
        </p:txBody>
      </p:sp>
      <p:sp>
        <p:nvSpPr>
          <p:cNvPr id="3" name="Subtitle 2">
            <a:extLst>
              <a:ext uri="{FF2B5EF4-FFF2-40B4-BE49-F238E27FC236}">
                <a16:creationId xmlns:a16="http://schemas.microsoft.com/office/drawing/2014/main" id="{7ADF2E9D-EBF5-3389-816C-B9464287A0BF}"/>
              </a:ext>
            </a:extLst>
          </p:cNvPr>
          <p:cNvSpPr>
            <a:spLocks noGrp="1"/>
          </p:cNvSpPr>
          <p:nvPr>
            <p:ph type="subTitle" idx="1"/>
          </p:nvPr>
        </p:nvSpPr>
        <p:spPr>
          <a:xfrm>
            <a:off x="8712865" y="1447799"/>
            <a:ext cx="2368905" cy="4076699"/>
          </a:xfrm>
        </p:spPr>
        <p:txBody>
          <a:bodyPr anchor="ctr">
            <a:normAutofit/>
          </a:bodyPr>
          <a:lstStyle/>
          <a:p>
            <a:r>
              <a:rPr lang="es-ES_tradnl" dirty="0">
                <a:solidFill>
                  <a:srgbClr val="FFFFFF"/>
                </a:solidFill>
                <a:latin typeface="+mj-lt"/>
              </a:rPr>
              <a:t>Aprendizaje Automático</a:t>
            </a:r>
          </a:p>
          <a:p>
            <a:r>
              <a:rPr lang="es-ES_tradnl" dirty="0" err="1">
                <a:solidFill>
                  <a:srgbClr val="FFFFFF"/>
                </a:solidFill>
                <a:latin typeface="+mj-lt"/>
              </a:rPr>
              <a:t>CEIoT</a:t>
            </a:r>
            <a:r>
              <a:rPr lang="es-ES_tradnl" dirty="0">
                <a:solidFill>
                  <a:srgbClr val="FFFFFF"/>
                </a:solidFill>
                <a:latin typeface="+mj-lt"/>
              </a:rPr>
              <a:t> - FIUBA</a:t>
            </a:r>
          </a:p>
          <a:p>
            <a:r>
              <a:rPr lang="es-ES_tradnl" sz="1800" dirty="0">
                <a:solidFill>
                  <a:srgbClr val="FFFFFF"/>
                </a:solidFill>
                <a:latin typeface="+mj-lt"/>
              </a:rPr>
              <a:t>Dr. Ing. Facundo Adrián Lucianna</a:t>
            </a:r>
          </a:p>
        </p:txBody>
      </p:sp>
      <p:pic>
        <p:nvPicPr>
          <p:cNvPr id="5" name="Logo-fiuba_big_white.png" descr="Logo-fiuba_big_white.png">
            <a:extLst>
              <a:ext uri="{FF2B5EF4-FFF2-40B4-BE49-F238E27FC236}">
                <a16:creationId xmlns:a16="http://schemas.microsoft.com/office/drawing/2014/main" id="{B8A22D03-42EB-5DF6-A3E7-65A781ED923A}"/>
              </a:ext>
            </a:extLst>
          </p:cNvPr>
          <p:cNvPicPr>
            <a:picLocks noChangeAspect="1"/>
          </p:cNvPicPr>
          <p:nvPr/>
        </p:nvPicPr>
        <p:blipFill>
          <a:blip r:embed="rId4"/>
          <a:stretch>
            <a:fillRect/>
          </a:stretch>
        </p:blipFill>
        <p:spPr>
          <a:xfrm>
            <a:off x="9081362" y="990596"/>
            <a:ext cx="1476515" cy="1476515"/>
          </a:xfrm>
          <a:prstGeom prst="rect">
            <a:avLst/>
          </a:prstGeom>
          <a:ln w="12700">
            <a:miter lim="400000"/>
          </a:ln>
        </p:spPr>
      </p:pic>
    </p:spTree>
    <p:extLst>
      <p:ext uri="{BB962C8B-B14F-4D97-AF65-F5344CB8AC3E}">
        <p14:creationId xmlns:p14="http://schemas.microsoft.com/office/powerpoint/2010/main" val="151428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¿Ahora cuál recta?</a:t>
            </a:r>
          </a:p>
        </p:txBody>
      </p:sp>
      <p:pic>
        <p:nvPicPr>
          <p:cNvPr id="3" name="circle99392.png" descr="circle99392.png">
            <a:extLst>
              <a:ext uri="{FF2B5EF4-FFF2-40B4-BE49-F238E27FC236}">
                <a16:creationId xmlns:a16="http://schemas.microsoft.com/office/drawing/2014/main" id="{BCD866FC-B3E0-DEF3-B904-D8588A92499F}"/>
              </a:ext>
            </a:extLst>
          </p:cNvPr>
          <p:cNvPicPr>
            <a:picLocks noChangeAspect="1"/>
          </p:cNvPicPr>
          <p:nvPr/>
        </p:nvPicPr>
        <p:blipFill>
          <a:blip r:embed="rId3"/>
          <a:stretch>
            <a:fillRect/>
          </a:stretch>
        </p:blipFill>
        <p:spPr>
          <a:xfrm>
            <a:off x="3860497" y="2691824"/>
            <a:ext cx="4471005" cy="3237389"/>
          </a:xfrm>
          <a:prstGeom prst="rect">
            <a:avLst/>
          </a:prstGeom>
          <a:ln w="12700">
            <a:miter lim="400000"/>
          </a:ln>
        </p:spPr>
      </p:pic>
      <p:sp>
        <p:nvSpPr>
          <p:cNvPr id="7" name="TextBox 6">
            <a:extLst>
              <a:ext uri="{FF2B5EF4-FFF2-40B4-BE49-F238E27FC236}">
                <a16:creationId xmlns:a16="http://schemas.microsoft.com/office/drawing/2014/main" id="{AD77D2FB-3104-BED5-87D0-A32EBEE137B7}"/>
              </a:ext>
            </a:extLst>
          </p:cNvPr>
          <p:cNvSpPr txBox="1"/>
          <p:nvPr/>
        </p:nvSpPr>
        <p:spPr>
          <a:xfrm>
            <a:off x="7738710" y="5566572"/>
            <a:ext cx="592792" cy="369332"/>
          </a:xfrm>
          <a:prstGeom prst="rect">
            <a:avLst/>
          </a:prstGeom>
          <a:solidFill>
            <a:schemeClr val="bg1"/>
          </a:solidFill>
        </p:spPr>
        <p:txBody>
          <a:bodyPr wrap="square" lIns="0" tIns="0" rIns="0" bIns="0" rtlCol="0">
            <a:spAutoFit/>
          </a:bodyPr>
          <a:lstStyle/>
          <a:p>
            <a:r>
              <a:rPr lang="es-ES_tradnl" sz="2400" dirty="0"/>
              <a:t>(x</a:t>
            </a:r>
            <a:r>
              <a:rPr lang="es-ES_tradnl" sz="2400" baseline="-25000" dirty="0"/>
              <a:t>0</a:t>
            </a:r>
            <a:r>
              <a:rPr lang="es-ES_tradnl" sz="2400" dirty="0"/>
              <a:t>)</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9043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11</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Para encontrarla, medimos la distancia entre la recta y cada punto, que llamamos </a:t>
            </a:r>
            <a:r>
              <a:rPr lang="es-ES" sz="2400" b="1" dirty="0">
                <a:solidFill>
                  <a:schemeClr val="accent1"/>
                </a:solidFill>
              </a:rPr>
              <a:t>residuos</a:t>
            </a:r>
            <a:r>
              <a:rPr lang="es-ES" sz="2400" dirty="0"/>
              <a:t>.</a:t>
            </a:r>
          </a:p>
        </p:txBody>
      </p:sp>
      <p:pic>
        <p:nvPicPr>
          <p:cNvPr id="8" name="circle99393.png" descr="circle99393.png">
            <a:extLst>
              <a:ext uri="{FF2B5EF4-FFF2-40B4-BE49-F238E27FC236}">
                <a16:creationId xmlns:a16="http://schemas.microsoft.com/office/drawing/2014/main" id="{6D4987E5-4D80-7966-B957-959C8245C3D3}"/>
              </a:ext>
            </a:extLst>
          </p:cNvPr>
          <p:cNvPicPr>
            <a:picLocks noChangeAspect="1"/>
          </p:cNvPicPr>
          <p:nvPr/>
        </p:nvPicPr>
        <p:blipFill>
          <a:blip r:embed="rId3"/>
          <a:stretch>
            <a:fillRect/>
          </a:stretch>
        </p:blipFill>
        <p:spPr>
          <a:xfrm>
            <a:off x="1204853" y="3052723"/>
            <a:ext cx="4050257" cy="3016083"/>
          </a:xfrm>
          <a:prstGeom prst="rect">
            <a:avLst/>
          </a:prstGeom>
          <a:ln w="12700">
            <a:miter lim="400000"/>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25E68F-AA83-ACA7-45E5-3E1A312559CC}"/>
                  </a:ext>
                </a:extLst>
              </p:cNvPr>
              <p:cNvSpPr txBox="1"/>
              <p:nvPr/>
            </p:nvSpPr>
            <p:spPr>
              <a:xfrm>
                <a:off x="7110544" y="3192428"/>
                <a:ext cx="2425921" cy="47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b>
                      </m:sSub>
                    </m:oMath>
                  </m:oMathPara>
                </a14:m>
                <a:endParaRPr lang="es-ES_tradnl" sz="2800" dirty="0"/>
              </a:p>
            </p:txBody>
          </p:sp>
        </mc:Choice>
        <mc:Fallback xmlns="">
          <p:sp>
            <p:nvSpPr>
              <p:cNvPr id="9" name="TextBox 8">
                <a:extLst>
                  <a:ext uri="{FF2B5EF4-FFF2-40B4-BE49-F238E27FC236}">
                    <a16:creationId xmlns:a16="http://schemas.microsoft.com/office/drawing/2014/main" id="{0325E68F-AA83-ACA7-45E5-3E1A312559CC}"/>
                  </a:ext>
                </a:extLst>
              </p:cNvPr>
              <p:cNvSpPr txBox="1">
                <a:spLocks noRot="1" noChangeAspect="1" noMove="1" noResize="1" noEditPoints="1" noAdjustHandles="1" noChangeArrowheads="1" noChangeShapeType="1" noTextEdit="1"/>
              </p:cNvSpPr>
              <p:nvPr/>
            </p:nvSpPr>
            <p:spPr>
              <a:xfrm>
                <a:off x="7110544" y="3192428"/>
                <a:ext cx="2425921" cy="473143"/>
              </a:xfrm>
              <a:prstGeom prst="rect">
                <a:avLst/>
              </a:prstGeom>
              <a:blipFill>
                <a:blip r:embed="rId4"/>
                <a:stretch>
                  <a:fillRect l="-1042" t="-13158" r="-2604" b="-28947"/>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5CC3E75-A031-5CE2-D45D-ADE92452F325}"/>
                  </a:ext>
                </a:extLst>
              </p:cNvPr>
              <p:cNvSpPr txBox="1"/>
              <p:nvPr/>
            </p:nvSpPr>
            <p:spPr>
              <a:xfrm>
                <a:off x="6504641" y="4087621"/>
                <a:ext cx="3436390" cy="473143"/>
              </a:xfrm>
              <a:prstGeom prst="rect">
                <a:avLst/>
              </a:prstGeom>
              <a:noFill/>
            </p:spPr>
            <p:txBody>
              <a:bodyPr wrap="non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b>
                    </m:sSub>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b="0" i="1" smtClean="0">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0[</m:t>
                        </m:r>
                        <m:r>
                          <a:rPr lang="en-US" sz="2800" b="0" i="1" smtClean="0">
                            <a:latin typeface="Cambria Math" panose="02040503050406030204" pitchFamily="18" charset="0"/>
                          </a:rPr>
                          <m:t>𝑖</m:t>
                        </m:r>
                        <m:r>
                          <a:rPr lang="en-US" sz="2800" b="0" i="1" smtClean="0">
                            <a:latin typeface="Cambria Math" panose="02040503050406030204" pitchFamily="18" charset="0"/>
                          </a:rPr>
                          <m:t>]</m:t>
                        </m:r>
                      </m:sub>
                    </m:sSub>
                  </m:oMath>
                </a14:m>
                <a:r>
                  <a:rPr lang="es-ES_tradnl" sz="2800" dirty="0"/>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b>
                    </m:sSub>
                  </m:oMath>
                </a14:m>
                <a:endParaRPr lang="es-ES_tradnl" sz="2800" dirty="0"/>
              </a:p>
            </p:txBody>
          </p:sp>
        </mc:Choice>
        <mc:Fallback xmlns="">
          <p:sp>
            <p:nvSpPr>
              <p:cNvPr id="10" name="TextBox 9">
                <a:extLst>
                  <a:ext uri="{FF2B5EF4-FFF2-40B4-BE49-F238E27FC236}">
                    <a16:creationId xmlns:a16="http://schemas.microsoft.com/office/drawing/2014/main" id="{F5CC3E75-A031-5CE2-D45D-ADE92452F325}"/>
                  </a:ext>
                </a:extLst>
              </p:cNvPr>
              <p:cNvSpPr txBox="1">
                <a:spLocks noRot="1" noChangeAspect="1" noMove="1" noResize="1" noEditPoints="1" noAdjustHandles="1" noChangeArrowheads="1" noChangeShapeType="1" noTextEdit="1"/>
              </p:cNvSpPr>
              <p:nvPr/>
            </p:nvSpPr>
            <p:spPr>
              <a:xfrm>
                <a:off x="6504641" y="4087621"/>
                <a:ext cx="3436390" cy="473143"/>
              </a:xfrm>
              <a:prstGeom prst="rect">
                <a:avLst/>
              </a:prstGeom>
              <a:blipFill>
                <a:blip r:embed="rId5"/>
                <a:stretch>
                  <a:fillRect l="-3690" t="-26316" r="-2214" b="-34211"/>
                </a:stretch>
              </a:blipFill>
            </p:spPr>
            <p:txBody>
              <a:bodyPr/>
              <a:lstStyle/>
              <a:p>
                <a:r>
                  <a:rPr lang="es-ES_tradnl">
                    <a:noFill/>
                  </a:rPr>
                  <a:t> </a:t>
                </a:r>
              </a:p>
            </p:txBody>
          </p:sp>
        </mc:Fallback>
      </mc:AlternateContent>
      <p:sp>
        <p:nvSpPr>
          <p:cNvPr id="11" name="TextBox 10">
            <a:extLst>
              <a:ext uri="{FF2B5EF4-FFF2-40B4-BE49-F238E27FC236}">
                <a16:creationId xmlns:a16="http://schemas.microsoft.com/office/drawing/2014/main" id="{F75E3BCB-2944-8301-8AD7-20BB2AC20703}"/>
              </a:ext>
            </a:extLst>
          </p:cNvPr>
          <p:cNvSpPr txBox="1"/>
          <p:nvPr/>
        </p:nvSpPr>
        <p:spPr>
          <a:xfrm>
            <a:off x="4662318" y="5744547"/>
            <a:ext cx="592792" cy="369332"/>
          </a:xfrm>
          <a:prstGeom prst="rect">
            <a:avLst/>
          </a:prstGeom>
          <a:solidFill>
            <a:schemeClr val="bg1"/>
          </a:solidFill>
        </p:spPr>
        <p:txBody>
          <a:bodyPr wrap="square" lIns="0" tIns="0" rIns="0" bIns="0" rtlCol="0">
            <a:spAutoFit/>
          </a:bodyPr>
          <a:lstStyle/>
          <a:p>
            <a:r>
              <a:rPr lang="es-ES_tradnl" sz="2400" dirty="0"/>
              <a:t>(x</a:t>
            </a:r>
            <a:r>
              <a:rPr lang="es-ES_tradnl" sz="2400" baseline="-25000" dirty="0"/>
              <a:t>0</a:t>
            </a:r>
            <a:r>
              <a:rPr lang="es-ES_tradnl" sz="2400" dirty="0"/>
              <a:t>)</a:t>
            </a:r>
          </a:p>
        </p:txBody>
      </p:sp>
      <p:sp>
        <p:nvSpPr>
          <p:cNvPr id="3" name="Footer Placeholder 4">
            <a:extLst>
              <a:ext uri="{FF2B5EF4-FFF2-40B4-BE49-F238E27FC236}">
                <a16:creationId xmlns:a16="http://schemas.microsoft.com/office/drawing/2014/main" id="{DFDDD503-1B50-6CE4-8C43-D55A1B7380CA}"/>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07042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Buscamos minimizar el valor de los residuos. Para lograr esto, lo hacemos minimizando la suma de los cuadrados de los </a:t>
            </a:r>
            <a:r>
              <a:rPr lang="es-ES" sz="2400" b="1" dirty="0">
                <a:solidFill>
                  <a:schemeClr val="accent1"/>
                </a:solidFill>
              </a:rPr>
              <a:t>residuos</a:t>
            </a:r>
            <a:r>
              <a:rPr lang="es-ES" sz="2400" dirty="0"/>
              <a:t>.</a:t>
            </a:r>
          </a:p>
        </p:txBody>
      </p:sp>
      <p:pic>
        <p:nvPicPr>
          <p:cNvPr id="8" name="circle99393.png" descr="circle99393.png">
            <a:extLst>
              <a:ext uri="{FF2B5EF4-FFF2-40B4-BE49-F238E27FC236}">
                <a16:creationId xmlns:a16="http://schemas.microsoft.com/office/drawing/2014/main" id="{6D4987E5-4D80-7966-B957-959C8245C3D3}"/>
              </a:ext>
            </a:extLst>
          </p:cNvPr>
          <p:cNvPicPr>
            <a:picLocks noChangeAspect="1"/>
          </p:cNvPicPr>
          <p:nvPr/>
        </p:nvPicPr>
        <p:blipFill>
          <a:blip r:embed="rId3"/>
          <a:stretch>
            <a:fillRect/>
          </a:stretch>
        </p:blipFill>
        <p:spPr>
          <a:xfrm>
            <a:off x="1204853" y="3052723"/>
            <a:ext cx="4050257" cy="3016083"/>
          </a:xfrm>
          <a:prstGeom prst="rect">
            <a:avLst/>
          </a:prstGeom>
          <a:ln w="12700">
            <a:miter lim="400000"/>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25E68F-AA83-ACA7-45E5-3E1A312559CC}"/>
                  </a:ext>
                </a:extLst>
              </p:cNvPr>
              <p:cNvSpPr txBox="1"/>
              <p:nvPr/>
            </p:nvSpPr>
            <p:spPr>
              <a:xfrm>
                <a:off x="6163070" y="2962205"/>
                <a:ext cx="4679230"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𝑅</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𝑁</m:t>
                          </m:r>
                          <m:r>
                            <a:rPr lang="en-US" sz="2000" b="0" i="1" smtClean="0">
                              <a:latin typeface="Cambria Math" panose="02040503050406030204" pitchFamily="18" charset="0"/>
                            </a:rPr>
                            <m:t>−1</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b>
                                  </m:sSub>
                                </m:e>
                              </m:d>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=0</m:t>
                          </m:r>
                        </m:sub>
                        <m:sup>
                          <m:r>
                            <a:rPr lang="en-US" sz="2000" i="1">
                              <a:latin typeface="Cambria Math" panose="02040503050406030204" pitchFamily="18" charset="0"/>
                            </a:rPr>
                            <m:t>𝑁</m:t>
                          </m:r>
                          <m:r>
                            <a:rPr lang="en-US" sz="2000" i="1">
                              <a:latin typeface="Cambria Math" panose="02040503050406030204" pitchFamily="18" charset="0"/>
                            </a:rPr>
                            <m:t>−1</m:t>
                          </m:r>
                        </m:sup>
                        <m:e>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b>
                                  </m:sSub>
                                </m:e>
                              </m:d>
                            </m:e>
                            <m:sup>
                              <m:r>
                                <a:rPr lang="en-US" sz="2000" b="0" i="1" smtClean="0">
                                  <a:latin typeface="Cambria Math" panose="02040503050406030204" pitchFamily="18" charset="0"/>
                                </a:rPr>
                                <m:t>2</m:t>
                              </m:r>
                            </m:sup>
                          </m:sSup>
                        </m:e>
                      </m:nary>
                    </m:oMath>
                  </m:oMathPara>
                </a14:m>
                <a:endParaRPr lang="es-ES_tradnl" sz="2000" dirty="0"/>
              </a:p>
            </p:txBody>
          </p:sp>
        </mc:Choice>
        <mc:Fallback xmlns="">
          <p:sp>
            <p:nvSpPr>
              <p:cNvPr id="9" name="TextBox 8">
                <a:extLst>
                  <a:ext uri="{FF2B5EF4-FFF2-40B4-BE49-F238E27FC236}">
                    <a16:creationId xmlns:a16="http://schemas.microsoft.com/office/drawing/2014/main" id="{0325E68F-AA83-ACA7-45E5-3E1A312559CC}"/>
                  </a:ext>
                </a:extLst>
              </p:cNvPr>
              <p:cNvSpPr txBox="1">
                <a:spLocks noRot="1" noChangeAspect="1" noMove="1" noResize="1" noEditPoints="1" noAdjustHandles="1" noChangeArrowheads="1" noChangeShapeType="1" noTextEdit="1"/>
              </p:cNvSpPr>
              <p:nvPr/>
            </p:nvSpPr>
            <p:spPr>
              <a:xfrm>
                <a:off x="6163070" y="2962205"/>
                <a:ext cx="4679230" cy="865750"/>
              </a:xfrm>
              <a:prstGeom prst="rect">
                <a:avLst/>
              </a:prstGeom>
              <a:blipFill>
                <a:blip r:embed="rId4"/>
                <a:stretch>
                  <a:fillRect l="-6233" t="-113043" b="-173913"/>
                </a:stretch>
              </a:blipFill>
            </p:spPr>
            <p:txBody>
              <a:bodyPr/>
              <a:lstStyle/>
              <a:p>
                <a:r>
                  <a:rPr lang="es-ES_tradnl">
                    <a:noFill/>
                  </a:rPr>
                  <a:t> </a:t>
                </a:r>
              </a:p>
            </p:txBody>
          </p:sp>
        </mc:Fallback>
      </mc:AlternateContent>
      <p:sp>
        <p:nvSpPr>
          <p:cNvPr id="11" name="TextBox 10">
            <a:extLst>
              <a:ext uri="{FF2B5EF4-FFF2-40B4-BE49-F238E27FC236}">
                <a16:creationId xmlns:a16="http://schemas.microsoft.com/office/drawing/2014/main" id="{1AAA0847-A2D3-AF6B-3223-4207A53C6037}"/>
              </a:ext>
            </a:extLst>
          </p:cNvPr>
          <p:cNvSpPr txBox="1"/>
          <p:nvPr/>
        </p:nvSpPr>
        <p:spPr>
          <a:xfrm>
            <a:off x="5527108" y="4663581"/>
            <a:ext cx="6369009" cy="861774"/>
          </a:xfrm>
          <a:prstGeom prst="rect">
            <a:avLst/>
          </a:prstGeom>
          <a:noFill/>
        </p:spPr>
        <p:txBody>
          <a:bodyPr wrap="square">
            <a:spAutoFit/>
          </a:bodyPr>
          <a:lstStyle/>
          <a:p>
            <a:r>
              <a:rPr lang="es-ES_tradnl" sz="1600" dirty="0"/>
              <a:t>Para minimizar, solo podemos tocar los coeficientes. Lo que hacemos es ir por el </a:t>
            </a:r>
            <a:r>
              <a:rPr lang="es-ES_tradnl" sz="1600" b="1" dirty="0">
                <a:solidFill>
                  <a:schemeClr val="accent1"/>
                </a:solidFill>
              </a:rPr>
              <a:t>gradiente</a:t>
            </a:r>
            <a:r>
              <a:rPr lang="es-ES_tradnl" sz="1600" dirty="0"/>
              <a:t>.</a:t>
            </a:r>
          </a:p>
          <a:p>
            <a:endParaRPr lang="es-ES_tradnl"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9F76E1-3229-0D4F-7692-0B8549D6AC45}"/>
                  </a:ext>
                </a:extLst>
              </p:cNvPr>
              <p:cNvSpPr txBox="1"/>
              <p:nvPr/>
            </p:nvSpPr>
            <p:spPr>
              <a:xfrm>
                <a:off x="7005753" y="5345789"/>
                <a:ext cx="957120" cy="585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S_tradnl" sz="2000" i="1" smtClean="0">
                              <a:latin typeface="Cambria Math" panose="02040503050406030204" pitchFamily="18" charset="0"/>
                            </a:rPr>
                          </m:ctrlPr>
                        </m:fPr>
                        <m:num>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𝑅</m:t>
                              </m:r>
                            </m:sub>
                          </m:sSub>
                        </m:num>
                        <m:den>
                          <m:r>
                            <a:rPr lang="es-ES_tradnl" sz="2000" i="1" smtClean="0">
                              <a:latin typeface="Cambria Math" panose="02040503050406030204" pitchFamily="18" charset="0"/>
                            </a:rPr>
                            <m:t>𝜕</m:t>
                          </m:r>
                          <m:r>
                            <a:rPr lang="en-US" sz="2000" b="0" i="1" smtClean="0">
                              <a:latin typeface="Cambria Math" panose="02040503050406030204" pitchFamily="18" charset="0"/>
                            </a:rPr>
                            <m:t>𝑏</m:t>
                          </m:r>
                        </m:den>
                      </m:f>
                      <m:r>
                        <a:rPr lang="en-US" sz="2000" b="0" i="1" smtClean="0">
                          <a:latin typeface="Cambria Math" panose="02040503050406030204" pitchFamily="18" charset="0"/>
                        </a:rPr>
                        <m:t>=0</m:t>
                      </m:r>
                    </m:oMath>
                  </m:oMathPara>
                </a14:m>
                <a:endParaRPr lang="es-ES_tradnl" sz="2000" dirty="0"/>
              </a:p>
            </p:txBody>
          </p:sp>
        </mc:Choice>
        <mc:Fallback xmlns="">
          <p:sp>
            <p:nvSpPr>
              <p:cNvPr id="12" name="TextBox 11">
                <a:extLst>
                  <a:ext uri="{FF2B5EF4-FFF2-40B4-BE49-F238E27FC236}">
                    <a16:creationId xmlns:a16="http://schemas.microsoft.com/office/drawing/2014/main" id="{F59F76E1-3229-0D4F-7692-0B8549D6AC45}"/>
                  </a:ext>
                </a:extLst>
              </p:cNvPr>
              <p:cNvSpPr txBox="1">
                <a:spLocks noRot="1" noChangeAspect="1" noMove="1" noResize="1" noEditPoints="1" noAdjustHandles="1" noChangeArrowheads="1" noChangeShapeType="1" noTextEdit="1"/>
              </p:cNvSpPr>
              <p:nvPr/>
            </p:nvSpPr>
            <p:spPr>
              <a:xfrm>
                <a:off x="7005753" y="5345789"/>
                <a:ext cx="957120" cy="585225"/>
              </a:xfrm>
              <a:prstGeom prst="rect">
                <a:avLst/>
              </a:prstGeom>
              <a:blipFill>
                <a:blip r:embed="rId5"/>
                <a:stretch>
                  <a:fillRect l="-5263" r="-5263" b="-12500"/>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1A3005F-DE90-D7C1-D954-4788DA0325A9}"/>
                  </a:ext>
                </a:extLst>
              </p:cNvPr>
              <p:cNvSpPr txBox="1"/>
              <p:nvPr/>
            </p:nvSpPr>
            <p:spPr>
              <a:xfrm>
                <a:off x="8646417" y="5347712"/>
                <a:ext cx="992708" cy="637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S_tradnl" sz="2000" i="1" smtClean="0">
                              <a:latin typeface="Cambria Math" panose="02040503050406030204" pitchFamily="18" charset="0"/>
                            </a:rPr>
                          </m:ctrlPr>
                        </m:fPr>
                        <m:num>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𝑅</m:t>
                              </m:r>
                            </m:sub>
                          </m:sSub>
                        </m:num>
                        <m:den>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0</m:t>
                              </m:r>
                            </m:sub>
                          </m:sSub>
                        </m:den>
                      </m:f>
                      <m:r>
                        <a:rPr lang="en-US" sz="2000" b="0" i="1" smtClean="0">
                          <a:latin typeface="Cambria Math" panose="02040503050406030204" pitchFamily="18" charset="0"/>
                        </a:rPr>
                        <m:t>=0</m:t>
                      </m:r>
                    </m:oMath>
                  </m:oMathPara>
                </a14:m>
                <a:endParaRPr lang="es-ES_tradnl" sz="2000" dirty="0"/>
              </a:p>
            </p:txBody>
          </p:sp>
        </mc:Choice>
        <mc:Fallback xmlns="">
          <p:sp>
            <p:nvSpPr>
              <p:cNvPr id="13" name="TextBox 12">
                <a:extLst>
                  <a:ext uri="{FF2B5EF4-FFF2-40B4-BE49-F238E27FC236}">
                    <a16:creationId xmlns:a16="http://schemas.microsoft.com/office/drawing/2014/main" id="{31A3005F-DE90-D7C1-D954-4788DA0325A9}"/>
                  </a:ext>
                </a:extLst>
              </p:cNvPr>
              <p:cNvSpPr txBox="1">
                <a:spLocks noRot="1" noChangeAspect="1" noMove="1" noResize="1" noEditPoints="1" noAdjustHandles="1" noChangeArrowheads="1" noChangeShapeType="1" noTextEdit="1"/>
              </p:cNvSpPr>
              <p:nvPr/>
            </p:nvSpPr>
            <p:spPr>
              <a:xfrm>
                <a:off x="8646417" y="5347712"/>
                <a:ext cx="992708" cy="637482"/>
              </a:xfrm>
              <a:prstGeom prst="rect">
                <a:avLst/>
              </a:prstGeom>
              <a:blipFill>
                <a:blip r:embed="rId6"/>
                <a:stretch>
                  <a:fillRect l="-5063" r="-5063" b="-7692"/>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ABA98C7-9579-5F8E-0F25-99CAF52327A4}"/>
                  </a:ext>
                </a:extLst>
              </p:cNvPr>
              <p:cNvSpPr txBox="1"/>
              <p:nvPr/>
            </p:nvSpPr>
            <p:spPr>
              <a:xfrm>
                <a:off x="7224201" y="3882013"/>
                <a:ext cx="2844432"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r>
                        <a:rPr lang="en-US" b="0" i="1" smtClean="0">
                          <a:latin typeface="Cambria Math" panose="02040503050406030204" pitchFamily="18" charset="0"/>
                        </a:rPr>
                        <m:t>)=</m:t>
                      </m:r>
                      <m:r>
                        <m:rPr>
                          <m:sty m:val="p"/>
                        </m:rPr>
                        <a:rPr lang="en-US">
                          <a:latin typeface="Cambria Math" panose="02040503050406030204" pitchFamily="18" charset="0"/>
                        </a:rPr>
                        <m:t>min</m:t>
                      </m:r>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𝑁</m:t>
                              </m:r>
                              <m:r>
                                <a:rPr lang="en-US" i="1">
                                  <a:latin typeface="Cambria Math" panose="02040503050406030204" pitchFamily="18" charset="0"/>
                                </a:rPr>
                                <m:t>−1</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Sub>
                                    </m:e>
                                  </m:d>
                                </m:e>
                                <m:sup>
                                  <m:r>
                                    <a:rPr lang="en-US" i="1">
                                      <a:latin typeface="Cambria Math" panose="02040503050406030204" pitchFamily="18" charset="0"/>
                                    </a:rPr>
                                    <m:t>2</m:t>
                                  </m:r>
                                </m:sup>
                              </m:sSup>
                            </m:e>
                          </m:nary>
                        </m:e>
                      </m:d>
                    </m:oMath>
                  </m:oMathPara>
                </a14:m>
                <a:endParaRPr lang="es-ES_tradnl" dirty="0"/>
              </a:p>
            </p:txBody>
          </p:sp>
        </mc:Choice>
        <mc:Fallback xmlns="">
          <p:sp>
            <p:nvSpPr>
              <p:cNvPr id="14" name="TextBox 13">
                <a:extLst>
                  <a:ext uri="{FF2B5EF4-FFF2-40B4-BE49-F238E27FC236}">
                    <a16:creationId xmlns:a16="http://schemas.microsoft.com/office/drawing/2014/main" id="{FABA98C7-9579-5F8E-0F25-99CAF52327A4}"/>
                  </a:ext>
                </a:extLst>
              </p:cNvPr>
              <p:cNvSpPr txBox="1">
                <a:spLocks noRot="1" noChangeAspect="1" noMove="1" noResize="1" noEditPoints="1" noAdjustHandles="1" noChangeArrowheads="1" noChangeShapeType="1" noTextEdit="1"/>
              </p:cNvSpPr>
              <p:nvPr/>
            </p:nvSpPr>
            <p:spPr>
              <a:xfrm>
                <a:off x="7224201" y="3882013"/>
                <a:ext cx="2844432" cy="779124"/>
              </a:xfrm>
              <a:prstGeom prst="rect">
                <a:avLst/>
              </a:prstGeom>
              <a:blipFill>
                <a:blip r:embed="rId7"/>
                <a:stretch>
                  <a:fillRect l="-1333" t="-109524" b="-169841"/>
                </a:stretch>
              </a:blipFill>
            </p:spPr>
            <p:txBody>
              <a:bodyPr/>
              <a:lstStyle/>
              <a:p>
                <a:r>
                  <a:rPr lang="es-ES_tradnl">
                    <a:noFill/>
                  </a:rPr>
                  <a:t> </a:t>
                </a:r>
              </a:p>
            </p:txBody>
          </p:sp>
        </mc:Fallback>
      </mc:AlternateContent>
      <p:sp>
        <p:nvSpPr>
          <p:cNvPr id="15" name="TextBox 14">
            <a:extLst>
              <a:ext uri="{FF2B5EF4-FFF2-40B4-BE49-F238E27FC236}">
                <a16:creationId xmlns:a16="http://schemas.microsoft.com/office/drawing/2014/main" id="{1CB4E50A-6319-5049-7F4E-75D02483C75E}"/>
              </a:ext>
            </a:extLst>
          </p:cNvPr>
          <p:cNvSpPr txBox="1"/>
          <p:nvPr/>
        </p:nvSpPr>
        <p:spPr>
          <a:xfrm>
            <a:off x="4662318" y="5744547"/>
            <a:ext cx="592792" cy="369332"/>
          </a:xfrm>
          <a:prstGeom prst="rect">
            <a:avLst/>
          </a:prstGeom>
          <a:solidFill>
            <a:schemeClr val="bg1"/>
          </a:solidFill>
        </p:spPr>
        <p:txBody>
          <a:bodyPr wrap="square" lIns="0" tIns="0" rIns="0" bIns="0" rtlCol="0">
            <a:spAutoFit/>
          </a:bodyPr>
          <a:lstStyle/>
          <a:p>
            <a:r>
              <a:rPr lang="es-ES_tradnl" sz="2400" dirty="0"/>
              <a:t>(x</a:t>
            </a:r>
            <a:r>
              <a:rPr lang="es-ES_tradnl" sz="2400" baseline="-25000" dirty="0"/>
              <a:t>0</a:t>
            </a:r>
            <a:r>
              <a:rPr lang="es-ES_tradnl" sz="2400" dirty="0"/>
              <a:t>)</a:t>
            </a:r>
          </a:p>
        </p:txBody>
      </p:sp>
      <p:sp>
        <p:nvSpPr>
          <p:cNvPr id="3" name="Footer Placeholder 4">
            <a:extLst>
              <a:ext uri="{FF2B5EF4-FFF2-40B4-BE49-F238E27FC236}">
                <a16:creationId xmlns:a16="http://schemas.microsoft.com/office/drawing/2014/main" id="{E0985251-AFBC-4321-CEC7-F466DB30EAE2}"/>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12016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S</a:t>
            </a:r>
            <a:r>
              <a:rPr lang="es-ES" sz="2400" baseline="-25000" dirty="0"/>
              <a:t>R</a:t>
            </a:r>
            <a:r>
              <a:rPr lang="es-ES" sz="2400" dirty="0"/>
              <a:t> en regresión lineal es siempre convexa, es decir que siempre tiene un solo mínimo. En su forma tradicional, </a:t>
            </a:r>
          </a:p>
          <a:p>
            <a:pPr marL="0" indent="0">
              <a:buNone/>
            </a:pPr>
            <a:endParaRPr lang="es-ES" sz="2400" dirty="0"/>
          </a:p>
          <a:p>
            <a:pPr marL="0" indent="0">
              <a:buNone/>
            </a:pPr>
            <a:endParaRPr lang="es-ES" sz="2400" dirty="0"/>
          </a:p>
          <a:p>
            <a:pPr marL="0" indent="0">
              <a:buNone/>
            </a:pPr>
            <a:r>
              <a:rPr lang="es-ES" sz="2400" dirty="0"/>
              <a:t>Si planteamos las derivadas, obtenemos un sistema de ecuación, llamado ecuaciones normales. Si se resuelve este sistema se encuentra la solución.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9F76E1-3229-0D4F-7692-0B8549D6AC45}"/>
                  </a:ext>
                </a:extLst>
              </p:cNvPr>
              <p:cNvSpPr txBox="1"/>
              <p:nvPr/>
            </p:nvSpPr>
            <p:spPr>
              <a:xfrm>
                <a:off x="4576318" y="3203224"/>
                <a:ext cx="957120" cy="585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S_tradnl" sz="2000" i="1" smtClean="0">
                              <a:latin typeface="Cambria Math" panose="02040503050406030204" pitchFamily="18" charset="0"/>
                            </a:rPr>
                          </m:ctrlPr>
                        </m:fPr>
                        <m:num>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𝑅</m:t>
                              </m:r>
                            </m:sub>
                          </m:sSub>
                        </m:num>
                        <m:den>
                          <m:r>
                            <a:rPr lang="es-ES_tradnl" sz="2000" i="1" smtClean="0">
                              <a:latin typeface="Cambria Math" panose="02040503050406030204" pitchFamily="18" charset="0"/>
                            </a:rPr>
                            <m:t>𝜕</m:t>
                          </m:r>
                          <m:r>
                            <a:rPr lang="en-US" sz="2000" b="0" i="1" smtClean="0">
                              <a:latin typeface="Cambria Math" panose="02040503050406030204" pitchFamily="18" charset="0"/>
                            </a:rPr>
                            <m:t>𝑏</m:t>
                          </m:r>
                        </m:den>
                      </m:f>
                      <m:r>
                        <a:rPr lang="en-US" sz="2000" b="0" i="1" smtClean="0">
                          <a:latin typeface="Cambria Math" panose="02040503050406030204" pitchFamily="18" charset="0"/>
                        </a:rPr>
                        <m:t>=0</m:t>
                      </m:r>
                    </m:oMath>
                  </m:oMathPara>
                </a14:m>
                <a:endParaRPr lang="es-ES_tradnl" sz="2000" dirty="0"/>
              </a:p>
            </p:txBody>
          </p:sp>
        </mc:Choice>
        <mc:Fallback xmlns="">
          <p:sp>
            <p:nvSpPr>
              <p:cNvPr id="12" name="TextBox 11">
                <a:extLst>
                  <a:ext uri="{FF2B5EF4-FFF2-40B4-BE49-F238E27FC236}">
                    <a16:creationId xmlns:a16="http://schemas.microsoft.com/office/drawing/2014/main" id="{F59F76E1-3229-0D4F-7692-0B8549D6AC45}"/>
                  </a:ext>
                </a:extLst>
              </p:cNvPr>
              <p:cNvSpPr txBox="1">
                <a:spLocks noRot="1" noChangeAspect="1" noMove="1" noResize="1" noEditPoints="1" noAdjustHandles="1" noChangeArrowheads="1" noChangeShapeType="1" noTextEdit="1"/>
              </p:cNvSpPr>
              <p:nvPr/>
            </p:nvSpPr>
            <p:spPr>
              <a:xfrm>
                <a:off x="4576318" y="3203224"/>
                <a:ext cx="957120" cy="585225"/>
              </a:xfrm>
              <a:prstGeom prst="rect">
                <a:avLst/>
              </a:prstGeom>
              <a:blipFill>
                <a:blip r:embed="rId3"/>
                <a:stretch>
                  <a:fillRect l="-5263" t="-2128" r="-5263" b="-12766"/>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1A3005F-DE90-D7C1-D954-4788DA0325A9}"/>
                  </a:ext>
                </a:extLst>
              </p:cNvPr>
              <p:cNvSpPr txBox="1"/>
              <p:nvPr/>
            </p:nvSpPr>
            <p:spPr>
              <a:xfrm>
                <a:off x="6622976" y="3205147"/>
                <a:ext cx="992708" cy="637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S_tradnl" sz="2000" i="1" smtClean="0">
                              <a:latin typeface="Cambria Math" panose="02040503050406030204" pitchFamily="18" charset="0"/>
                            </a:rPr>
                          </m:ctrlPr>
                        </m:fPr>
                        <m:num>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𝑅</m:t>
                              </m:r>
                            </m:sub>
                          </m:sSub>
                        </m:num>
                        <m:den>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0</m:t>
                              </m:r>
                            </m:sub>
                          </m:sSub>
                        </m:den>
                      </m:f>
                      <m:r>
                        <a:rPr lang="en-US" sz="2000" b="0" i="1" smtClean="0">
                          <a:latin typeface="Cambria Math" panose="02040503050406030204" pitchFamily="18" charset="0"/>
                        </a:rPr>
                        <m:t>=0</m:t>
                      </m:r>
                    </m:oMath>
                  </m:oMathPara>
                </a14:m>
                <a:endParaRPr lang="es-ES_tradnl" sz="2000" dirty="0"/>
              </a:p>
            </p:txBody>
          </p:sp>
        </mc:Choice>
        <mc:Fallback xmlns="">
          <p:sp>
            <p:nvSpPr>
              <p:cNvPr id="13" name="TextBox 12">
                <a:extLst>
                  <a:ext uri="{FF2B5EF4-FFF2-40B4-BE49-F238E27FC236}">
                    <a16:creationId xmlns:a16="http://schemas.microsoft.com/office/drawing/2014/main" id="{31A3005F-DE90-D7C1-D954-4788DA0325A9}"/>
                  </a:ext>
                </a:extLst>
              </p:cNvPr>
              <p:cNvSpPr txBox="1">
                <a:spLocks noRot="1" noChangeAspect="1" noMove="1" noResize="1" noEditPoints="1" noAdjustHandles="1" noChangeArrowheads="1" noChangeShapeType="1" noTextEdit="1"/>
              </p:cNvSpPr>
              <p:nvPr/>
            </p:nvSpPr>
            <p:spPr>
              <a:xfrm>
                <a:off x="6622976" y="3205147"/>
                <a:ext cx="992708" cy="637482"/>
              </a:xfrm>
              <a:prstGeom prst="rect">
                <a:avLst/>
              </a:prstGeom>
              <a:blipFill>
                <a:blip r:embed="rId4"/>
                <a:stretch>
                  <a:fillRect l="-6329" t="-1961" r="-5063" b="-9804"/>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FBE6FCD7-1E52-1445-B9DD-842422B8DFFE}"/>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44618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14</a:t>
            </a:fld>
            <a:endParaRPr lang="en-US"/>
          </a:p>
        </p:txBody>
      </p:sp>
      <p:pic>
        <p:nvPicPr>
          <p:cNvPr id="8" name="path3ddd775.png">
            <a:extLst>
              <a:ext uri="{FF2B5EF4-FFF2-40B4-BE49-F238E27FC236}">
                <a16:creationId xmlns:a16="http://schemas.microsoft.com/office/drawing/2014/main" id="{21301ACB-A5E0-890A-C7D2-C819D0A627FB}"/>
              </a:ext>
            </a:extLst>
          </p:cNvPr>
          <p:cNvPicPr>
            <a:picLocks noChangeAspect="1"/>
          </p:cNvPicPr>
          <p:nvPr/>
        </p:nvPicPr>
        <p:blipFill>
          <a:blip r:embed="rId3"/>
          <a:srcRect/>
          <a:stretch/>
        </p:blipFill>
        <p:spPr>
          <a:xfrm>
            <a:off x="1827616" y="1702801"/>
            <a:ext cx="8536768" cy="4206702"/>
          </a:xfrm>
          <a:prstGeom prst="rect">
            <a:avLst/>
          </a:prstGeom>
          <a:ln w="12700">
            <a:miter lim="400000"/>
          </a:ln>
        </p:spPr>
      </p:pic>
      <p:sp>
        <p:nvSpPr>
          <p:cNvPr id="4" name="Footer Placeholder 4">
            <a:extLst>
              <a:ext uri="{FF2B5EF4-FFF2-40B4-BE49-F238E27FC236}">
                <a16:creationId xmlns:a16="http://schemas.microsoft.com/office/drawing/2014/main" id="{5038D023-6203-6D12-CA71-338410C64A34}"/>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69224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15</a:t>
            </a:fld>
            <a:endParaRPr lang="en-US"/>
          </a:p>
        </p:txBody>
      </p:sp>
      <p:sp>
        <p:nvSpPr>
          <p:cNvPr id="3" name="TextBox 2">
            <a:extLst>
              <a:ext uri="{FF2B5EF4-FFF2-40B4-BE49-F238E27FC236}">
                <a16:creationId xmlns:a16="http://schemas.microsoft.com/office/drawing/2014/main" id="{9159FD72-79B6-F40F-6245-1CF12CA9BE9F}"/>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Suposiciones</a:t>
            </a:r>
          </a:p>
        </p:txBody>
      </p:sp>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a:bodyPr>
          <a:lstStyle/>
          <a:p>
            <a:pPr marL="0" indent="0">
              <a:buNone/>
            </a:pPr>
            <a:r>
              <a:rPr lang="es-ES_tradnl" sz="2400" dirty="0"/>
              <a:t>Las suposiciones que usamos para poder aplicar regresión lineal son:</a:t>
            </a:r>
          </a:p>
          <a:p>
            <a:r>
              <a:rPr lang="es-ES_tradnl" sz="2400" b="1" dirty="0">
                <a:solidFill>
                  <a:srgbClr val="00B050"/>
                </a:solidFill>
              </a:rPr>
              <a:t>Relación lineal: </a:t>
            </a:r>
            <a:r>
              <a:rPr lang="es-ES_tradnl" sz="2400" dirty="0"/>
              <a:t>Lógicamente, y esto muchas veces al aplicar el modelo buscamos validar. </a:t>
            </a:r>
          </a:p>
          <a:p>
            <a:r>
              <a:rPr lang="es-ES_tradnl" sz="2400" b="1" dirty="0" err="1">
                <a:solidFill>
                  <a:schemeClr val="accent4"/>
                </a:solidFill>
              </a:rPr>
              <a:t>Features</a:t>
            </a:r>
            <a:r>
              <a:rPr lang="es-ES_tradnl" sz="2400" b="1" dirty="0">
                <a:solidFill>
                  <a:schemeClr val="accent4"/>
                </a:solidFill>
              </a:rPr>
              <a:t> independientes: </a:t>
            </a:r>
            <a:r>
              <a:rPr lang="es-ES_tradnl" sz="2400" dirty="0"/>
              <a:t>Los </a:t>
            </a:r>
            <a:r>
              <a:rPr lang="es-ES_tradnl" sz="2400" dirty="0" err="1"/>
              <a:t>features</a:t>
            </a:r>
            <a:r>
              <a:rPr lang="es-ES_tradnl" sz="2400" dirty="0"/>
              <a:t> de entrada de la regresión deben ser independientes entre sí.</a:t>
            </a:r>
          </a:p>
          <a:p>
            <a:r>
              <a:rPr lang="es-ES_tradnl" sz="2400" b="1" dirty="0">
                <a:solidFill>
                  <a:schemeClr val="accent6"/>
                </a:solidFill>
              </a:rPr>
              <a:t>Homocedasticidad: </a:t>
            </a:r>
            <a:r>
              <a:rPr lang="es-ES_tradnl" sz="2400" dirty="0"/>
              <a:t>Es decir, la “nube” se mantiene igual en toda parte de la recta.</a:t>
            </a:r>
          </a:p>
          <a:p>
            <a:r>
              <a:rPr lang="es-ES_tradnl" sz="2400" b="1" dirty="0">
                <a:solidFill>
                  <a:schemeClr val="accent3"/>
                </a:solidFill>
              </a:rPr>
              <a:t>Errores independientes: </a:t>
            </a:r>
            <a:r>
              <a:rPr lang="es-ES_tradnl" sz="2400" dirty="0"/>
              <a:t>Los errores entre sí no están correlacionados.</a:t>
            </a:r>
          </a:p>
        </p:txBody>
      </p:sp>
      <p:sp>
        <p:nvSpPr>
          <p:cNvPr id="7" name="Footer Placeholder 4">
            <a:extLst>
              <a:ext uri="{FF2B5EF4-FFF2-40B4-BE49-F238E27FC236}">
                <a16:creationId xmlns:a16="http://schemas.microsoft.com/office/drawing/2014/main" id="{3237C2DA-B6FD-9D38-0259-5BDB465928B9}"/>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27372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Métricas de Evaluación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22560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Métricas de evaluación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17</a:t>
            </a:fld>
            <a:endParaRPr lang="en-US"/>
          </a:p>
        </p:txBody>
      </p:sp>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fontScale="92500" lnSpcReduction="20000"/>
          </a:bodyPr>
          <a:lstStyle/>
          <a:p>
            <a:pPr marL="0" indent="0">
              <a:buNone/>
            </a:pPr>
            <a:r>
              <a:rPr lang="es-ES_tradnl" sz="2400" dirty="0"/>
              <a:t>Cuando se arma un modelo, al </a:t>
            </a:r>
            <a:r>
              <a:rPr lang="es-ES_tradnl" sz="2400" dirty="0" err="1"/>
              <a:t>dataset</a:t>
            </a:r>
            <a:r>
              <a:rPr lang="es-ES_tradnl" sz="2400" dirty="0"/>
              <a:t> lo separamos en una parte usada para entrenar el modelo y la parte de evaluación. El conjunto de datos de evaluación se utiliza para evaluar qué tan bien se entrenó el algoritmo con el conjunto de datos de entrenamiento. </a:t>
            </a:r>
          </a:p>
          <a:p>
            <a:pPr marL="0" indent="0">
              <a:buNone/>
            </a:pPr>
            <a:r>
              <a:rPr lang="es-ES_tradnl" sz="2400" dirty="0"/>
              <a:t>¿Pero cómo evaluamos?</a:t>
            </a:r>
          </a:p>
          <a:p>
            <a:r>
              <a:rPr lang="es-ES_tradnl" sz="2400" b="1" dirty="0">
                <a:solidFill>
                  <a:schemeClr val="accent3"/>
                </a:solidFill>
              </a:rPr>
              <a:t>El coeficiente de determinación (R</a:t>
            </a:r>
            <a:r>
              <a:rPr lang="es-ES_tradnl" sz="2400" b="1" baseline="30000" dirty="0">
                <a:solidFill>
                  <a:schemeClr val="accent3"/>
                </a:solidFill>
              </a:rPr>
              <a:t>2</a:t>
            </a:r>
            <a:r>
              <a:rPr lang="es-ES_tradnl" sz="2400" b="1" dirty="0">
                <a:solidFill>
                  <a:schemeClr val="accent3"/>
                </a:solidFill>
              </a:rPr>
              <a:t>). </a:t>
            </a:r>
            <a:r>
              <a:rPr lang="es-ES_tradnl" sz="2400" dirty="0"/>
              <a:t>El coeficiente determina la calidad del modelo para replicar los resultados, y la proporción de variación de los resultados que puede explicarse por el modelo. </a:t>
            </a:r>
            <a:br>
              <a:rPr lang="es-ES_tradnl" sz="2400" dirty="0"/>
            </a:br>
            <a:br>
              <a:rPr lang="es-ES_tradnl" sz="2400" dirty="0"/>
            </a:br>
            <a:r>
              <a:rPr lang="es-ES_tradnl" sz="2400" dirty="0"/>
              <a:t>Aunque no siempre es el mejor caso. Podemos usar métricas más generales, métricas que midan error de variables numéricas que se pueda aplicar también a otros tipos de casos, como por ejemplo </a:t>
            </a:r>
            <a:r>
              <a:rPr lang="es-ES_tradnl" sz="2400" dirty="0" err="1"/>
              <a:t>forecasting</a:t>
            </a:r>
            <a:r>
              <a:rPr lang="es-ES_tradnl" sz="2400" dirty="0"/>
              <a:t> en series de tiempo.</a:t>
            </a:r>
          </a:p>
        </p:txBody>
      </p:sp>
      <p:sp>
        <p:nvSpPr>
          <p:cNvPr id="3" name="Footer Placeholder 4">
            <a:extLst>
              <a:ext uri="{FF2B5EF4-FFF2-40B4-BE49-F238E27FC236}">
                <a16:creationId xmlns:a16="http://schemas.microsoft.com/office/drawing/2014/main" id="{E0C73952-FCAE-E87F-9BF1-2E4E4BC1CA74}"/>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28574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Métricas de evaluación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a:bodyPr>
              <a:lstStyle/>
              <a:p>
                <a:pPr marL="0" indent="0">
                  <a:buNone/>
                </a:pPr>
                <a:r>
                  <a:rPr lang="es-ES_tradnl" sz="2400" dirty="0"/>
                  <a:t>El </a:t>
                </a:r>
                <a:r>
                  <a:rPr lang="es-ES_tradnl" sz="2400" b="1" dirty="0">
                    <a:solidFill>
                      <a:schemeClr val="accent3"/>
                    </a:solidFill>
                  </a:rPr>
                  <a:t>error absoluto medio (MAE) </a:t>
                </a:r>
                <a:r>
                  <a:rPr lang="es-ES_tradnl" sz="2400" dirty="0"/>
                  <a:t>es el cálculo del valor absoluto del residuo para cada punto de datos, para que los residuos negativos y positivos no se cancelen. Luego tomamos el promedio de todos estos residuos.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𝑀𝐴𝐸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e>
                      </m:nary>
                    </m:oMath>
                  </m:oMathPara>
                </a14:m>
                <a:endParaRPr lang="es-ES_tradnl" sz="2400" dirty="0"/>
              </a:p>
              <a:p>
                <a:pPr marL="0" indent="0">
                  <a:buNone/>
                </a:pPr>
                <a:r>
                  <a:rPr lang="es-ES_tradnl" sz="2400" dirty="0"/>
                  <a:t>Debido a que utilizamos el valor absoluto del residuo, MAE no indica si el modelo sobreestima o subestima.</a:t>
                </a:r>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F0084E7F-FD36-9BC9-12A6-6579659345AF}"/>
                  </a:ext>
                </a:extLst>
              </p:cNvPr>
              <p:cNvSpPr>
                <a:spLocks noGrp="1" noRot="1" noChangeAspect="1" noMove="1" noResize="1" noEditPoints="1" noAdjustHandles="1" noChangeArrowheads="1" noChangeShapeType="1" noTextEdit="1"/>
              </p:cNvSpPr>
              <p:nvPr>
                <p:ph idx="1"/>
              </p:nvPr>
            </p:nvSpPr>
            <p:spPr>
              <a:xfrm>
                <a:off x="700636" y="2162286"/>
                <a:ext cx="10691264" cy="3861995"/>
              </a:xfrm>
              <a:blipFill>
                <a:blip r:embed="rId3"/>
                <a:stretch>
                  <a:fillRect l="-949" t="-984" b="-9836"/>
                </a:stretch>
              </a:blipFill>
            </p:spPr>
            <p:txBody>
              <a:bodyPr/>
              <a:lstStyle/>
              <a:p>
                <a:r>
                  <a:rPr lang="es-ES_tradnl">
                    <a:noFill/>
                  </a:rPr>
                  <a:t> </a:t>
                </a:r>
              </a:p>
            </p:txBody>
          </p:sp>
        </mc:Fallback>
      </mc:AlternateContent>
      <p:sp>
        <p:nvSpPr>
          <p:cNvPr id="3" name="TextBox 2">
            <a:extLst>
              <a:ext uri="{FF2B5EF4-FFF2-40B4-BE49-F238E27FC236}">
                <a16:creationId xmlns:a16="http://schemas.microsoft.com/office/drawing/2014/main" id="{02CCFDB5-64C9-BA81-E066-2ACB2657EAB8}"/>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Error absoluto medio (MAE)</a:t>
            </a:r>
          </a:p>
        </p:txBody>
      </p:sp>
      <p:sp>
        <p:nvSpPr>
          <p:cNvPr id="7" name="Footer Placeholder 4">
            <a:extLst>
              <a:ext uri="{FF2B5EF4-FFF2-40B4-BE49-F238E27FC236}">
                <a16:creationId xmlns:a16="http://schemas.microsoft.com/office/drawing/2014/main" id="{5E0DFABB-4396-018B-39A7-B6D192F4488F}"/>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26953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Métricas de evaluación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a:bodyPr>
              <a:lstStyle/>
              <a:p>
                <a:pPr marL="0" indent="0">
                  <a:buNone/>
                </a:pPr>
                <a:r>
                  <a:rPr lang="es-ES_tradnl" sz="2400" dirty="0"/>
                  <a:t>El </a:t>
                </a:r>
                <a:r>
                  <a:rPr lang="es-ES_tradnl" sz="2400" b="1" dirty="0">
                    <a:solidFill>
                      <a:schemeClr val="accent6"/>
                    </a:solidFill>
                  </a:rPr>
                  <a:t>error cuadrático medio (MSE) </a:t>
                </a:r>
                <a:r>
                  <a:rPr lang="es-ES_tradnl" sz="2400" dirty="0"/>
                  <a:t>es similar al </a:t>
                </a:r>
                <a:r>
                  <a:rPr lang="es-ES_tradnl" sz="2400" b="1" dirty="0">
                    <a:solidFill>
                      <a:schemeClr val="accent4"/>
                    </a:solidFill>
                  </a:rPr>
                  <a:t>MAE</a:t>
                </a:r>
                <a:r>
                  <a:rPr lang="es-ES_tradnl" sz="2400" dirty="0"/>
                  <a:t>, pero ahora calculamos el cuadrado de los residuos. Esto es similar a lo que se usamos para encontrar los coeficientes.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𝑀𝑆𝐸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b="0" i="1" smtClean="0">
                                  <a:latin typeface="Cambria Math" panose="02040503050406030204" pitchFamily="18" charset="0"/>
                                </a:rPr>
                                <m:t>2</m:t>
                              </m:r>
                            </m:sup>
                          </m:sSup>
                        </m:e>
                      </m:nary>
                    </m:oMath>
                  </m:oMathPara>
                </a14:m>
                <a:endParaRPr lang="es-ES_tradnl" sz="2400" dirty="0"/>
              </a:p>
              <a:p>
                <a:pPr marL="0" indent="0">
                  <a:buNone/>
                </a:pPr>
                <a:r>
                  <a:rPr lang="es-ES_tradnl" sz="2400" b="1" dirty="0">
                    <a:solidFill>
                      <a:schemeClr val="accent6"/>
                    </a:solidFill>
                  </a:rPr>
                  <a:t>MSE</a:t>
                </a:r>
                <a:r>
                  <a:rPr lang="es-ES_tradnl" sz="2400" dirty="0"/>
                  <a:t> siempre es mayor a </a:t>
                </a:r>
                <a:r>
                  <a:rPr lang="es-ES_tradnl" sz="2400" b="1" dirty="0">
                    <a:solidFill>
                      <a:schemeClr val="accent4"/>
                    </a:solidFill>
                  </a:rPr>
                  <a:t>MAE</a:t>
                </a:r>
                <a:r>
                  <a:rPr lang="es-ES_tradnl" sz="2400" dirty="0"/>
                  <a:t>. Un detalle importante son aquellos residuos grandes (</a:t>
                </a:r>
                <a:r>
                  <a:rPr lang="es-ES_tradnl" sz="2400" b="1" dirty="0" err="1">
                    <a:solidFill>
                      <a:schemeClr val="accent2"/>
                    </a:solidFill>
                  </a:rPr>
                  <a:t>outliers</a:t>
                </a:r>
                <a:r>
                  <a:rPr lang="es-ES_tradnl" sz="2400" dirty="0"/>
                  <a:t>), en esta métrica aporta más que en </a:t>
                </a:r>
                <a:r>
                  <a:rPr lang="es-ES_tradnl" sz="2400" b="1" dirty="0">
                    <a:solidFill>
                      <a:schemeClr val="accent4"/>
                    </a:solidFill>
                  </a:rPr>
                  <a:t>MAE</a:t>
                </a:r>
                <a:r>
                  <a:rPr lang="es-ES_tradnl" sz="2400" dirty="0"/>
                  <a:t>. En </a:t>
                </a:r>
                <a:r>
                  <a:rPr lang="es-ES_tradnl" sz="2400" b="1" dirty="0">
                    <a:solidFill>
                      <a:schemeClr val="accent4"/>
                    </a:solidFill>
                  </a:rPr>
                  <a:t>MAE</a:t>
                </a:r>
                <a:r>
                  <a:rPr lang="es-ES_tradnl" sz="2400" dirty="0"/>
                  <a:t> el aporte es proporcional al valor del residuo, pero aquí es cuadráticamente más grande.</a:t>
                </a:r>
              </a:p>
            </p:txBody>
          </p:sp>
        </mc:Choice>
        <mc:Fallback xmlns="">
          <p:sp>
            <p:nvSpPr>
              <p:cNvPr id="4" name="Content Placeholder 3">
                <a:extLst>
                  <a:ext uri="{FF2B5EF4-FFF2-40B4-BE49-F238E27FC236}">
                    <a16:creationId xmlns:a16="http://schemas.microsoft.com/office/drawing/2014/main" id="{F0084E7F-FD36-9BC9-12A6-6579659345AF}"/>
                  </a:ext>
                </a:extLst>
              </p:cNvPr>
              <p:cNvSpPr>
                <a:spLocks noGrp="1" noRot="1" noChangeAspect="1" noMove="1" noResize="1" noEditPoints="1" noAdjustHandles="1" noChangeArrowheads="1" noChangeShapeType="1" noTextEdit="1"/>
              </p:cNvSpPr>
              <p:nvPr>
                <p:ph idx="1"/>
              </p:nvPr>
            </p:nvSpPr>
            <p:spPr>
              <a:xfrm>
                <a:off x="700636" y="2162286"/>
                <a:ext cx="10691264" cy="3861995"/>
              </a:xfrm>
              <a:blipFill>
                <a:blip r:embed="rId3"/>
                <a:stretch>
                  <a:fillRect l="-949" t="-984" b="-9836"/>
                </a:stretch>
              </a:blipFill>
            </p:spPr>
            <p:txBody>
              <a:bodyPr/>
              <a:lstStyle/>
              <a:p>
                <a:r>
                  <a:rPr lang="es-ES_tradnl">
                    <a:noFill/>
                  </a:rPr>
                  <a:t> </a:t>
                </a:r>
              </a:p>
            </p:txBody>
          </p:sp>
        </mc:Fallback>
      </mc:AlternateContent>
      <p:sp>
        <p:nvSpPr>
          <p:cNvPr id="3" name="TextBox 2">
            <a:extLst>
              <a:ext uri="{FF2B5EF4-FFF2-40B4-BE49-F238E27FC236}">
                <a16:creationId xmlns:a16="http://schemas.microsoft.com/office/drawing/2014/main" id="{02CCFDB5-64C9-BA81-E066-2ACB2657EAB8}"/>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Error cuadrático medio (MSE)</a:t>
            </a:r>
          </a:p>
        </p:txBody>
      </p:sp>
      <p:sp>
        <p:nvSpPr>
          <p:cNvPr id="7" name="Footer Placeholder 4">
            <a:extLst>
              <a:ext uri="{FF2B5EF4-FFF2-40B4-BE49-F238E27FC236}">
                <a16:creationId xmlns:a16="http://schemas.microsoft.com/office/drawing/2014/main" id="{6ABB5FDF-369B-A4BD-4705-4F9ACFB4A953}"/>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19666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4BECB4-F27B-1CC7-39C4-7E93D59BFB2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A098BD5-C827-C457-D003-604C728F26B0}"/>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Lo que vimos la clase anterior…</a:t>
            </a:r>
          </a:p>
        </p:txBody>
      </p:sp>
      <p:pic>
        <p:nvPicPr>
          <p:cNvPr id="4" name="Picture 3" descr="Vector background of vibrant colors splashing">
            <a:extLst>
              <a:ext uri="{FF2B5EF4-FFF2-40B4-BE49-F238E27FC236}">
                <a16:creationId xmlns:a16="http://schemas.microsoft.com/office/drawing/2014/main" id="{201C4C40-33AE-980F-4F65-F2AAF88182E6}"/>
              </a:ext>
            </a:extLst>
          </p:cNvPr>
          <p:cNvPicPr>
            <a:picLocks noChangeAspect="1"/>
          </p:cNvPicPr>
          <p:nvPr/>
        </p:nvPicPr>
        <p:blipFill rotWithShape="1">
          <a:blip r:embed="rId2"/>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73914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Métricas de evaluación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20</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a:bodyPr>
              <a:lstStyle/>
              <a:p>
                <a:pPr marL="0" indent="0">
                  <a:buNone/>
                </a:pPr>
                <a:r>
                  <a:rPr lang="es-ES_tradnl" sz="2400" dirty="0"/>
                  <a:t>Si al </a:t>
                </a:r>
                <a:r>
                  <a:rPr lang="es-ES_tradnl" sz="2400" b="1" dirty="0">
                    <a:solidFill>
                      <a:schemeClr val="accent6"/>
                    </a:solidFill>
                  </a:rPr>
                  <a:t>MSE</a:t>
                </a:r>
                <a:r>
                  <a:rPr lang="es-ES_tradnl" sz="2400" dirty="0"/>
                  <a:t> le calculamos la raíz, tendremos una métrica llamada </a:t>
                </a:r>
                <a:r>
                  <a:rPr lang="es-ES_tradnl" sz="2400" b="1" dirty="0">
                    <a:solidFill>
                      <a:schemeClr val="accent5"/>
                    </a:solidFill>
                  </a:rPr>
                  <a:t>RMSE</a:t>
                </a:r>
                <a:r>
                  <a:rPr lang="es-ES_tradnl" sz="2400" dirty="0"/>
                  <a:t> que tiene la misma unidad de la salida original, donde el </a:t>
                </a:r>
                <a:r>
                  <a:rPr lang="es-ES_tradnl" sz="2400" b="1" dirty="0">
                    <a:solidFill>
                      <a:schemeClr val="accent6"/>
                    </a:solidFill>
                  </a:rPr>
                  <a:t>MSE</a:t>
                </a:r>
                <a:r>
                  <a:rPr lang="es-ES_tradnl" sz="2400" dirty="0"/>
                  <a:t> no. El </a:t>
                </a:r>
                <a:r>
                  <a:rPr lang="es-ES_tradnl" sz="2400" b="1" dirty="0">
                    <a:solidFill>
                      <a:schemeClr val="accent5"/>
                    </a:solidFill>
                  </a:rPr>
                  <a:t>RMSE</a:t>
                </a:r>
                <a:r>
                  <a:rPr lang="es-ES_tradnl" sz="2400" dirty="0"/>
                  <a:t> es análogo al desvío estándar. </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𝑅𝑀𝑆𝐸</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=0</m:t>
                              </m:r>
                            </m:sub>
                            <m:sup>
                              <m:r>
                                <a:rPr lang="en-US" sz="2400" i="1">
                                  <a:latin typeface="Cambria Math" panose="02040503050406030204" pitchFamily="18" charset="0"/>
                                </a:rPr>
                                <m:t>𝑁</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i="1">
                                      <a:latin typeface="Cambria Math" panose="02040503050406030204" pitchFamily="18" charset="0"/>
                                    </a:rPr>
                                    <m:t>2</m:t>
                                  </m:r>
                                </m:sup>
                              </m:sSup>
                            </m:e>
                          </m:nary>
                        </m:e>
                      </m:rad>
                    </m:oMath>
                  </m:oMathPara>
                </a14:m>
                <a:endParaRPr lang="es-ES_tradnl" sz="2400" dirty="0"/>
              </a:p>
            </p:txBody>
          </p:sp>
        </mc:Choice>
        <mc:Fallback xmlns="">
          <p:sp>
            <p:nvSpPr>
              <p:cNvPr id="4" name="Content Placeholder 3">
                <a:extLst>
                  <a:ext uri="{FF2B5EF4-FFF2-40B4-BE49-F238E27FC236}">
                    <a16:creationId xmlns:a16="http://schemas.microsoft.com/office/drawing/2014/main" id="{F0084E7F-FD36-9BC9-12A6-6579659345AF}"/>
                  </a:ext>
                </a:extLst>
              </p:cNvPr>
              <p:cNvSpPr>
                <a:spLocks noGrp="1" noRot="1" noChangeAspect="1" noMove="1" noResize="1" noEditPoints="1" noAdjustHandles="1" noChangeArrowheads="1" noChangeShapeType="1" noTextEdit="1"/>
              </p:cNvSpPr>
              <p:nvPr>
                <p:ph idx="1"/>
              </p:nvPr>
            </p:nvSpPr>
            <p:spPr>
              <a:xfrm>
                <a:off x="700636" y="2162286"/>
                <a:ext cx="10691264" cy="3861995"/>
              </a:xfrm>
              <a:blipFill>
                <a:blip r:embed="rId3"/>
                <a:stretch>
                  <a:fillRect l="-949" t="-984" r="-1186" b="-16721"/>
                </a:stretch>
              </a:blipFill>
            </p:spPr>
            <p:txBody>
              <a:bodyPr/>
              <a:lstStyle/>
              <a:p>
                <a:r>
                  <a:rPr lang="es-ES_tradnl">
                    <a:noFill/>
                  </a:rPr>
                  <a:t> </a:t>
                </a:r>
              </a:p>
            </p:txBody>
          </p:sp>
        </mc:Fallback>
      </mc:AlternateContent>
      <p:sp>
        <p:nvSpPr>
          <p:cNvPr id="3" name="TextBox 2">
            <a:extLst>
              <a:ext uri="{FF2B5EF4-FFF2-40B4-BE49-F238E27FC236}">
                <a16:creationId xmlns:a16="http://schemas.microsoft.com/office/drawing/2014/main" id="{02CCFDB5-64C9-BA81-E066-2ACB2657EAB8}"/>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Raíz cuadrada del error cuadrático medio (RMSE)</a:t>
            </a:r>
          </a:p>
        </p:txBody>
      </p:sp>
      <p:sp>
        <p:nvSpPr>
          <p:cNvPr id="7" name="Footer Placeholder 4">
            <a:extLst>
              <a:ext uri="{FF2B5EF4-FFF2-40B4-BE49-F238E27FC236}">
                <a16:creationId xmlns:a16="http://schemas.microsoft.com/office/drawing/2014/main" id="{118D5F9D-05B7-2633-5CBA-FEDE9B1EC43F}"/>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056280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Métricas de evaluación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21</a:t>
            </a:fld>
            <a:endParaRPr lang="en-US"/>
          </a:p>
        </p:txBody>
      </p:sp>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a:bodyPr>
          <a:lstStyle/>
          <a:p>
            <a:pPr marL="0" indent="0">
              <a:buNone/>
            </a:pPr>
            <a:r>
              <a:rPr lang="es-ES_tradnl" sz="2400" dirty="0"/>
              <a:t>Valores atípicos es una constante de discusión. </a:t>
            </a:r>
            <a:r>
              <a:rPr lang="es-ES_tradnl" sz="2400" i="1" dirty="0"/>
              <a:t>¿Se incluyen o no?</a:t>
            </a:r>
          </a:p>
          <a:p>
            <a:pPr marL="0" indent="0">
              <a:buNone/>
            </a:pPr>
            <a:r>
              <a:rPr lang="es-ES_tradnl" sz="2400" dirty="0"/>
              <a:t>La respuesta dependerá del problema en particular, de los datos disponibles y las consecuencias que hay si se consideran o no.</a:t>
            </a:r>
          </a:p>
          <a:p>
            <a:pPr marL="0" indent="0">
              <a:buNone/>
            </a:pPr>
            <a:r>
              <a:rPr lang="es-ES_tradnl" sz="2400" dirty="0"/>
              <a:t>Si quiero tenerlo en cuenta a la hora de comparar modelos, me va a convenir usar MSE, en cambio sí quiero reducir su importancia, puedo usar MAE.</a:t>
            </a:r>
          </a:p>
          <a:p>
            <a:pPr marL="0" indent="0">
              <a:buNone/>
            </a:pPr>
            <a:r>
              <a:rPr lang="es-ES_tradnl" sz="2400" dirty="0"/>
              <a:t>Ambas son métricas de error viables, pero describen diferentes matices sobre los errores de predicción.</a:t>
            </a:r>
          </a:p>
        </p:txBody>
      </p:sp>
      <p:sp>
        <p:nvSpPr>
          <p:cNvPr id="3" name="TextBox 2">
            <a:extLst>
              <a:ext uri="{FF2B5EF4-FFF2-40B4-BE49-F238E27FC236}">
                <a16:creationId xmlns:a16="http://schemas.microsoft.com/office/drawing/2014/main" id="{02CCFDB5-64C9-BA81-E066-2ACB2657EAB8}"/>
              </a:ext>
            </a:extLst>
          </p:cNvPr>
          <p:cNvSpPr txBox="1"/>
          <p:nvPr/>
        </p:nvSpPr>
        <p:spPr>
          <a:xfrm>
            <a:off x="700634" y="1681324"/>
            <a:ext cx="7689561" cy="461665"/>
          </a:xfrm>
          <a:prstGeom prst="rect">
            <a:avLst/>
          </a:prstGeom>
          <a:noFill/>
        </p:spPr>
        <p:txBody>
          <a:bodyPr wrap="square" rtlCol="0">
            <a:spAutoFit/>
          </a:bodyPr>
          <a:lstStyle/>
          <a:p>
            <a:r>
              <a:rPr lang="es-ES_tradnl" sz="2400" dirty="0" err="1">
                <a:latin typeface="+mj-lt"/>
              </a:rPr>
              <a:t>Outliers</a:t>
            </a:r>
            <a:endParaRPr lang="es-ES_tradnl" sz="2400" dirty="0">
              <a:latin typeface="+mj-lt"/>
            </a:endParaRPr>
          </a:p>
        </p:txBody>
      </p:sp>
      <p:sp>
        <p:nvSpPr>
          <p:cNvPr id="7" name="Footer Placeholder 4">
            <a:extLst>
              <a:ext uri="{FF2B5EF4-FFF2-40B4-BE49-F238E27FC236}">
                <a16:creationId xmlns:a16="http://schemas.microsoft.com/office/drawing/2014/main" id="{38A0B4B5-A013-8325-FCB4-5A90679E6551}"/>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896421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Métricas de evaluación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22</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fontScale="92500"/>
              </a:bodyPr>
              <a:lstStyle/>
              <a:p>
                <a:pPr marL="0" indent="0">
                  <a:buNone/>
                </a:pPr>
                <a:r>
                  <a:rPr lang="es-ES_tradnl" sz="2400" dirty="0"/>
                  <a:t>El </a:t>
                </a:r>
                <a:r>
                  <a:rPr lang="es-ES_tradnl" sz="2400" b="1" dirty="0">
                    <a:solidFill>
                      <a:schemeClr val="accent1"/>
                    </a:solidFill>
                  </a:rPr>
                  <a:t>error absoluto porcentual medio (MAPE) </a:t>
                </a:r>
                <a:r>
                  <a:rPr lang="es-ES_tradnl" sz="2400" dirty="0"/>
                  <a:t>es el cálculo del error </a:t>
                </a:r>
                <a:r>
                  <a:rPr lang="es-ES_tradnl" sz="2400" b="1" dirty="0">
                    <a:solidFill>
                      <a:schemeClr val="accent4"/>
                    </a:solidFill>
                  </a:rPr>
                  <a:t>MAE,</a:t>
                </a:r>
                <a:r>
                  <a:rPr lang="es-ES_tradnl" sz="2400" dirty="0"/>
                  <a:t> pero escalado al verdadero valor, por lo que el resultado es porcentual</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𝑀𝐴𝑃𝐸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100%</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den>
                              </m:f>
                            </m:e>
                          </m:d>
                        </m:e>
                      </m:nary>
                    </m:oMath>
                  </m:oMathPara>
                </a14:m>
                <a:endParaRPr lang="es-ES_tradnl" sz="2400" dirty="0"/>
              </a:p>
              <a:p>
                <a:pPr marL="0" indent="0">
                  <a:buNone/>
                </a:pPr>
                <a:r>
                  <a:rPr lang="es-ES_tradnl" sz="2400" dirty="0"/>
                  <a:t>No es una métrica buena porque es susceptible a errores numéricos. No puede calcularse cuando y</a:t>
                </a:r>
                <a:r>
                  <a:rPr lang="es-ES_tradnl" sz="2400" baseline="-25000" dirty="0"/>
                  <a:t>[i]</a:t>
                </a:r>
                <a:r>
                  <a:rPr lang="es-ES_tradnl" sz="2400" dirty="0"/>
                  <a:t> vale cero. Y además tiene sesgo para cuando la predicción subestima:</a:t>
                </a:r>
              </a:p>
              <a:p>
                <a:pPr marL="0" indent="0">
                  <a:buNone/>
                </a:pPr>
                <a:endParaRPr lang="es-ES_tradnl" sz="2400" dirty="0"/>
              </a:p>
              <a:p>
                <a:pPr marL="0" indent="0">
                  <a:buNone/>
                </a:pPr>
                <a:r>
                  <a:rPr lang="es-ES_tradnl" sz="2400" dirty="0">
                    <a:solidFill>
                      <a:schemeClr val="bg1"/>
                    </a:solidFill>
                  </a:rPr>
                  <a:t>s</a:t>
                </a:r>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F0084E7F-FD36-9BC9-12A6-6579659345AF}"/>
                  </a:ext>
                </a:extLst>
              </p:cNvPr>
              <p:cNvSpPr>
                <a:spLocks noGrp="1" noRot="1" noChangeAspect="1" noMove="1" noResize="1" noEditPoints="1" noAdjustHandles="1" noChangeArrowheads="1" noChangeShapeType="1" noTextEdit="1"/>
              </p:cNvSpPr>
              <p:nvPr>
                <p:ph idx="1"/>
              </p:nvPr>
            </p:nvSpPr>
            <p:spPr>
              <a:xfrm>
                <a:off x="700636" y="2162286"/>
                <a:ext cx="10691264" cy="3861995"/>
              </a:xfrm>
              <a:blipFill>
                <a:blip r:embed="rId3"/>
                <a:stretch>
                  <a:fillRect l="-830" t="-5574" r="-1068"/>
                </a:stretch>
              </a:blipFill>
            </p:spPr>
            <p:txBody>
              <a:bodyPr/>
              <a:lstStyle/>
              <a:p>
                <a:r>
                  <a:rPr lang="es-ES_tradnl">
                    <a:noFill/>
                  </a:rPr>
                  <a:t> </a:t>
                </a:r>
              </a:p>
            </p:txBody>
          </p:sp>
        </mc:Fallback>
      </mc:AlternateContent>
      <p:sp>
        <p:nvSpPr>
          <p:cNvPr id="3" name="TextBox 2">
            <a:extLst>
              <a:ext uri="{FF2B5EF4-FFF2-40B4-BE49-F238E27FC236}">
                <a16:creationId xmlns:a16="http://schemas.microsoft.com/office/drawing/2014/main" id="{02CCFDB5-64C9-BA81-E066-2ACB2657EAB8}"/>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Error absoluto porcentual medio (MAPE)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CA7349-C114-4FD1-BF08-6C2D28835B66}"/>
                  </a:ext>
                </a:extLst>
              </p:cNvPr>
              <p:cNvSpPr txBox="1"/>
              <p:nvPr/>
            </p:nvSpPr>
            <p:spPr>
              <a:xfrm>
                <a:off x="2840018" y="5176676"/>
                <a:ext cx="2635624"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=10   </m:t>
                      </m:r>
                      <m:r>
                        <a:rPr lang="en-US" b="0" i="1" smtClean="0">
                          <a:latin typeface="Cambria Math" panose="02040503050406030204" pitchFamily="18" charset="0"/>
                        </a:rPr>
                        <m:t>𝑦</m:t>
                      </m:r>
                      <m:r>
                        <a:rPr lang="en-US" b="0" i="1" smtClean="0">
                          <a:latin typeface="Cambria Math" panose="02040503050406030204" pitchFamily="18" charset="0"/>
                        </a:rPr>
                        <m:t>=20</m:t>
                      </m:r>
                    </m:oMath>
                  </m:oMathPara>
                </a14:m>
                <a:endParaRPr lang="en-US" dirty="0"/>
              </a:p>
              <a:p>
                <a:pPr algn="ctr"/>
                <a14:m>
                  <m:oMath xmlns:m="http://schemas.openxmlformats.org/officeDocument/2006/math">
                    <m:r>
                      <a:rPr lang="en-US" b="0" i="1" smtClean="0">
                        <a:latin typeface="Cambria Math" panose="02040503050406030204" pitchFamily="18" charset="0"/>
                      </a:rPr>
                      <m:t>𝑀𝐴𝑃𝐸</m:t>
                    </m:r>
                    <m:r>
                      <a:rPr lang="en-US" b="0" i="1" smtClean="0">
                        <a:latin typeface="Cambria Math" panose="02040503050406030204" pitchFamily="18" charset="0"/>
                      </a:rPr>
                      <m:t>=50%</m:t>
                    </m:r>
                  </m:oMath>
                </a14:m>
                <a:r>
                  <a:rPr lang="es-ES_tradnl" dirty="0"/>
                  <a:t> </a:t>
                </a:r>
              </a:p>
            </p:txBody>
          </p:sp>
        </mc:Choice>
        <mc:Fallback xmlns="">
          <p:sp>
            <p:nvSpPr>
              <p:cNvPr id="7" name="TextBox 6">
                <a:extLst>
                  <a:ext uri="{FF2B5EF4-FFF2-40B4-BE49-F238E27FC236}">
                    <a16:creationId xmlns:a16="http://schemas.microsoft.com/office/drawing/2014/main" id="{A2CA7349-C114-4FD1-BF08-6C2D28835B66}"/>
                  </a:ext>
                </a:extLst>
              </p:cNvPr>
              <p:cNvSpPr txBox="1">
                <a:spLocks noRot="1" noChangeAspect="1" noMove="1" noResize="1" noEditPoints="1" noAdjustHandles="1" noChangeArrowheads="1" noChangeShapeType="1" noTextEdit="1"/>
              </p:cNvSpPr>
              <p:nvPr/>
            </p:nvSpPr>
            <p:spPr>
              <a:xfrm>
                <a:off x="2840018" y="5176676"/>
                <a:ext cx="2635624" cy="646331"/>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BB687E2-75DD-52B5-C5FD-B530E454AC22}"/>
                  </a:ext>
                </a:extLst>
              </p:cNvPr>
              <p:cNvSpPr txBox="1"/>
              <p:nvPr/>
            </p:nvSpPr>
            <p:spPr>
              <a:xfrm>
                <a:off x="6716358" y="5176675"/>
                <a:ext cx="2635624"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=20   </m:t>
                      </m:r>
                      <m:r>
                        <a:rPr lang="en-US" b="0" i="1" smtClean="0">
                          <a:latin typeface="Cambria Math" panose="02040503050406030204" pitchFamily="18" charset="0"/>
                        </a:rPr>
                        <m:t>𝑦</m:t>
                      </m:r>
                      <m:r>
                        <a:rPr lang="en-US" b="0" i="1" smtClean="0">
                          <a:latin typeface="Cambria Math" panose="02040503050406030204" pitchFamily="18" charset="0"/>
                        </a:rPr>
                        <m:t>=10</m:t>
                      </m:r>
                    </m:oMath>
                  </m:oMathPara>
                </a14:m>
                <a:endParaRPr lang="en-US" dirty="0"/>
              </a:p>
              <a:p>
                <a:pPr algn="ctr"/>
                <a14:m>
                  <m:oMath xmlns:m="http://schemas.openxmlformats.org/officeDocument/2006/math">
                    <m:r>
                      <a:rPr lang="en-US" b="0" i="1" smtClean="0">
                        <a:latin typeface="Cambria Math" panose="02040503050406030204" pitchFamily="18" charset="0"/>
                      </a:rPr>
                      <m:t>𝑀𝐴𝑃𝐸</m:t>
                    </m:r>
                    <m:r>
                      <a:rPr lang="en-US" b="0" i="1" smtClean="0">
                        <a:latin typeface="Cambria Math" panose="02040503050406030204" pitchFamily="18" charset="0"/>
                      </a:rPr>
                      <m:t>=100%</m:t>
                    </m:r>
                  </m:oMath>
                </a14:m>
                <a:r>
                  <a:rPr lang="es-ES_tradnl" dirty="0"/>
                  <a:t> </a:t>
                </a:r>
              </a:p>
            </p:txBody>
          </p:sp>
        </mc:Choice>
        <mc:Fallback xmlns="">
          <p:sp>
            <p:nvSpPr>
              <p:cNvPr id="8" name="TextBox 7">
                <a:extLst>
                  <a:ext uri="{FF2B5EF4-FFF2-40B4-BE49-F238E27FC236}">
                    <a16:creationId xmlns:a16="http://schemas.microsoft.com/office/drawing/2014/main" id="{CBB687E2-75DD-52B5-C5FD-B530E454AC22}"/>
                  </a:ext>
                </a:extLst>
              </p:cNvPr>
              <p:cNvSpPr txBox="1">
                <a:spLocks noRot="1" noChangeAspect="1" noMove="1" noResize="1" noEditPoints="1" noAdjustHandles="1" noChangeArrowheads="1" noChangeShapeType="1" noTextEdit="1"/>
              </p:cNvSpPr>
              <p:nvPr/>
            </p:nvSpPr>
            <p:spPr>
              <a:xfrm>
                <a:off x="6716358" y="5176675"/>
                <a:ext cx="2635624" cy="646331"/>
              </a:xfrm>
              <a:prstGeom prst="rect">
                <a:avLst/>
              </a:prstGeom>
              <a:blipFill>
                <a:blip r:embed="rId5"/>
                <a:stretch>
                  <a:fillRect/>
                </a:stretch>
              </a:blipFill>
            </p:spPr>
            <p:txBody>
              <a:bodyPr/>
              <a:lstStyle/>
              <a:p>
                <a:r>
                  <a:rPr lang="es-ES_tradnl">
                    <a:noFill/>
                  </a:rPr>
                  <a:t> </a:t>
                </a:r>
              </a:p>
            </p:txBody>
          </p:sp>
        </mc:Fallback>
      </mc:AlternateContent>
      <p:sp>
        <p:nvSpPr>
          <p:cNvPr id="9" name="Footer Placeholder 4">
            <a:extLst>
              <a:ext uri="{FF2B5EF4-FFF2-40B4-BE49-F238E27FC236}">
                <a16:creationId xmlns:a16="http://schemas.microsoft.com/office/drawing/2014/main" id="{5C466C7F-5B6F-6C7D-9FB2-8302DC86805E}"/>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966655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Tratamiento de Variables</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1774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Tratamiento de variables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24</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a:bodyPr>
              <a:lstStyle/>
              <a:p>
                <a:pPr marL="0" indent="0">
                  <a:buNone/>
                </a:pPr>
                <a:r>
                  <a:rPr lang="es-ES_tradnl" dirty="0"/>
                  <a:t>En la regresión lineal, tenemos la multiplicación de coeficientes por nuestras entradas:</a:t>
                </a:r>
              </a:p>
              <a:p>
                <a:pPr marL="0" indent="0">
                  <a:buNone/>
                </a:pPr>
                <a14:m>
                  <m:oMathPara xmlns:m="http://schemas.openxmlformats.org/officeDocument/2006/math">
                    <m:oMathParaPr>
                      <m:jc m:val="centerGroup"/>
                    </m:oMathParaPr>
                    <m:oMath xmlns:m="http://schemas.openxmlformats.org/officeDocument/2006/math">
                      <m:acc>
                        <m:accPr>
                          <m:chr m:val="̂"/>
                          <m:ctrlPr>
                            <a:rPr lang="es-ES_tradnl"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p>
                <a:pPr marL="0" indent="0">
                  <a:buNone/>
                </a:pPr>
                <a:r>
                  <a:rPr lang="es-ES_tradnl" dirty="0"/>
                  <a:t>Los coeficientes nos dan un </a:t>
                </a:r>
                <a:r>
                  <a:rPr lang="es-ES_tradnl" b="1" dirty="0">
                    <a:solidFill>
                      <a:schemeClr val="accent3"/>
                    </a:solidFill>
                  </a:rPr>
                  <a:t>valor de importancia de las entradas</a:t>
                </a:r>
                <a:r>
                  <a:rPr lang="es-ES_tradnl" dirty="0"/>
                  <a:t>. Pero esto si todas las entradas están en la misma escala. </a:t>
                </a:r>
              </a:p>
              <a:p>
                <a:pPr marL="0" indent="0">
                  <a:buNone/>
                </a:pPr>
                <a:r>
                  <a:rPr lang="es-ES_tradnl" dirty="0"/>
                  <a:t>Si la variable x</a:t>
                </a:r>
                <a:r>
                  <a:rPr lang="es-ES_tradnl" baseline="-25000" dirty="0"/>
                  <a:t>0</a:t>
                </a:r>
                <a:r>
                  <a:rPr lang="es-ES_tradnl" dirty="0"/>
                  <a:t> está en rango de [1000, 3000] y x</a:t>
                </a:r>
                <a:r>
                  <a:rPr lang="es-ES_tradnl" baseline="-25000" dirty="0"/>
                  <a:t>1</a:t>
                </a:r>
                <a:r>
                  <a:rPr lang="es-ES_tradnl" dirty="0"/>
                  <a:t> en [-1, 1], los valores de w</a:t>
                </a:r>
                <a:r>
                  <a:rPr lang="es-ES_tradnl" baseline="-25000" dirty="0"/>
                  <a:t>0</a:t>
                </a:r>
                <a:r>
                  <a:rPr lang="es-ES_tradnl" dirty="0"/>
                  <a:t> y w</a:t>
                </a:r>
                <a:r>
                  <a:rPr lang="es-ES_tradnl" baseline="-25000" dirty="0"/>
                  <a:t>1</a:t>
                </a:r>
                <a:r>
                  <a:rPr lang="es-ES_tradnl" dirty="0"/>
                  <a:t> van a ser de diferentes escalas, y por consiguiente no comparables. </a:t>
                </a:r>
              </a:p>
              <a:p>
                <a:pPr marL="0" indent="0">
                  <a:buNone/>
                </a:pPr>
                <a:r>
                  <a:rPr lang="es-ES_tradnl" dirty="0"/>
                  <a:t>Además, aunque la regresión lineal no presenta problemas de escalas, valores muy diferentes nos pueden introducir </a:t>
                </a:r>
                <a:r>
                  <a:rPr lang="es-ES_tradnl" b="1" dirty="0">
                    <a:solidFill>
                      <a:schemeClr val="accent5"/>
                    </a:solidFill>
                  </a:rPr>
                  <a:t>errores numéricos</a:t>
                </a:r>
                <a:r>
                  <a:rPr lang="es-ES_tradnl" dirty="0"/>
                  <a:t>. Otro tipo de regresiones o clasificadores si o si necesitan escalas, por lo que debemos normalizar o estandarizar.</a:t>
                </a:r>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699" t="-333"/>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sp>
        <p:nvSpPr>
          <p:cNvPr id="3" name="TextBox 2">
            <a:extLst>
              <a:ext uri="{FF2B5EF4-FFF2-40B4-BE49-F238E27FC236}">
                <a16:creationId xmlns:a16="http://schemas.microsoft.com/office/drawing/2014/main" id="{09BCBC2F-5267-BE00-6DE8-F7DC565E7736}"/>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Normalización o estandarización</a:t>
            </a:r>
          </a:p>
        </p:txBody>
      </p:sp>
      <p:sp>
        <p:nvSpPr>
          <p:cNvPr id="9" name="Footer Placeholder 4">
            <a:extLst>
              <a:ext uri="{FF2B5EF4-FFF2-40B4-BE49-F238E27FC236}">
                <a16:creationId xmlns:a16="http://schemas.microsoft.com/office/drawing/2014/main" id="{FB320CC6-6A4D-5360-DFC1-8AA192232EC6}"/>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496904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Tratamiento de variables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25</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lnSpcReduction="10000"/>
              </a:bodyPr>
              <a:lstStyle/>
              <a:p>
                <a:pPr marL="0" indent="0">
                  <a:buNone/>
                </a:pPr>
                <a:r>
                  <a:rPr lang="es-ES_tradnl" dirty="0"/>
                  <a:t>Una forma de </a:t>
                </a:r>
                <a:r>
                  <a:rPr lang="es-ES_tradnl" b="1" dirty="0">
                    <a:solidFill>
                      <a:schemeClr val="accent3"/>
                    </a:solidFill>
                  </a:rPr>
                  <a:t>normalizar</a:t>
                </a:r>
                <a:r>
                  <a:rPr lang="es-ES_tradnl" dirty="0"/>
                  <a:t> es hacer que los valores estén entre 0 y 1, tomando el máximo y el mínimo. </a:t>
                </a:r>
              </a:p>
              <a:p>
                <a:pPr marL="0" indent="0">
                  <a:buNone/>
                </a:pPr>
                <a14:m>
                  <m:oMathPara xmlns:m="http://schemas.openxmlformats.org/officeDocument/2006/math">
                    <m:oMathParaPr>
                      <m:jc m:val="centerGroup"/>
                    </m:oMathParaPr>
                    <m:oMath xmlns:m="http://schemas.openxmlformats.org/officeDocument/2006/math">
                      <m:acc>
                        <m:accPr>
                          <m:chr m:val="̃"/>
                          <m:ctrlPr>
                            <a:rPr lang="es-ES_tradnl"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m:oMathPara>
                </a14:m>
                <a:endParaRPr lang="en-US" b="0" dirty="0"/>
              </a:p>
              <a:p>
                <a:pPr marL="0" indent="0">
                  <a:buNone/>
                </a:pPr>
                <a:r>
                  <a:rPr lang="es-ES_tradnl" dirty="0"/>
                  <a:t>Esta fórmula se usa cuando la distribución de datos no es normal. Pero cuando nuestros datos tienen una distribución normal, como la suposición en regresión lineal, se aplica </a:t>
                </a:r>
                <a:r>
                  <a:rPr lang="es-ES_tradnl" b="1" dirty="0">
                    <a:solidFill>
                      <a:schemeClr val="accent1"/>
                    </a:solidFill>
                  </a:rPr>
                  <a:t>estandarización</a:t>
                </a:r>
                <a:r>
                  <a:rPr lang="es-ES_tradnl" dirty="0"/>
                  <a:t>:</a:t>
                </a:r>
              </a:p>
              <a:p>
                <a:pPr marL="0" indent="0" algn="ctr">
                  <a:buNone/>
                </a:pPr>
                <a14:m>
                  <m:oMathPara xmlns:m="http://schemas.openxmlformats.org/officeDocument/2006/math">
                    <m:oMathParaPr>
                      <m:jc m:val="centerGroup"/>
                    </m:oMathParaPr>
                    <m:oMath xmlns:m="http://schemas.openxmlformats.org/officeDocument/2006/math">
                      <m:acc>
                        <m:accPr>
                          <m:chr m:val="̃"/>
                          <m:ctrlPr>
                            <a:rPr lang="es-ES_tradnl"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m:rPr>
                              <m:sty m:val="p"/>
                            </m:rPr>
                            <a:rPr lang="en-US" b="0" i="0" smtClean="0">
                              <a:latin typeface="Cambria Math" panose="02040503050406030204" pitchFamily="18" charset="0"/>
                            </a:rPr>
                            <m:t>mean</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num>
                        <m:den>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std</m:t>
                              </m:r>
                            </m:fName>
                            <m:e>
                              <m:d>
                                <m:dPr>
                                  <m:ctrlPr>
                                    <a:rPr lang="en-US" i="1">
                                      <a:latin typeface="Cambria Math" panose="02040503050406030204" pitchFamily="18" charset="0"/>
                                    </a:rPr>
                                  </m:ctrlPr>
                                </m:dPr>
                                <m:e>
                                  <m:r>
                                    <a:rPr lang="en-US" i="1">
                                      <a:latin typeface="Cambria Math" panose="02040503050406030204" pitchFamily="18" charset="0"/>
                                    </a:rPr>
                                    <m:t>𝑥</m:t>
                                  </m:r>
                                </m:e>
                              </m:d>
                            </m:e>
                          </m:func>
                        </m:den>
                      </m:f>
                    </m:oMath>
                  </m:oMathPara>
                </a14:m>
                <a:endParaRPr lang="es-ES_tradnl" dirty="0"/>
              </a:p>
              <a:p>
                <a:pPr marL="0" indent="0">
                  <a:buNone/>
                </a:pPr>
                <a:r>
                  <a:rPr lang="es-ES_tradnl" dirty="0"/>
                  <a:t>Donde ahora hacemos que la distribución tenga medio cero y desvío estándar uno. </a:t>
                </a:r>
              </a:p>
              <a:p>
                <a:pPr marL="0" indent="0">
                  <a:buNone/>
                </a:pPr>
                <a:r>
                  <a:rPr lang="es-ES_tradnl" dirty="0"/>
                  <a:t>Con estos escalados, ahora los parámetros tendrán sentido entre sí.</a:t>
                </a:r>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699" t="-667"/>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4"/>
              </a:rPr>
              <a:t>vectorjuice</a:t>
            </a:r>
          </a:p>
        </p:txBody>
      </p:sp>
      <p:sp>
        <p:nvSpPr>
          <p:cNvPr id="3" name="TextBox 2">
            <a:extLst>
              <a:ext uri="{FF2B5EF4-FFF2-40B4-BE49-F238E27FC236}">
                <a16:creationId xmlns:a16="http://schemas.microsoft.com/office/drawing/2014/main" id="{09BCBC2F-5267-BE00-6DE8-F7DC565E7736}"/>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Normalización o estandarización</a:t>
            </a:r>
          </a:p>
        </p:txBody>
      </p:sp>
      <p:sp>
        <p:nvSpPr>
          <p:cNvPr id="9" name="Footer Placeholder 4">
            <a:extLst>
              <a:ext uri="{FF2B5EF4-FFF2-40B4-BE49-F238E27FC236}">
                <a16:creationId xmlns:a16="http://schemas.microsoft.com/office/drawing/2014/main" id="{30DCC8D4-2ED9-833B-B626-43CC3F720CD7}"/>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916826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Tratamiento de variables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a:bodyPr>
          <a:lstStyle/>
          <a:p>
            <a:pPr marL="0" indent="0">
              <a:buNone/>
            </a:pPr>
            <a:r>
              <a:rPr lang="es-ES_tradnl" dirty="0"/>
              <a:t>Como vimos, regresión utiliza variables numéricas para predecir un valor. ¿Como podemos hacer para usar variables categóricas?</a:t>
            </a:r>
          </a:p>
          <a:p>
            <a:pPr marL="0" indent="0">
              <a:buNone/>
            </a:pPr>
            <a:r>
              <a:rPr lang="es-ES_tradnl" dirty="0"/>
              <a:t>Para poder usarlos, debemos transformarlos en numéricas mediante alguna codificación. </a:t>
            </a:r>
          </a:p>
          <a:p>
            <a:pPr marL="0" indent="0">
              <a:buNone/>
            </a:pPr>
            <a:r>
              <a:rPr lang="es-ES_tradnl" dirty="0"/>
              <a:t>Cuando tenemos variables categóricas ordinales, podemos asociar un número. </a:t>
            </a:r>
          </a:p>
          <a:p>
            <a:pPr marL="0" indent="0">
              <a:buNone/>
            </a:pPr>
            <a:r>
              <a:rPr lang="es-ES_tradnl" dirty="0"/>
              <a:t>Por ejemplo, si tenemos que usar casos como : </a:t>
            </a:r>
            <a:r>
              <a:rPr lang="es-ES_tradnl" i="1" dirty="0"/>
              <a:t>“me gusta mucho”, “me gusta poco”, “neutral”, “no me gusta poco”…</a:t>
            </a:r>
          </a:p>
          <a:p>
            <a:pPr marL="0" indent="0">
              <a:buNone/>
            </a:pPr>
            <a:r>
              <a:rPr lang="es-ES_tradnl" dirty="0">
                <a:solidFill>
                  <a:schemeClr val="accent3"/>
                </a:solidFill>
              </a:rPr>
              <a:t>Se puede usar números enteros, teniendo en cuenta el orden para darle importancia.</a:t>
            </a:r>
            <a:r>
              <a:rPr lang="es-ES_tradnl" dirty="0"/>
              <a:t> Estará en la creatividad de quien lo hace para determinar si las distancias son equidistantes o no.    </a:t>
            </a:r>
          </a:p>
          <a:p>
            <a:pPr marL="0" indent="0">
              <a:buNone/>
            </a:pPr>
            <a:endParaRPr lang="es-ES_tradnl"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9BCBC2F-5267-BE00-6DE8-F7DC565E7736}"/>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Variables </a:t>
            </a:r>
            <a:r>
              <a:rPr lang="es-ES_tradnl" sz="2400" dirty="0" err="1">
                <a:latin typeface="+mj-lt"/>
              </a:rPr>
              <a:t>Dummies</a:t>
            </a:r>
            <a:endParaRPr lang="es-ES_tradnl" sz="2400" dirty="0">
              <a:latin typeface="+mj-lt"/>
            </a:endParaRPr>
          </a:p>
        </p:txBody>
      </p:sp>
      <p:sp>
        <p:nvSpPr>
          <p:cNvPr id="9" name="Footer Placeholder 4">
            <a:extLst>
              <a:ext uri="{FF2B5EF4-FFF2-40B4-BE49-F238E27FC236}">
                <a16:creationId xmlns:a16="http://schemas.microsoft.com/office/drawing/2014/main" id="{2B60A787-E83E-6180-6623-858E756EDC01}"/>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888583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Tratamiento de variables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a:bodyPr>
          <a:lstStyle/>
          <a:p>
            <a:pPr marL="0" indent="0">
              <a:buNone/>
            </a:pPr>
            <a:r>
              <a:rPr lang="es-ES_tradnl" dirty="0"/>
              <a:t>Ahora si tenemos casos nominales no podemos asociar números, porque al hacerlo, establecemos un orden. </a:t>
            </a:r>
          </a:p>
          <a:p>
            <a:pPr marL="0" indent="0">
              <a:buNone/>
            </a:pPr>
            <a:r>
              <a:rPr lang="es-ES_tradnl" dirty="0"/>
              <a:t>Para este tipo de variable existe </a:t>
            </a:r>
            <a:r>
              <a:rPr lang="es-ES_tradnl" b="1" dirty="0" err="1">
                <a:solidFill>
                  <a:schemeClr val="accent5"/>
                </a:solidFill>
              </a:rPr>
              <a:t>one-hot</a:t>
            </a:r>
            <a:r>
              <a:rPr lang="es-ES_tradnl" b="1" dirty="0">
                <a:solidFill>
                  <a:schemeClr val="accent5"/>
                </a:solidFill>
              </a:rPr>
              <a:t> </a:t>
            </a:r>
            <a:r>
              <a:rPr lang="es-ES_tradnl" b="1" dirty="0" err="1">
                <a:solidFill>
                  <a:schemeClr val="accent5"/>
                </a:solidFill>
              </a:rPr>
              <a:t>encoding</a:t>
            </a:r>
            <a:r>
              <a:rPr lang="es-ES_tradnl" dirty="0"/>
              <a:t>. </a:t>
            </a:r>
          </a:p>
          <a:p>
            <a:pPr marL="0" indent="0">
              <a:buNone/>
            </a:pPr>
            <a:r>
              <a:rPr lang="es-ES_tradnl" dirty="0"/>
              <a:t>Al usar esta codificación, creamos nuevos atributos de acuerdo con la cantidad de clases presentes en la variable categórica, es decir, si hay </a:t>
            </a:r>
            <a:r>
              <a:rPr lang="es-ES_tradnl" b="1" dirty="0">
                <a:solidFill>
                  <a:schemeClr val="accent3"/>
                </a:solidFill>
              </a:rPr>
              <a:t>n</a:t>
            </a:r>
            <a:r>
              <a:rPr lang="es-ES_tradnl" dirty="0"/>
              <a:t> número de categorías, se crearán </a:t>
            </a:r>
            <a:r>
              <a:rPr lang="es-ES_tradnl" b="1" dirty="0">
                <a:solidFill>
                  <a:schemeClr val="accent3"/>
                </a:solidFill>
              </a:rPr>
              <a:t>n</a:t>
            </a:r>
            <a:r>
              <a:rPr lang="es-ES_tradnl" dirty="0"/>
              <a:t> nuevos atributos. Estos atributos creados se denominan </a:t>
            </a:r>
            <a:r>
              <a:rPr lang="es-ES_tradnl" b="1" i="1" dirty="0">
                <a:solidFill>
                  <a:schemeClr val="accent3"/>
                </a:solidFill>
              </a:rPr>
              <a:t>variables </a:t>
            </a:r>
            <a:r>
              <a:rPr lang="es-ES_tradnl" b="1" i="1" dirty="0" err="1">
                <a:solidFill>
                  <a:schemeClr val="accent3"/>
                </a:solidFill>
              </a:rPr>
              <a:t>dummies</a:t>
            </a:r>
            <a:r>
              <a:rPr lang="es-ES_tradnl" dirty="0"/>
              <a:t>. </a:t>
            </a:r>
          </a:p>
          <a:p>
            <a:pPr marL="0" indent="0">
              <a:buNone/>
            </a:pPr>
            <a:endParaRPr lang="es-ES_tradnl" dirty="0"/>
          </a:p>
          <a:p>
            <a:pPr marL="0" indent="0">
              <a:buNone/>
            </a:pPr>
            <a:endParaRPr lang="es-ES_tradnl" dirty="0"/>
          </a:p>
          <a:p>
            <a:pPr marL="0" indent="0">
              <a:buNone/>
            </a:pPr>
            <a:endParaRPr lang="es-ES_tradnl"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9BCBC2F-5267-BE00-6DE8-F7DC565E7736}"/>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Variables </a:t>
            </a:r>
            <a:r>
              <a:rPr lang="es-ES_tradnl" sz="2400" dirty="0" err="1">
                <a:latin typeface="+mj-lt"/>
              </a:rPr>
              <a:t>Dummies</a:t>
            </a:r>
            <a:endParaRPr lang="es-ES_tradnl" sz="2400" dirty="0">
              <a:latin typeface="+mj-lt"/>
            </a:endParaRPr>
          </a:p>
        </p:txBody>
      </p:sp>
      <p:sp>
        <p:nvSpPr>
          <p:cNvPr id="8" name="Footer Placeholder 4">
            <a:extLst>
              <a:ext uri="{FF2B5EF4-FFF2-40B4-BE49-F238E27FC236}">
                <a16:creationId xmlns:a16="http://schemas.microsoft.com/office/drawing/2014/main" id="{65DE71D3-E1C5-5304-8A8A-C903025D4027}"/>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629210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Tratamiento de variables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28</a:t>
            </a:fld>
            <a:endParaRPr lang="en-US"/>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9BCBC2F-5267-BE00-6DE8-F7DC565E7736}"/>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Variables </a:t>
            </a:r>
            <a:r>
              <a:rPr lang="es-ES_tradnl" sz="2400" dirty="0" err="1">
                <a:latin typeface="+mj-lt"/>
              </a:rPr>
              <a:t>Dummies</a:t>
            </a:r>
            <a:endParaRPr lang="es-ES_tradnl" sz="2400" dirty="0">
              <a:latin typeface="+mj-lt"/>
            </a:endParaRPr>
          </a:p>
        </p:txBody>
      </p:sp>
      <p:graphicFrame>
        <p:nvGraphicFramePr>
          <p:cNvPr id="10" name="Content Placeholder 9">
            <a:extLst>
              <a:ext uri="{FF2B5EF4-FFF2-40B4-BE49-F238E27FC236}">
                <a16:creationId xmlns:a16="http://schemas.microsoft.com/office/drawing/2014/main" id="{AA50BE4A-184F-9A1C-DECA-7E226C32B1D4}"/>
              </a:ext>
            </a:extLst>
          </p:cNvPr>
          <p:cNvGraphicFramePr>
            <a:graphicFrameLocks noGrp="1"/>
          </p:cNvGraphicFramePr>
          <p:nvPr>
            <p:ph idx="1"/>
            <p:extLst>
              <p:ext uri="{D42A27DB-BD31-4B8C-83A1-F6EECF244321}">
                <p14:modId xmlns:p14="http://schemas.microsoft.com/office/powerpoint/2010/main" val="2757434321"/>
              </p:ext>
            </p:extLst>
          </p:nvPr>
        </p:nvGraphicFramePr>
        <p:xfrm>
          <a:off x="700088" y="2292350"/>
          <a:ext cx="6415086" cy="1854200"/>
        </p:xfrm>
        <a:graphic>
          <a:graphicData uri="http://schemas.openxmlformats.org/drawingml/2006/table">
            <a:tbl>
              <a:tblPr firstRow="1" bandRow="1">
                <a:tableStyleId>{00A15C55-8517-42AA-B614-E9B94910E393}</a:tableStyleId>
              </a:tblPr>
              <a:tblGrid>
                <a:gridCol w="2138362">
                  <a:extLst>
                    <a:ext uri="{9D8B030D-6E8A-4147-A177-3AD203B41FA5}">
                      <a16:colId xmlns:a16="http://schemas.microsoft.com/office/drawing/2014/main" val="1314787988"/>
                    </a:ext>
                  </a:extLst>
                </a:gridCol>
                <a:gridCol w="2138362">
                  <a:extLst>
                    <a:ext uri="{9D8B030D-6E8A-4147-A177-3AD203B41FA5}">
                      <a16:colId xmlns:a16="http://schemas.microsoft.com/office/drawing/2014/main" val="3970562855"/>
                    </a:ext>
                  </a:extLst>
                </a:gridCol>
                <a:gridCol w="2138362">
                  <a:extLst>
                    <a:ext uri="{9D8B030D-6E8A-4147-A177-3AD203B41FA5}">
                      <a16:colId xmlns:a16="http://schemas.microsoft.com/office/drawing/2014/main" val="1615952333"/>
                    </a:ext>
                  </a:extLst>
                </a:gridCol>
              </a:tblGrid>
              <a:tr h="370840">
                <a:tc>
                  <a:txBody>
                    <a:bodyPr/>
                    <a:lstStyle/>
                    <a:p>
                      <a:pPr algn="ctr"/>
                      <a:r>
                        <a:rPr lang="es-ES_tradnl" dirty="0"/>
                        <a:t>Peso</a:t>
                      </a:r>
                    </a:p>
                  </a:txBody>
                  <a:tcPr/>
                </a:tc>
                <a:tc>
                  <a:txBody>
                    <a:bodyPr/>
                    <a:lstStyle/>
                    <a:p>
                      <a:pPr algn="ctr"/>
                      <a:r>
                        <a:rPr lang="es-ES_tradnl" dirty="0"/>
                        <a:t>Altura</a:t>
                      </a:r>
                    </a:p>
                  </a:txBody>
                  <a:tcPr/>
                </a:tc>
                <a:tc>
                  <a:txBody>
                    <a:bodyPr/>
                    <a:lstStyle/>
                    <a:p>
                      <a:pPr algn="ctr"/>
                      <a:r>
                        <a:rPr lang="es-ES_tradnl" dirty="0"/>
                        <a:t>País</a:t>
                      </a:r>
                    </a:p>
                  </a:txBody>
                  <a:tcPr/>
                </a:tc>
                <a:extLst>
                  <a:ext uri="{0D108BD9-81ED-4DB2-BD59-A6C34878D82A}">
                    <a16:rowId xmlns:a16="http://schemas.microsoft.com/office/drawing/2014/main" val="3518576873"/>
                  </a:ext>
                </a:extLst>
              </a:tr>
              <a:tr h="370840">
                <a:tc>
                  <a:txBody>
                    <a:bodyPr/>
                    <a:lstStyle/>
                    <a:p>
                      <a:pPr algn="ctr"/>
                      <a:r>
                        <a:rPr lang="es-ES_tradnl" dirty="0"/>
                        <a:t>80</a:t>
                      </a:r>
                    </a:p>
                  </a:txBody>
                  <a:tcPr/>
                </a:tc>
                <a:tc>
                  <a:txBody>
                    <a:bodyPr/>
                    <a:lstStyle/>
                    <a:p>
                      <a:pPr algn="ctr"/>
                      <a:r>
                        <a:rPr lang="es-ES_tradnl" dirty="0"/>
                        <a:t>180</a:t>
                      </a:r>
                    </a:p>
                  </a:txBody>
                  <a:tcPr/>
                </a:tc>
                <a:tc>
                  <a:txBody>
                    <a:bodyPr/>
                    <a:lstStyle/>
                    <a:p>
                      <a:pPr algn="ctr"/>
                      <a:r>
                        <a:rPr lang="es-ES_tradnl" dirty="0"/>
                        <a:t>Argentina</a:t>
                      </a:r>
                    </a:p>
                  </a:txBody>
                  <a:tcPr/>
                </a:tc>
                <a:extLst>
                  <a:ext uri="{0D108BD9-81ED-4DB2-BD59-A6C34878D82A}">
                    <a16:rowId xmlns:a16="http://schemas.microsoft.com/office/drawing/2014/main" val="1143634092"/>
                  </a:ext>
                </a:extLst>
              </a:tr>
              <a:tr h="370840">
                <a:tc>
                  <a:txBody>
                    <a:bodyPr/>
                    <a:lstStyle/>
                    <a:p>
                      <a:pPr algn="ctr"/>
                      <a:r>
                        <a:rPr lang="es-ES_tradnl" dirty="0"/>
                        <a:t>83</a:t>
                      </a:r>
                    </a:p>
                  </a:txBody>
                  <a:tcPr/>
                </a:tc>
                <a:tc>
                  <a:txBody>
                    <a:bodyPr/>
                    <a:lstStyle/>
                    <a:p>
                      <a:pPr algn="ctr"/>
                      <a:r>
                        <a:rPr lang="es-ES_tradnl" dirty="0"/>
                        <a:t>177</a:t>
                      </a:r>
                    </a:p>
                  </a:txBody>
                  <a:tcPr/>
                </a:tc>
                <a:tc>
                  <a:txBody>
                    <a:bodyPr/>
                    <a:lstStyle/>
                    <a:p>
                      <a:pPr algn="ctr"/>
                      <a:r>
                        <a:rPr lang="es-ES_tradnl" dirty="0"/>
                        <a:t>Chile</a:t>
                      </a:r>
                    </a:p>
                  </a:txBody>
                  <a:tcPr/>
                </a:tc>
                <a:extLst>
                  <a:ext uri="{0D108BD9-81ED-4DB2-BD59-A6C34878D82A}">
                    <a16:rowId xmlns:a16="http://schemas.microsoft.com/office/drawing/2014/main" val="3889630798"/>
                  </a:ext>
                </a:extLst>
              </a:tr>
              <a:tr h="370840">
                <a:tc>
                  <a:txBody>
                    <a:bodyPr/>
                    <a:lstStyle/>
                    <a:p>
                      <a:pPr algn="ctr"/>
                      <a:r>
                        <a:rPr lang="es-ES_tradnl" dirty="0"/>
                        <a:t>75</a:t>
                      </a:r>
                    </a:p>
                  </a:txBody>
                  <a:tcPr/>
                </a:tc>
                <a:tc>
                  <a:txBody>
                    <a:bodyPr/>
                    <a:lstStyle/>
                    <a:p>
                      <a:pPr algn="ctr"/>
                      <a:r>
                        <a:rPr lang="es-ES_tradnl" dirty="0"/>
                        <a:t>169</a:t>
                      </a:r>
                    </a:p>
                  </a:txBody>
                  <a:tcPr/>
                </a:tc>
                <a:tc>
                  <a:txBody>
                    <a:bodyPr/>
                    <a:lstStyle/>
                    <a:p>
                      <a:pPr algn="ctr"/>
                      <a:r>
                        <a:rPr lang="es-ES_tradnl" dirty="0"/>
                        <a:t>Chile</a:t>
                      </a:r>
                    </a:p>
                  </a:txBody>
                  <a:tcPr/>
                </a:tc>
                <a:extLst>
                  <a:ext uri="{0D108BD9-81ED-4DB2-BD59-A6C34878D82A}">
                    <a16:rowId xmlns:a16="http://schemas.microsoft.com/office/drawing/2014/main" val="3901723991"/>
                  </a:ext>
                </a:extLst>
              </a:tr>
              <a:tr h="370840">
                <a:tc>
                  <a:txBody>
                    <a:bodyPr/>
                    <a:lstStyle/>
                    <a:p>
                      <a:pPr algn="ctr"/>
                      <a:r>
                        <a:rPr lang="es-ES_tradnl" dirty="0"/>
                        <a:t>68</a:t>
                      </a:r>
                    </a:p>
                  </a:txBody>
                  <a:tcPr/>
                </a:tc>
                <a:tc>
                  <a:txBody>
                    <a:bodyPr/>
                    <a:lstStyle/>
                    <a:p>
                      <a:pPr algn="ctr"/>
                      <a:r>
                        <a:rPr lang="es-ES_tradnl" dirty="0"/>
                        <a:t>155</a:t>
                      </a:r>
                    </a:p>
                  </a:txBody>
                  <a:tcPr/>
                </a:tc>
                <a:tc>
                  <a:txBody>
                    <a:bodyPr/>
                    <a:lstStyle/>
                    <a:p>
                      <a:pPr algn="ctr"/>
                      <a:r>
                        <a:rPr lang="es-ES_tradnl" dirty="0"/>
                        <a:t>Argentina</a:t>
                      </a:r>
                    </a:p>
                  </a:txBody>
                  <a:tcPr/>
                </a:tc>
                <a:extLst>
                  <a:ext uri="{0D108BD9-81ED-4DB2-BD59-A6C34878D82A}">
                    <a16:rowId xmlns:a16="http://schemas.microsoft.com/office/drawing/2014/main" val="1265804413"/>
                  </a:ext>
                </a:extLst>
              </a:tr>
            </a:tbl>
          </a:graphicData>
        </a:graphic>
      </p:graphicFrame>
      <p:sp>
        <p:nvSpPr>
          <p:cNvPr id="4" name="Footer Placeholder 4">
            <a:extLst>
              <a:ext uri="{FF2B5EF4-FFF2-40B4-BE49-F238E27FC236}">
                <a16:creationId xmlns:a16="http://schemas.microsoft.com/office/drawing/2014/main" id="{BCAE891C-B49F-CBD4-2644-1E12A02A329E}"/>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8804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Tratamiento de variables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29</a:t>
            </a:fld>
            <a:endParaRPr lang="en-US"/>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9BCBC2F-5267-BE00-6DE8-F7DC565E7736}"/>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Variables </a:t>
            </a:r>
            <a:r>
              <a:rPr lang="es-ES_tradnl" sz="2400" dirty="0" err="1">
                <a:latin typeface="+mj-lt"/>
              </a:rPr>
              <a:t>Dummies</a:t>
            </a:r>
            <a:endParaRPr lang="es-ES_tradnl" sz="2400" dirty="0">
              <a:latin typeface="+mj-lt"/>
            </a:endParaRPr>
          </a:p>
        </p:txBody>
      </p:sp>
      <p:graphicFrame>
        <p:nvGraphicFramePr>
          <p:cNvPr id="10" name="Content Placeholder 9">
            <a:extLst>
              <a:ext uri="{FF2B5EF4-FFF2-40B4-BE49-F238E27FC236}">
                <a16:creationId xmlns:a16="http://schemas.microsoft.com/office/drawing/2014/main" id="{AA50BE4A-184F-9A1C-DECA-7E226C32B1D4}"/>
              </a:ext>
            </a:extLst>
          </p:cNvPr>
          <p:cNvGraphicFramePr>
            <a:graphicFrameLocks noGrp="1"/>
          </p:cNvGraphicFramePr>
          <p:nvPr>
            <p:ph idx="1"/>
            <p:extLst>
              <p:ext uri="{D42A27DB-BD31-4B8C-83A1-F6EECF244321}">
                <p14:modId xmlns:p14="http://schemas.microsoft.com/office/powerpoint/2010/main" val="3686624809"/>
              </p:ext>
            </p:extLst>
          </p:nvPr>
        </p:nvGraphicFramePr>
        <p:xfrm>
          <a:off x="700088" y="2292350"/>
          <a:ext cx="10691810" cy="1854200"/>
        </p:xfrm>
        <a:graphic>
          <a:graphicData uri="http://schemas.openxmlformats.org/drawingml/2006/table">
            <a:tbl>
              <a:tblPr firstRow="1" bandRow="1">
                <a:tableStyleId>{00A15C55-8517-42AA-B614-E9B94910E393}</a:tableStyleId>
              </a:tblPr>
              <a:tblGrid>
                <a:gridCol w="2138362">
                  <a:extLst>
                    <a:ext uri="{9D8B030D-6E8A-4147-A177-3AD203B41FA5}">
                      <a16:colId xmlns:a16="http://schemas.microsoft.com/office/drawing/2014/main" val="1314787988"/>
                    </a:ext>
                  </a:extLst>
                </a:gridCol>
                <a:gridCol w="2138362">
                  <a:extLst>
                    <a:ext uri="{9D8B030D-6E8A-4147-A177-3AD203B41FA5}">
                      <a16:colId xmlns:a16="http://schemas.microsoft.com/office/drawing/2014/main" val="3970562855"/>
                    </a:ext>
                  </a:extLst>
                </a:gridCol>
                <a:gridCol w="2138362">
                  <a:extLst>
                    <a:ext uri="{9D8B030D-6E8A-4147-A177-3AD203B41FA5}">
                      <a16:colId xmlns:a16="http://schemas.microsoft.com/office/drawing/2014/main" val="1615952333"/>
                    </a:ext>
                  </a:extLst>
                </a:gridCol>
                <a:gridCol w="2138362">
                  <a:extLst>
                    <a:ext uri="{9D8B030D-6E8A-4147-A177-3AD203B41FA5}">
                      <a16:colId xmlns:a16="http://schemas.microsoft.com/office/drawing/2014/main" val="2433902133"/>
                    </a:ext>
                  </a:extLst>
                </a:gridCol>
                <a:gridCol w="2138362">
                  <a:extLst>
                    <a:ext uri="{9D8B030D-6E8A-4147-A177-3AD203B41FA5}">
                      <a16:colId xmlns:a16="http://schemas.microsoft.com/office/drawing/2014/main" val="2446023878"/>
                    </a:ext>
                  </a:extLst>
                </a:gridCol>
              </a:tblGrid>
              <a:tr h="370840">
                <a:tc>
                  <a:txBody>
                    <a:bodyPr/>
                    <a:lstStyle/>
                    <a:p>
                      <a:pPr algn="ctr"/>
                      <a:r>
                        <a:rPr lang="es-ES_tradnl" dirty="0"/>
                        <a:t>Peso</a:t>
                      </a:r>
                    </a:p>
                  </a:txBody>
                  <a:tcPr/>
                </a:tc>
                <a:tc>
                  <a:txBody>
                    <a:bodyPr/>
                    <a:lstStyle/>
                    <a:p>
                      <a:pPr algn="ctr"/>
                      <a:r>
                        <a:rPr lang="es-ES_tradnl" dirty="0"/>
                        <a:t>Altura</a:t>
                      </a:r>
                    </a:p>
                  </a:txBody>
                  <a:tcPr/>
                </a:tc>
                <a:tc>
                  <a:txBody>
                    <a:bodyPr/>
                    <a:lstStyle/>
                    <a:p>
                      <a:pPr algn="ctr"/>
                      <a:r>
                        <a:rPr lang="es-ES_tradnl" dirty="0"/>
                        <a:t>País</a:t>
                      </a:r>
                    </a:p>
                  </a:txBody>
                  <a:tcPr/>
                </a:tc>
                <a:tc>
                  <a:txBody>
                    <a:bodyPr/>
                    <a:lstStyle/>
                    <a:p>
                      <a:pPr algn="ctr"/>
                      <a:r>
                        <a:rPr lang="es-ES_tradnl" dirty="0" err="1"/>
                        <a:t>arg</a:t>
                      </a:r>
                      <a:endParaRPr lang="es-ES_tradnl" dirty="0"/>
                    </a:p>
                  </a:txBody>
                  <a:tcPr/>
                </a:tc>
                <a:tc>
                  <a:txBody>
                    <a:bodyPr/>
                    <a:lstStyle/>
                    <a:p>
                      <a:pPr algn="ctr"/>
                      <a:r>
                        <a:rPr lang="es-ES_tradnl" dirty="0"/>
                        <a:t>chile</a:t>
                      </a:r>
                    </a:p>
                  </a:txBody>
                  <a:tcPr/>
                </a:tc>
                <a:extLst>
                  <a:ext uri="{0D108BD9-81ED-4DB2-BD59-A6C34878D82A}">
                    <a16:rowId xmlns:a16="http://schemas.microsoft.com/office/drawing/2014/main" val="3518576873"/>
                  </a:ext>
                </a:extLst>
              </a:tr>
              <a:tr h="370840">
                <a:tc>
                  <a:txBody>
                    <a:bodyPr/>
                    <a:lstStyle/>
                    <a:p>
                      <a:pPr algn="ctr"/>
                      <a:r>
                        <a:rPr lang="es-ES_tradnl" dirty="0"/>
                        <a:t>80</a:t>
                      </a:r>
                    </a:p>
                  </a:txBody>
                  <a:tcPr/>
                </a:tc>
                <a:tc>
                  <a:txBody>
                    <a:bodyPr/>
                    <a:lstStyle/>
                    <a:p>
                      <a:pPr algn="ctr"/>
                      <a:r>
                        <a:rPr lang="es-ES_tradnl" dirty="0"/>
                        <a:t>180</a:t>
                      </a:r>
                    </a:p>
                  </a:txBody>
                  <a:tcPr/>
                </a:tc>
                <a:tc>
                  <a:txBody>
                    <a:bodyPr/>
                    <a:lstStyle/>
                    <a:p>
                      <a:pPr algn="ctr"/>
                      <a:r>
                        <a:rPr lang="es-ES_tradnl" dirty="0"/>
                        <a:t>Argentina</a:t>
                      </a:r>
                    </a:p>
                  </a:txBody>
                  <a:tcPr/>
                </a:tc>
                <a:tc>
                  <a:txBody>
                    <a:bodyPr/>
                    <a:lstStyle/>
                    <a:p>
                      <a:pPr algn="ctr"/>
                      <a:r>
                        <a:rPr lang="es-ES_tradnl" dirty="0"/>
                        <a:t>1</a:t>
                      </a:r>
                    </a:p>
                  </a:txBody>
                  <a:tcPr/>
                </a:tc>
                <a:tc>
                  <a:txBody>
                    <a:bodyPr/>
                    <a:lstStyle/>
                    <a:p>
                      <a:pPr algn="ctr"/>
                      <a:r>
                        <a:rPr lang="es-ES_tradnl" dirty="0"/>
                        <a:t>0</a:t>
                      </a:r>
                    </a:p>
                  </a:txBody>
                  <a:tcPr/>
                </a:tc>
                <a:extLst>
                  <a:ext uri="{0D108BD9-81ED-4DB2-BD59-A6C34878D82A}">
                    <a16:rowId xmlns:a16="http://schemas.microsoft.com/office/drawing/2014/main" val="1143634092"/>
                  </a:ext>
                </a:extLst>
              </a:tr>
              <a:tr h="370840">
                <a:tc>
                  <a:txBody>
                    <a:bodyPr/>
                    <a:lstStyle/>
                    <a:p>
                      <a:pPr algn="ctr"/>
                      <a:r>
                        <a:rPr lang="es-ES_tradnl" dirty="0"/>
                        <a:t>83</a:t>
                      </a:r>
                    </a:p>
                  </a:txBody>
                  <a:tcPr/>
                </a:tc>
                <a:tc>
                  <a:txBody>
                    <a:bodyPr/>
                    <a:lstStyle/>
                    <a:p>
                      <a:pPr algn="ctr"/>
                      <a:r>
                        <a:rPr lang="es-ES_tradnl" dirty="0"/>
                        <a:t>177</a:t>
                      </a:r>
                    </a:p>
                  </a:txBody>
                  <a:tcPr/>
                </a:tc>
                <a:tc>
                  <a:txBody>
                    <a:bodyPr/>
                    <a:lstStyle/>
                    <a:p>
                      <a:pPr algn="ctr"/>
                      <a:r>
                        <a:rPr lang="es-ES_tradnl" dirty="0"/>
                        <a:t>Chile</a:t>
                      </a:r>
                    </a:p>
                  </a:txBody>
                  <a:tcPr/>
                </a:tc>
                <a:tc>
                  <a:txBody>
                    <a:bodyPr/>
                    <a:lstStyle/>
                    <a:p>
                      <a:pPr algn="ctr"/>
                      <a:r>
                        <a:rPr lang="es-ES_tradnl" dirty="0"/>
                        <a:t>0</a:t>
                      </a:r>
                    </a:p>
                  </a:txBody>
                  <a:tcPr/>
                </a:tc>
                <a:tc>
                  <a:txBody>
                    <a:bodyPr/>
                    <a:lstStyle/>
                    <a:p>
                      <a:pPr algn="ctr"/>
                      <a:r>
                        <a:rPr lang="es-ES_tradnl" dirty="0"/>
                        <a:t>1</a:t>
                      </a:r>
                    </a:p>
                  </a:txBody>
                  <a:tcPr/>
                </a:tc>
                <a:extLst>
                  <a:ext uri="{0D108BD9-81ED-4DB2-BD59-A6C34878D82A}">
                    <a16:rowId xmlns:a16="http://schemas.microsoft.com/office/drawing/2014/main" val="3889630798"/>
                  </a:ext>
                </a:extLst>
              </a:tr>
              <a:tr h="370840">
                <a:tc>
                  <a:txBody>
                    <a:bodyPr/>
                    <a:lstStyle/>
                    <a:p>
                      <a:pPr algn="ctr"/>
                      <a:r>
                        <a:rPr lang="es-ES_tradnl" dirty="0"/>
                        <a:t>75</a:t>
                      </a:r>
                    </a:p>
                  </a:txBody>
                  <a:tcPr/>
                </a:tc>
                <a:tc>
                  <a:txBody>
                    <a:bodyPr/>
                    <a:lstStyle/>
                    <a:p>
                      <a:pPr algn="ctr"/>
                      <a:r>
                        <a:rPr lang="es-ES_tradnl" dirty="0"/>
                        <a:t>169</a:t>
                      </a:r>
                    </a:p>
                  </a:txBody>
                  <a:tcPr/>
                </a:tc>
                <a:tc>
                  <a:txBody>
                    <a:bodyPr/>
                    <a:lstStyle/>
                    <a:p>
                      <a:pPr algn="ctr"/>
                      <a:r>
                        <a:rPr lang="es-ES_tradnl" dirty="0"/>
                        <a:t>Chile</a:t>
                      </a:r>
                    </a:p>
                  </a:txBody>
                  <a:tcPr/>
                </a:tc>
                <a:tc>
                  <a:txBody>
                    <a:bodyPr/>
                    <a:lstStyle/>
                    <a:p>
                      <a:pPr algn="ctr"/>
                      <a:r>
                        <a:rPr lang="es-ES_tradnl" dirty="0"/>
                        <a:t>0</a:t>
                      </a:r>
                    </a:p>
                  </a:txBody>
                  <a:tcPr/>
                </a:tc>
                <a:tc>
                  <a:txBody>
                    <a:bodyPr/>
                    <a:lstStyle/>
                    <a:p>
                      <a:pPr algn="ctr"/>
                      <a:r>
                        <a:rPr lang="es-ES_tradnl" dirty="0"/>
                        <a:t>1</a:t>
                      </a:r>
                    </a:p>
                  </a:txBody>
                  <a:tcPr/>
                </a:tc>
                <a:extLst>
                  <a:ext uri="{0D108BD9-81ED-4DB2-BD59-A6C34878D82A}">
                    <a16:rowId xmlns:a16="http://schemas.microsoft.com/office/drawing/2014/main" val="3901723991"/>
                  </a:ext>
                </a:extLst>
              </a:tr>
              <a:tr h="370840">
                <a:tc>
                  <a:txBody>
                    <a:bodyPr/>
                    <a:lstStyle/>
                    <a:p>
                      <a:pPr algn="ctr"/>
                      <a:r>
                        <a:rPr lang="es-ES_tradnl" dirty="0"/>
                        <a:t>68</a:t>
                      </a:r>
                    </a:p>
                  </a:txBody>
                  <a:tcPr/>
                </a:tc>
                <a:tc>
                  <a:txBody>
                    <a:bodyPr/>
                    <a:lstStyle/>
                    <a:p>
                      <a:pPr algn="ctr"/>
                      <a:r>
                        <a:rPr lang="es-ES_tradnl" dirty="0"/>
                        <a:t>155</a:t>
                      </a:r>
                    </a:p>
                  </a:txBody>
                  <a:tcPr/>
                </a:tc>
                <a:tc>
                  <a:txBody>
                    <a:bodyPr/>
                    <a:lstStyle/>
                    <a:p>
                      <a:pPr algn="ctr"/>
                      <a:r>
                        <a:rPr lang="es-ES_tradnl" dirty="0"/>
                        <a:t>Argentina</a:t>
                      </a:r>
                    </a:p>
                  </a:txBody>
                  <a:tcPr/>
                </a:tc>
                <a:tc>
                  <a:txBody>
                    <a:bodyPr/>
                    <a:lstStyle/>
                    <a:p>
                      <a:pPr algn="ctr"/>
                      <a:r>
                        <a:rPr lang="es-ES_tradnl" dirty="0"/>
                        <a:t>1</a:t>
                      </a:r>
                    </a:p>
                  </a:txBody>
                  <a:tcPr/>
                </a:tc>
                <a:tc>
                  <a:txBody>
                    <a:bodyPr/>
                    <a:lstStyle/>
                    <a:p>
                      <a:pPr algn="ctr"/>
                      <a:r>
                        <a:rPr lang="es-ES_tradnl" dirty="0"/>
                        <a:t>0</a:t>
                      </a:r>
                    </a:p>
                  </a:txBody>
                  <a:tcPr/>
                </a:tc>
                <a:extLst>
                  <a:ext uri="{0D108BD9-81ED-4DB2-BD59-A6C34878D82A}">
                    <a16:rowId xmlns:a16="http://schemas.microsoft.com/office/drawing/2014/main" val="1265804413"/>
                  </a:ext>
                </a:extLst>
              </a:tr>
            </a:tbl>
          </a:graphicData>
        </a:graphic>
      </p:graphicFrame>
      <p:sp>
        <p:nvSpPr>
          <p:cNvPr id="4" name="Footer Placeholder 4">
            <a:extLst>
              <a:ext uri="{FF2B5EF4-FFF2-40B4-BE49-F238E27FC236}">
                <a16:creationId xmlns:a16="http://schemas.microsoft.com/office/drawing/2014/main" id="{516CE72E-67FC-1827-D43A-729DFE0E56A3}"/>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28932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9173B-8E24-E73E-3A7D-033290DC2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7CEA73-42AB-D36F-CBA8-2FE7B30FB22D}"/>
              </a:ext>
            </a:extLst>
          </p:cNvPr>
          <p:cNvSpPr>
            <a:spLocks noGrp="1"/>
          </p:cNvSpPr>
          <p:nvPr>
            <p:ph type="title"/>
          </p:nvPr>
        </p:nvSpPr>
        <p:spPr>
          <a:xfrm>
            <a:off x="700635" y="922096"/>
            <a:ext cx="10691265" cy="688990"/>
          </a:xfrm>
        </p:spPr>
        <p:txBody>
          <a:bodyPr>
            <a:normAutofit fontScale="90000"/>
          </a:bodyPr>
          <a:lstStyle/>
          <a:p>
            <a:r>
              <a:rPr lang="es-ES_tradnl" dirty="0" err="1"/>
              <a:t>Numpy</a:t>
            </a:r>
            <a:endParaRPr lang="es-ES_tradnl" dirty="0"/>
          </a:p>
        </p:txBody>
      </p:sp>
      <p:sp>
        <p:nvSpPr>
          <p:cNvPr id="6" name="Slide Number Placeholder 5">
            <a:extLst>
              <a:ext uri="{FF2B5EF4-FFF2-40B4-BE49-F238E27FC236}">
                <a16:creationId xmlns:a16="http://schemas.microsoft.com/office/drawing/2014/main" id="{B702B414-33DF-9B3A-1F72-21F5DF0F4107}"/>
              </a:ext>
            </a:extLst>
          </p:cNvPr>
          <p:cNvSpPr>
            <a:spLocks noGrp="1"/>
          </p:cNvSpPr>
          <p:nvPr>
            <p:ph type="sldNum" sz="quarter" idx="12"/>
          </p:nvPr>
        </p:nvSpPr>
        <p:spPr/>
        <p:txBody>
          <a:bodyPr/>
          <a:lstStyle/>
          <a:p>
            <a:fld id="{87E7843D-FF13-4365-9478-9625B70A2705}" type="slidenum">
              <a:rPr lang="en-US" smtClean="0"/>
              <a:t>3</a:t>
            </a:fld>
            <a:endParaRPr lang="en-US"/>
          </a:p>
        </p:txBody>
      </p:sp>
      <p:sp>
        <p:nvSpPr>
          <p:cNvPr id="4" name="Content Placeholder 3">
            <a:extLst>
              <a:ext uri="{FF2B5EF4-FFF2-40B4-BE49-F238E27FC236}">
                <a16:creationId xmlns:a16="http://schemas.microsoft.com/office/drawing/2014/main" id="{3C2FD977-49FE-F434-2742-D341835B5FD1}"/>
              </a:ext>
            </a:extLst>
          </p:cNvPr>
          <p:cNvSpPr>
            <a:spLocks noGrp="1"/>
          </p:cNvSpPr>
          <p:nvPr>
            <p:ph idx="1"/>
          </p:nvPr>
        </p:nvSpPr>
        <p:spPr>
          <a:xfrm>
            <a:off x="700636" y="1672046"/>
            <a:ext cx="10691264" cy="4257168"/>
          </a:xfrm>
        </p:spPr>
        <p:txBody>
          <a:bodyPr>
            <a:normAutofit fontScale="92500" lnSpcReduction="10000"/>
          </a:bodyPr>
          <a:lstStyle/>
          <a:p>
            <a:pPr marL="0" indent="0">
              <a:buNone/>
            </a:pPr>
            <a:r>
              <a:rPr lang="es-ES" dirty="0"/>
              <a:t>Cuando trabajamos en aplicaciones de Aprendizaje Automático, trabajamos con muchos tipos de datos y en grandes cantidades. </a:t>
            </a:r>
          </a:p>
          <a:p>
            <a:pPr marL="0" indent="0">
              <a:buNone/>
            </a:pPr>
            <a:r>
              <a:rPr lang="es-ES" dirty="0"/>
              <a:t>Los conjuntos de datos pueden provenir de una amplia gama de fuentes y formatos, como colecciones de documentos, imágenes, clips de sonido, mediciones numéricas, entre otros. A pesar de esta aparente heterogeneidad, nos ayudará pensar en todos los datos fundamentalmente como </a:t>
            </a:r>
            <a:r>
              <a:rPr lang="es-ES" dirty="0" err="1"/>
              <a:t>arrays</a:t>
            </a:r>
            <a:r>
              <a:rPr lang="es-ES" dirty="0"/>
              <a:t> de números.</a:t>
            </a:r>
          </a:p>
          <a:p>
            <a:pPr marL="0" indent="0">
              <a:buNone/>
            </a:pPr>
            <a:r>
              <a:rPr lang="es-ES" dirty="0"/>
              <a:t>El almacenamiento y manipulación eficientes de </a:t>
            </a:r>
            <a:r>
              <a:rPr lang="es-ES" dirty="0" err="1"/>
              <a:t>arrays</a:t>
            </a:r>
            <a:r>
              <a:rPr lang="es-ES" dirty="0"/>
              <a:t> numéricos son absolutamente fundamentales en el proceso de hacer Aprendizaje Automático. </a:t>
            </a:r>
          </a:p>
          <a:p>
            <a:pPr marL="0" indent="0">
              <a:buNone/>
            </a:pPr>
            <a:r>
              <a:rPr lang="es-ES" dirty="0"/>
              <a:t>Esto lo podemos hacer usando </a:t>
            </a:r>
            <a:r>
              <a:rPr lang="es-ES" b="1" dirty="0">
                <a:solidFill>
                  <a:schemeClr val="accent4"/>
                </a:solidFill>
                <a:hlinkClick r:id="rId3"/>
              </a:rPr>
              <a:t>NumPy</a:t>
            </a:r>
            <a:r>
              <a:rPr lang="es-ES" dirty="0"/>
              <a:t>.</a:t>
            </a:r>
          </a:p>
          <a:p>
            <a:pPr marL="0" indent="0">
              <a:buNone/>
            </a:pPr>
            <a:r>
              <a:rPr lang="es-ES" dirty="0" err="1"/>
              <a:t>NumPy</a:t>
            </a:r>
            <a:r>
              <a:rPr lang="es-ES" dirty="0"/>
              <a:t> nos ofrece los </a:t>
            </a:r>
            <a:r>
              <a:rPr lang="es-ES" dirty="0" err="1"/>
              <a:t>arrays</a:t>
            </a:r>
            <a:r>
              <a:rPr lang="es-ES" dirty="0"/>
              <a:t> que puede almacenar y operar datos de manera eficiente.</a:t>
            </a:r>
          </a:p>
          <a:p>
            <a:r>
              <a:rPr lang="es-ES" dirty="0"/>
              <a:t>Una forma que logra ser eficiente es que los </a:t>
            </a:r>
            <a:r>
              <a:rPr lang="es-ES" dirty="0" err="1"/>
              <a:t>arrays</a:t>
            </a:r>
            <a:r>
              <a:rPr lang="es-ES" dirty="0"/>
              <a:t> sus elementos tienen que ser del mismo tipo. </a:t>
            </a:r>
          </a:p>
          <a:p>
            <a:r>
              <a:rPr lang="es-ES" dirty="0"/>
              <a:t>Los </a:t>
            </a:r>
            <a:r>
              <a:rPr lang="es-ES" dirty="0" err="1"/>
              <a:t>arrays</a:t>
            </a:r>
            <a:r>
              <a:rPr lang="es-ES" dirty="0"/>
              <a:t> son </a:t>
            </a:r>
            <a:r>
              <a:rPr lang="es-ES" b="1" dirty="0">
                <a:solidFill>
                  <a:schemeClr val="accent2"/>
                </a:solidFill>
              </a:rPr>
              <a:t>mutables</a:t>
            </a:r>
            <a:r>
              <a:rPr lang="es-ES" dirty="0"/>
              <a:t> por defecto, pero se puede cambiar este comportamiento.</a:t>
            </a:r>
          </a:p>
          <a:p>
            <a:pPr marL="0" indent="0">
              <a:buNone/>
            </a:pPr>
            <a:endParaRPr lang="es-ES" dirty="0"/>
          </a:p>
          <a:p>
            <a:pPr marL="0" indent="0">
              <a:buNone/>
            </a:pPr>
            <a:endParaRPr lang="es-ES" dirty="0"/>
          </a:p>
          <a:p>
            <a:pPr marL="0" indent="0">
              <a:buNone/>
            </a:pPr>
            <a:endParaRPr lang="es-ES" sz="1600" dirty="0"/>
          </a:p>
        </p:txBody>
      </p:sp>
      <p:sp>
        <p:nvSpPr>
          <p:cNvPr id="3" name="Footer Placeholder 4">
            <a:extLst>
              <a:ext uri="{FF2B5EF4-FFF2-40B4-BE49-F238E27FC236}">
                <a16:creationId xmlns:a16="http://schemas.microsoft.com/office/drawing/2014/main" id="{C73F7C93-E4E8-E8F7-B488-FA4C35AC8ECE}"/>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6426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Tratamiento de variables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30</a:t>
            </a:fld>
            <a:endParaRPr lang="en-US"/>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9BCBC2F-5267-BE00-6DE8-F7DC565E7736}"/>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Variables </a:t>
            </a:r>
            <a:r>
              <a:rPr lang="es-ES_tradnl" sz="2400" dirty="0" err="1">
                <a:latin typeface="+mj-lt"/>
              </a:rPr>
              <a:t>Dummies</a:t>
            </a:r>
            <a:endParaRPr lang="es-ES_tradnl" sz="2400" dirty="0">
              <a:latin typeface="+mj-lt"/>
            </a:endParaRPr>
          </a:p>
        </p:txBody>
      </p:sp>
      <p:graphicFrame>
        <p:nvGraphicFramePr>
          <p:cNvPr id="10" name="Content Placeholder 9">
            <a:extLst>
              <a:ext uri="{FF2B5EF4-FFF2-40B4-BE49-F238E27FC236}">
                <a16:creationId xmlns:a16="http://schemas.microsoft.com/office/drawing/2014/main" id="{AA50BE4A-184F-9A1C-DECA-7E226C32B1D4}"/>
              </a:ext>
            </a:extLst>
          </p:cNvPr>
          <p:cNvGraphicFramePr>
            <a:graphicFrameLocks noGrp="1"/>
          </p:cNvGraphicFramePr>
          <p:nvPr>
            <p:ph idx="1"/>
            <p:extLst>
              <p:ext uri="{D42A27DB-BD31-4B8C-83A1-F6EECF244321}">
                <p14:modId xmlns:p14="http://schemas.microsoft.com/office/powerpoint/2010/main" val="2364059026"/>
              </p:ext>
            </p:extLst>
          </p:nvPr>
        </p:nvGraphicFramePr>
        <p:xfrm>
          <a:off x="700088" y="2292350"/>
          <a:ext cx="8553448" cy="1854200"/>
        </p:xfrm>
        <a:graphic>
          <a:graphicData uri="http://schemas.openxmlformats.org/drawingml/2006/table">
            <a:tbl>
              <a:tblPr firstRow="1" bandRow="1">
                <a:tableStyleId>{00A15C55-8517-42AA-B614-E9B94910E393}</a:tableStyleId>
              </a:tblPr>
              <a:tblGrid>
                <a:gridCol w="2138362">
                  <a:extLst>
                    <a:ext uri="{9D8B030D-6E8A-4147-A177-3AD203B41FA5}">
                      <a16:colId xmlns:a16="http://schemas.microsoft.com/office/drawing/2014/main" val="1314787988"/>
                    </a:ext>
                  </a:extLst>
                </a:gridCol>
                <a:gridCol w="2138362">
                  <a:extLst>
                    <a:ext uri="{9D8B030D-6E8A-4147-A177-3AD203B41FA5}">
                      <a16:colId xmlns:a16="http://schemas.microsoft.com/office/drawing/2014/main" val="3970562855"/>
                    </a:ext>
                  </a:extLst>
                </a:gridCol>
                <a:gridCol w="2138362">
                  <a:extLst>
                    <a:ext uri="{9D8B030D-6E8A-4147-A177-3AD203B41FA5}">
                      <a16:colId xmlns:a16="http://schemas.microsoft.com/office/drawing/2014/main" val="2433902133"/>
                    </a:ext>
                  </a:extLst>
                </a:gridCol>
                <a:gridCol w="2138362">
                  <a:extLst>
                    <a:ext uri="{9D8B030D-6E8A-4147-A177-3AD203B41FA5}">
                      <a16:colId xmlns:a16="http://schemas.microsoft.com/office/drawing/2014/main" val="2446023878"/>
                    </a:ext>
                  </a:extLst>
                </a:gridCol>
              </a:tblGrid>
              <a:tr h="370840">
                <a:tc>
                  <a:txBody>
                    <a:bodyPr/>
                    <a:lstStyle/>
                    <a:p>
                      <a:pPr algn="ctr"/>
                      <a:r>
                        <a:rPr lang="es-ES_tradnl" dirty="0"/>
                        <a:t>Peso</a:t>
                      </a:r>
                    </a:p>
                  </a:txBody>
                  <a:tcPr/>
                </a:tc>
                <a:tc>
                  <a:txBody>
                    <a:bodyPr/>
                    <a:lstStyle/>
                    <a:p>
                      <a:pPr algn="ctr"/>
                      <a:r>
                        <a:rPr lang="es-ES_tradnl" dirty="0"/>
                        <a:t>Altura</a:t>
                      </a:r>
                    </a:p>
                  </a:txBody>
                  <a:tcPr/>
                </a:tc>
                <a:tc>
                  <a:txBody>
                    <a:bodyPr/>
                    <a:lstStyle/>
                    <a:p>
                      <a:pPr algn="ctr"/>
                      <a:r>
                        <a:rPr lang="es-ES_tradnl" dirty="0" err="1"/>
                        <a:t>arg</a:t>
                      </a:r>
                      <a:endParaRPr lang="es-ES_tradnl" dirty="0"/>
                    </a:p>
                  </a:txBody>
                  <a:tcPr/>
                </a:tc>
                <a:tc>
                  <a:txBody>
                    <a:bodyPr/>
                    <a:lstStyle/>
                    <a:p>
                      <a:pPr algn="ctr"/>
                      <a:r>
                        <a:rPr lang="es-ES_tradnl" dirty="0"/>
                        <a:t>chile</a:t>
                      </a:r>
                    </a:p>
                  </a:txBody>
                  <a:tcPr/>
                </a:tc>
                <a:extLst>
                  <a:ext uri="{0D108BD9-81ED-4DB2-BD59-A6C34878D82A}">
                    <a16:rowId xmlns:a16="http://schemas.microsoft.com/office/drawing/2014/main" val="3518576873"/>
                  </a:ext>
                </a:extLst>
              </a:tr>
              <a:tr h="370840">
                <a:tc>
                  <a:txBody>
                    <a:bodyPr/>
                    <a:lstStyle/>
                    <a:p>
                      <a:pPr algn="ctr"/>
                      <a:r>
                        <a:rPr lang="es-ES_tradnl" dirty="0"/>
                        <a:t>80</a:t>
                      </a:r>
                    </a:p>
                  </a:txBody>
                  <a:tcPr/>
                </a:tc>
                <a:tc>
                  <a:txBody>
                    <a:bodyPr/>
                    <a:lstStyle/>
                    <a:p>
                      <a:pPr algn="ctr"/>
                      <a:r>
                        <a:rPr lang="es-ES_tradnl" dirty="0"/>
                        <a:t>180</a:t>
                      </a:r>
                    </a:p>
                  </a:txBody>
                  <a:tcPr/>
                </a:tc>
                <a:tc>
                  <a:txBody>
                    <a:bodyPr/>
                    <a:lstStyle/>
                    <a:p>
                      <a:pPr algn="ctr"/>
                      <a:r>
                        <a:rPr lang="es-ES_tradnl" dirty="0"/>
                        <a:t>1</a:t>
                      </a:r>
                    </a:p>
                  </a:txBody>
                  <a:tcPr/>
                </a:tc>
                <a:tc>
                  <a:txBody>
                    <a:bodyPr/>
                    <a:lstStyle/>
                    <a:p>
                      <a:pPr algn="ctr"/>
                      <a:r>
                        <a:rPr lang="es-ES_tradnl" dirty="0"/>
                        <a:t>0</a:t>
                      </a:r>
                    </a:p>
                  </a:txBody>
                  <a:tcPr/>
                </a:tc>
                <a:extLst>
                  <a:ext uri="{0D108BD9-81ED-4DB2-BD59-A6C34878D82A}">
                    <a16:rowId xmlns:a16="http://schemas.microsoft.com/office/drawing/2014/main" val="1143634092"/>
                  </a:ext>
                </a:extLst>
              </a:tr>
              <a:tr h="370840">
                <a:tc>
                  <a:txBody>
                    <a:bodyPr/>
                    <a:lstStyle/>
                    <a:p>
                      <a:pPr algn="ctr"/>
                      <a:r>
                        <a:rPr lang="es-ES_tradnl" dirty="0"/>
                        <a:t>83</a:t>
                      </a:r>
                    </a:p>
                  </a:txBody>
                  <a:tcPr/>
                </a:tc>
                <a:tc>
                  <a:txBody>
                    <a:bodyPr/>
                    <a:lstStyle/>
                    <a:p>
                      <a:pPr algn="ctr"/>
                      <a:r>
                        <a:rPr lang="es-ES_tradnl" dirty="0"/>
                        <a:t>177</a:t>
                      </a:r>
                    </a:p>
                  </a:txBody>
                  <a:tcPr/>
                </a:tc>
                <a:tc>
                  <a:txBody>
                    <a:bodyPr/>
                    <a:lstStyle/>
                    <a:p>
                      <a:pPr algn="ctr"/>
                      <a:r>
                        <a:rPr lang="es-ES_tradnl" dirty="0"/>
                        <a:t>0</a:t>
                      </a:r>
                    </a:p>
                  </a:txBody>
                  <a:tcPr/>
                </a:tc>
                <a:tc>
                  <a:txBody>
                    <a:bodyPr/>
                    <a:lstStyle/>
                    <a:p>
                      <a:pPr algn="ctr"/>
                      <a:r>
                        <a:rPr lang="es-ES_tradnl" dirty="0"/>
                        <a:t>1</a:t>
                      </a:r>
                    </a:p>
                  </a:txBody>
                  <a:tcPr/>
                </a:tc>
                <a:extLst>
                  <a:ext uri="{0D108BD9-81ED-4DB2-BD59-A6C34878D82A}">
                    <a16:rowId xmlns:a16="http://schemas.microsoft.com/office/drawing/2014/main" val="3889630798"/>
                  </a:ext>
                </a:extLst>
              </a:tr>
              <a:tr h="370840">
                <a:tc>
                  <a:txBody>
                    <a:bodyPr/>
                    <a:lstStyle/>
                    <a:p>
                      <a:pPr algn="ctr"/>
                      <a:r>
                        <a:rPr lang="es-ES_tradnl" dirty="0"/>
                        <a:t>75</a:t>
                      </a:r>
                    </a:p>
                  </a:txBody>
                  <a:tcPr/>
                </a:tc>
                <a:tc>
                  <a:txBody>
                    <a:bodyPr/>
                    <a:lstStyle/>
                    <a:p>
                      <a:pPr algn="ctr"/>
                      <a:r>
                        <a:rPr lang="es-ES_tradnl" dirty="0"/>
                        <a:t>169</a:t>
                      </a:r>
                    </a:p>
                  </a:txBody>
                  <a:tcPr/>
                </a:tc>
                <a:tc>
                  <a:txBody>
                    <a:bodyPr/>
                    <a:lstStyle/>
                    <a:p>
                      <a:pPr algn="ctr"/>
                      <a:r>
                        <a:rPr lang="es-ES_tradnl" dirty="0"/>
                        <a:t>0</a:t>
                      </a:r>
                    </a:p>
                  </a:txBody>
                  <a:tcPr/>
                </a:tc>
                <a:tc>
                  <a:txBody>
                    <a:bodyPr/>
                    <a:lstStyle/>
                    <a:p>
                      <a:pPr algn="ctr"/>
                      <a:r>
                        <a:rPr lang="es-ES_tradnl" dirty="0"/>
                        <a:t>1</a:t>
                      </a:r>
                    </a:p>
                  </a:txBody>
                  <a:tcPr/>
                </a:tc>
                <a:extLst>
                  <a:ext uri="{0D108BD9-81ED-4DB2-BD59-A6C34878D82A}">
                    <a16:rowId xmlns:a16="http://schemas.microsoft.com/office/drawing/2014/main" val="3901723991"/>
                  </a:ext>
                </a:extLst>
              </a:tr>
              <a:tr h="370840">
                <a:tc>
                  <a:txBody>
                    <a:bodyPr/>
                    <a:lstStyle/>
                    <a:p>
                      <a:pPr algn="ctr"/>
                      <a:r>
                        <a:rPr lang="es-ES_tradnl" dirty="0"/>
                        <a:t>68</a:t>
                      </a:r>
                    </a:p>
                  </a:txBody>
                  <a:tcPr/>
                </a:tc>
                <a:tc>
                  <a:txBody>
                    <a:bodyPr/>
                    <a:lstStyle/>
                    <a:p>
                      <a:pPr algn="ctr"/>
                      <a:r>
                        <a:rPr lang="es-ES_tradnl" dirty="0"/>
                        <a:t>155</a:t>
                      </a:r>
                    </a:p>
                  </a:txBody>
                  <a:tcPr/>
                </a:tc>
                <a:tc>
                  <a:txBody>
                    <a:bodyPr/>
                    <a:lstStyle/>
                    <a:p>
                      <a:pPr algn="ctr"/>
                      <a:r>
                        <a:rPr lang="es-ES_tradnl" dirty="0"/>
                        <a:t>1</a:t>
                      </a:r>
                    </a:p>
                  </a:txBody>
                  <a:tcPr/>
                </a:tc>
                <a:tc>
                  <a:txBody>
                    <a:bodyPr/>
                    <a:lstStyle/>
                    <a:p>
                      <a:pPr algn="ctr"/>
                      <a:r>
                        <a:rPr lang="es-ES_tradnl" dirty="0"/>
                        <a:t>0</a:t>
                      </a:r>
                    </a:p>
                  </a:txBody>
                  <a:tcPr/>
                </a:tc>
                <a:extLst>
                  <a:ext uri="{0D108BD9-81ED-4DB2-BD59-A6C34878D82A}">
                    <a16:rowId xmlns:a16="http://schemas.microsoft.com/office/drawing/2014/main" val="1265804413"/>
                  </a:ext>
                </a:extLst>
              </a:tr>
            </a:tbl>
          </a:graphicData>
        </a:graphic>
      </p:graphicFrame>
      <p:sp>
        <p:nvSpPr>
          <p:cNvPr id="4" name="Footer Placeholder 4">
            <a:extLst>
              <a:ext uri="{FF2B5EF4-FFF2-40B4-BE49-F238E27FC236}">
                <a16:creationId xmlns:a16="http://schemas.microsoft.com/office/drawing/2014/main" id="{F5352C0E-A222-F6FA-5B63-A7D18216D782}"/>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153995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Tratamiento de variables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31</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a:bodyPr>
              <a:lstStyle/>
              <a:p>
                <a:pPr marL="0" indent="0">
                  <a:buNone/>
                </a:pPr>
                <a:r>
                  <a:rPr lang="es-ES_tradnl" dirty="0"/>
                  <a:t>Como vimos, </a:t>
                </a:r>
                <a:r>
                  <a:rPr lang="es-ES_tradnl" b="1" dirty="0" err="1">
                    <a:solidFill>
                      <a:schemeClr val="accent3"/>
                    </a:solidFill>
                  </a:rPr>
                  <a:t>one-hot</a:t>
                </a:r>
                <a:r>
                  <a:rPr lang="es-ES_tradnl" b="1" dirty="0">
                    <a:solidFill>
                      <a:schemeClr val="accent3"/>
                    </a:solidFill>
                  </a:rPr>
                  <a:t> </a:t>
                </a:r>
                <a:r>
                  <a:rPr lang="es-ES_tradnl" b="1" dirty="0" err="1">
                    <a:solidFill>
                      <a:schemeClr val="accent3"/>
                    </a:solidFill>
                  </a:rPr>
                  <a:t>enconding</a:t>
                </a:r>
                <a:r>
                  <a:rPr lang="es-ES_tradnl" b="1" dirty="0">
                    <a:solidFill>
                      <a:schemeClr val="accent3"/>
                    </a:solidFill>
                  </a:rPr>
                  <a:t> </a:t>
                </a:r>
                <a:r>
                  <a:rPr lang="es-ES_tradnl" dirty="0"/>
                  <a:t>nos genera un nuevo atributo por categoría, pero esto nos genera </a:t>
                </a:r>
                <a:r>
                  <a:rPr lang="es-ES_tradnl" i="1" dirty="0">
                    <a:solidFill>
                      <a:srgbClr val="C00000"/>
                    </a:solidFill>
                  </a:rPr>
                  <a:t>una trampa</a:t>
                </a:r>
              </a:p>
              <a:p>
                <a:pPr marL="0" indent="0">
                  <a:buNone/>
                </a:pPr>
                <a:r>
                  <a:rPr lang="es-ES_tradnl" dirty="0"/>
                  <a:t>Si vemos el ejemplo, las dos variables que estamos usando están 100% correlacionadas entre sí:</a:t>
                </a:r>
              </a:p>
              <a:p>
                <a:pPr marL="0" indent="0">
                  <a:buNone/>
                </a:pPr>
                <a:endParaRPr lang="es-ES_tradnl" dirty="0"/>
              </a:p>
              <a:p>
                <a:pPr marL="0" indent="0">
                  <a:buNone/>
                </a:pPr>
                <a14:m>
                  <m:oMathPara xmlns:m="http://schemas.openxmlformats.org/officeDocument/2006/math">
                    <m:oMathParaPr>
                      <m:jc m:val="centerGroup"/>
                    </m:oMathParaPr>
                    <m:oMath xmlns:m="http://schemas.openxmlformats.org/officeDocument/2006/math">
                      <m:acc>
                        <m:accPr>
                          <m:chr m:val="̂"/>
                          <m:ctrlPr>
                            <a:rPr lang="es-ES_tradnl"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𝑝𝑒𝑠𝑜</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𝑎𝑙𝑡𝑢𝑟𝑎</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𝑎𝑟𝑔</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𝑐h𝑖𝑙𝑒</m:t>
                          </m:r>
                        </m:sub>
                      </m:sSub>
                    </m:oMath>
                  </m:oMathPara>
                </a14:m>
                <a:endParaRPr lang="es-ES_tradnl" dirty="0"/>
              </a:p>
              <a:p>
                <a:pPr marL="0" indent="0">
                  <a:buNone/>
                </a:pPr>
                <a14:m>
                  <m:oMathPara xmlns:m="http://schemas.openxmlformats.org/officeDocument/2006/math">
                    <m:oMathParaPr>
                      <m:jc m:val="centerGroup"/>
                    </m:oMathParaPr>
                    <m:oMath xmlns:m="http://schemas.openxmlformats.org/officeDocument/2006/math">
                      <m:acc>
                        <m:accPr>
                          <m:chr m:val="̂"/>
                          <m:ctrlPr>
                            <a:rPr lang="es-ES_tradnl"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𝑝𝑒𝑠𝑜</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𝑎𝑙𝑡𝑢𝑟𝑎</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𝑎𝑟𝑔</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r>
                        <a:rPr lang="en-US" i="1" smtClean="0">
                          <a:latin typeface="Cambria Math" panose="02040503050406030204" pitchFamily="18" charset="0"/>
                        </a:rPr>
                        <m:t>(</m:t>
                      </m:r>
                      <m:r>
                        <a:rPr lang="en-US" b="0" i="1" smtClean="0">
                          <a:solidFill>
                            <a:srgbClr val="FF0000"/>
                          </a:solidFill>
                          <a:latin typeface="Cambria Math" panose="02040503050406030204" pitchFamily="18" charset="0"/>
                        </a:rPr>
                        <m:t>1−</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𝑎𝑟𝑔</m:t>
                          </m:r>
                        </m:sub>
                      </m:sSub>
                      <m:r>
                        <a:rPr lang="en-US" b="0" i="1" smtClean="0">
                          <a:latin typeface="Cambria Math" panose="02040503050406030204" pitchFamily="18" charset="0"/>
                        </a:rPr>
                        <m:t>)</m:t>
                      </m:r>
                    </m:oMath>
                  </m:oMathPara>
                </a14:m>
                <a:endParaRPr lang="es-ES_tradnl" dirty="0"/>
              </a:p>
              <a:p>
                <a:pPr marL="0" indent="0">
                  <a:buNone/>
                </a:pPr>
                <a14:m>
                  <m:oMathPara xmlns:m="http://schemas.openxmlformats.org/officeDocument/2006/math">
                    <m:oMathParaPr>
                      <m:jc m:val="centerGroup"/>
                    </m:oMathParaPr>
                    <m:oMath xmlns:m="http://schemas.openxmlformats.org/officeDocument/2006/math">
                      <m:acc>
                        <m:accPr>
                          <m:chr m:val="̂"/>
                          <m:ctrlPr>
                            <a:rPr lang="es-ES_tradnl"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𝑤</m:t>
                          </m:r>
                        </m:e>
                        <m:sub>
                          <m:r>
                            <a:rPr lang="en-US" i="1">
                              <a:solidFill>
                                <a:srgbClr val="FF0000"/>
                              </a:solidFill>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𝑝𝑒𝑠𝑜</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𝑎𝑙𝑡𝑢𝑟𝑎</m:t>
                          </m:r>
                        </m:sub>
                      </m:sSub>
                      <m:r>
                        <a:rPr lang="en-US" b="0" i="1" smtClean="0">
                          <a:latin typeface="Cambria Math" panose="02040503050406030204" pitchFamily="18" charset="0"/>
                        </a:rPr>
                        <m:t>+</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𝑤</m:t>
                          </m:r>
                        </m:e>
                        <m:sub>
                          <m:r>
                            <a:rPr lang="en-US" i="1">
                              <a:solidFill>
                                <a:srgbClr val="FF0000"/>
                              </a:solidFill>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𝑎𝑟𝑔</m:t>
                          </m:r>
                        </m:sub>
                      </m:sSub>
                    </m:oMath>
                  </m:oMathPara>
                </a14:m>
                <a:endParaRPr lang="es-ES_tradnl" dirty="0"/>
              </a:p>
              <a:p>
                <a:pPr marL="0" indent="0">
                  <a:buNone/>
                </a:pPr>
                <a:endParaRPr lang="es-ES_tradnl" dirty="0"/>
              </a:p>
              <a:p>
                <a:pPr marL="0" indent="0">
                  <a:buNone/>
                </a:pPr>
                <a:r>
                  <a:rPr lang="es-ES_tradnl" dirty="0"/>
                  <a:t>Para solucionar esto es quitar siempre quitar una columna para romper la trampa.</a:t>
                </a:r>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699" t="-333"/>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4"/>
              </a:rPr>
              <a:t>vectorjuice</a:t>
            </a:r>
          </a:p>
        </p:txBody>
      </p:sp>
      <p:sp>
        <p:nvSpPr>
          <p:cNvPr id="3" name="TextBox 2">
            <a:extLst>
              <a:ext uri="{FF2B5EF4-FFF2-40B4-BE49-F238E27FC236}">
                <a16:creationId xmlns:a16="http://schemas.microsoft.com/office/drawing/2014/main" id="{09BCBC2F-5267-BE00-6DE8-F7DC565E7736}"/>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Variables </a:t>
            </a:r>
            <a:r>
              <a:rPr lang="es-ES_tradnl" sz="2400" dirty="0" err="1">
                <a:latin typeface="+mj-lt"/>
              </a:rPr>
              <a:t>Dummies</a:t>
            </a:r>
            <a:endParaRPr lang="es-ES_tradnl" sz="2400" dirty="0">
              <a:latin typeface="+mj-lt"/>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53E39D-CB70-CF55-8F7D-5D03E4000ED8}"/>
                  </a:ext>
                </a:extLst>
              </p:cNvPr>
              <p:cNvSpPr txBox="1"/>
              <p:nvPr/>
            </p:nvSpPr>
            <p:spPr>
              <a:xfrm>
                <a:off x="822961" y="4156079"/>
                <a:ext cx="1739387"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𝑐h𝑖𝑙𝑒</m:t>
                          </m:r>
                        </m:sub>
                      </m:sSub>
                      <m:r>
                        <a:rPr lang="en-US" b="0" i="1" smtClean="0">
                          <a:latin typeface="Cambria Math" panose="02040503050406030204" pitchFamily="18" charset="0"/>
                        </a:rPr>
                        <m:t>=1−</m:t>
                      </m:r>
                      <m:sSub>
                        <m:sSubPr>
                          <m:ctrlPr>
                            <a:rPr lang="es-ES_tradnl"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𝑎𝑟𝑔</m:t>
                          </m:r>
                        </m:sub>
                      </m:sSub>
                    </m:oMath>
                  </m:oMathPara>
                </a14:m>
                <a:endParaRPr lang="es-ES_tradnl" dirty="0"/>
              </a:p>
            </p:txBody>
          </p:sp>
        </mc:Choice>
        <mc:Fallback xmlns="">
          <p:sp>
            <p:nvSpPr>
              <p:cNvPr id="8" name="TextBox 7">
                <a:extLst>
                  <a:ext uri="{FF2B5EF4-FFF2-40B4-BE49-F238E27FC236}">
                    <a16:creationId xmlns:a16="http://schemas.microsoft.com/office/drawing/2014/main" id="{AF53E39D-CB70-CF55-8F7D-5D03E4000ED8}"/>
                  </a:ext>
                </a:extLst>
              </p:cNvPr>
              <p:cNvSpPr txBox="1">
                <a:spLocks noRot="1" noChangeAspect="1" noMove="1" noResize="1" noEditPoints="1" noAdjustHandles="1" noChangeArrowheads="1" noChangeShapeType="1" noTextEdit="1"/>
              </p:cNvSpPr>
              <p:nvPr/>
            </p:nvSpPr>
            <p:spPr>
              <a:xfrm>
                <a:off x="822961" y="4156079"/>
                <a:ext cx="1739387" cy="299569"/>
              </a:xfrm>
              <a:prstGeom prst="rect">
                <a:avLst/>
              </a:prstGeom>
              <a:blipFill>
                <a:blip r:embed="rId5"/>
                <a:stretch>
                  <a:fillRect l="-1449" r="-725" b="-20833"/>
                </a:stretch>
              </a:blipFill>
            </p:spPr>
            <p:txBody>
              <a:bodyPr/>
              <a:lstStyle/>
              <a:p>
                <a:r>
                  <a:rPr lang="es-ES_tradnl">
                    <a:noFill/>
                  </a:rPr>
                  <a:t> </a:t>
                </a:r>
              </a:p>
            </p:txBody>
          </p:sp>
        </mc:Fallback>
      </mc:AlternateContent>
      <p:sp>
        <p:nvSpPr>
          <p:cNvPr id="9" name="Footer Placeholder 4">
            <a:extLst>
              <a:ext uri="{FF2B5EF4-FFF2-40B4-BE49-F238E27FC236}">
                <a16:creationId xmlns:a16="http://schemas.microsoft.com/office/drawing/2014/main" id="{2695E148-F535-5BE0-A6C8-88521C0DBAA0}"/>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183087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Tratamiento de variables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32</a:t>
            </a:fld>
            <a:endParaRPr lang="en-US"/>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9BCBC2F-5267-BE00-6DE8-F7DC565E7736}"/>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Variables </a:t>
            </a:r>
            <a:r>
              <a:rPr lang="es-ES_tradnl" sz="2400" dirty="0" err="1">
                <a:latin typeface="+mj-lt"/>
              </a:rPr>
              <a:t>Dummies</a:t>
            </a:r>
            <a:endParaRPr lang="es-ES_tradnl" sz="2400" dirty="0">
              <a:latin typeface="+mj-lt"/>
            </a:endParaRPr>
          </a:p>
        </p:txBody>
      </p:sp>
      <p:graphicFrame>
        <p:nvGraphicFramePr>
          <p:cNvPr id="10" name="Content Placeholder 9">
            <a:extLst>
              <a:ext uri="{FF2B5EF4-FFF2-40B4-BE49-F238E27FC236}">
                <a16:creationId xmlns:a16="http://schemas.microsoft.com/office/drawing/2014/main" id="{AA50BE4A-184F-9A1C-DECA-7E226C32B1D4}"/>
              </a:ext>
            </a:extLst>
          </p:cNvPr>
          <p:cNvGraphicFramePr>
            <a:graphicFrameLocks noGrp="1"/>
          </p:cNvGraphicFramePr>
          <p:nvPr>
            <p:ph idx="1"/>
            <p:extLst>
              <p:ext uri="{D42A27DB-BD31-4B8C-83A1-F6EECF244321}">
                <p14:modId xmlns:p14="http://schemas.microsoft.com/office/powerpoint/2010/main" val="2909294316"/>
              </p:ext>
            </p:extLst>
          </p:nvPr>
        </p:nvGraphicFramePr>
        <p:xfrm>
          <a:off x="700088" y="2292350"/>
          <a:ext cx="6415086" cy="1854200"/>
        </p:xfrm>
        <a:graphic>
          <a:graphicData uri="http://schemas.openxmlformats.org/drawingml/2006/table">
            <a:tbl>
              <a:tblPr firstRow="1" bandRow="1">
                <a:tableStyleId>{00A15C55-8517-42AA-B614-E9B94910E393}</a:tableStyleId>
              </a:tblPr>
              <a:tblGrid>
                <a:gridCol w="2138362">
                  <a:extLst>
                    <a:ext uri="{9D8B030D-6E8A-4147-A177-3AD203B41FA5}">
                      <a16:colId xmlns:a16="http://schemas.microsoft.com/office/drawing/2014/main" val="1314787988"/>
                    </a:ext>
                  </a:extLst>
                </a:gridCol>
                <a:gridCol w="2138362">
                  <a:extLst>
                    <a:ext uri="{9D8B030D-6E8A-4147-A177-3AD203B41FA5}">
                      <a16:colId xmlns:a16="http://schemas.microsoft.com/office/drawing/2014/main" val="3970562855"/>
                    </a:ext>
                  </a:extLst>
                </a:gridCol>
                <a:gridCol w="2138362">
                  <a:extLst>
                    <a:ext uri="{9D8B030D-6E8A-4147-A177-3AD203B41FA5}">
                      <a16:colId xmlns:a16="http://schemas.microsoft.com/office/drawing/2014/main" val="2433902133"/>
                    </a:ext>
                  </a:extLst>
                </a:gridCol>
              </a:tblGrid>
              <a:tr h="370840">
                <a:tc>
                  <a:txBody>
                    <a:bodyPr/>
                    <a:lstStyle/>
                    <a:p>
                      <a:pPr algn="ctr"/>
                      <a:r>
                        <a:rPr lang="es-ES_tradnl" dirty="0"/>
                        <a:t>Peso</a:t>
                      </a:r>
                    </a:p>
                  </a:txBody>
                  <a:tcPr/>
                </a:tc>
                <a:tc>
                  <a:txBody>
                    <a:bodyPr/>
                    <a:lstStyle/>
                    <a:p>
                      <a:pPr algn="ctr"/>
                      <a:r>
                        <a:rPr lang="es-ES_tradnl" dirty="0"/>
                        <a:t>Altura</a:t>
                      </a:r>
                    </a:p>
                  </a:txBody>
                  <a:tcPr/>
                </a:tc>
                <a:tc>
                  <a:txBody>
                    <a:bodyPr/>
                    <a:lstStyle/>
                    <a:p>
                      <a:pPr algn="ctr"/>
                      <a:r>
                        <a:rPr lang="es-ES_tradnl" dirty="0" err="1"/>
                        <a:t>arg</a:t>
                      </a:r>
                      <a:endParaRPr lang="es-ES_tradnl" dirty="0"/>
                    </a:p>
                  </a:txBody>
                  <a:tcPr/>
                </a:tc>
                <a:extLst>
                  <a:ext uri="{0D108BD9-81ED-4DB2-BD59-A6C34878D82A}">
                    <a16:rowId xmlns:a16="http://schemas.microsoft.com/office/drawing/2014/main" val="3518576873"/>
                  </a:ext>
                </a:extLst>
              </a:tr>
              <a:tr h="370840">
                <a:tc>
                  <a:txBody>
                    <a:bodyPr/>
                    <a:lstStyle/>
                    <a:p>
                      <a:pPr algn="ctr"/>
                      <a:r>
                        <a:rPr lang="es-ES_tradnl" dirty="0"/>
                        <a:t>80</a:t>
                      </a:r>
                    </a:p>
                  </a:txBody>
                  <a:tcPr/>
                </a:tc>
                <a:tc>
                  <a:txBody>
                    <a:bodyPr/>
                    <a:lstStyle/>
                    <a:p>
                      <a:pPr algn="ctr"/>
                      <a:r>
                        <a:rPr lang="es-ES_tradnl" dirty="0"/>
                        <a:t>180</a:t>
                      </a:r>
                    </a:p>
                  </a:txBody>
                  <a:tcPr/>
                </a:tc>
                <a:tc>
                  <a:txBody>
                    <a:bodyPr/>
                    <a:lstStyle/>
                    <a:p>
                      <a:pPr algn="ctr"/>
                      <a:r>
                        <a:rPr lang="es-ES_tradnl" dirty="0"/>
                        <a:t>1</a:t>
                      </a:r>
                    </a:p>
                  </a:txBody>
                  <a:tcPr/>
                </a:tc>
                <a:extLst>
                  <a:ext uri="{0D108BD9-81ED-4DB2-BD59-A6C34878D82A}">
                    <a16:rowId xmlns:a16="http://schemas.microsoft.com/office/drawing/2014/main" val="1143634092"/>
                  </a:ext>
                </a:extLst>
              </a:tr>
              <a:tr h="370840">
                <a:tc>
                  <a:txBody>
                    <a:bodyPr/>
                    <a:lstStyle/>
                    <a:p>
                      <a:pPr algn="ctr"/>
                      <a:r>
                        <a:rPr lang="es-ES_tradnl" dirty="0"/>
                        <a:t>83</a:t>
                      </a:r>
                    </a:p>
                  </a:txBody>
                  <a:tcPr/>
                </a:tc>
                <a:tc>
                  <a:txBody>
                    <a:bodyPr/>
                    <a:lstStyle/>
                    <a:p>
                      <a:pPr algn="ctr"/>
                      <a:r>
                        <a:rPr lang="es-ES_tradnl" dirty="0"/>
                        <a:t>177</a:t>
                      </a:r>
                    </a:p>
                  </a:txBody>
                  <a:tcPr/>
                </a:tc>
                <a:tc>
                  <a:txBody>
                    <a:bodyPr/>
                    <a:lstStyle/>
                    <a:p>
                      <a:pPr algn="ctr"/>
                      <a:r>
                        <a:rPr lang="es-ES_tradnl" dirty="0"/>
                        <a:t>0</a:t>
                      </a:r>
                    </a:p>
                  </a:txBody>
                  <a:tcPr/>
                </a:tc>
                <a:extLst>
                  <a:ext uri="{0D108BD9-81ED-4DB2-BD59-A6C34878D82A}">
                    <a16:rowId xmlns:a16="http://schemas.microsoft.com/office/drawing/2014/main" val="3889630798"/>
                  </a:ext>
                </a:extLst>
              </a:tr>
              <a:tr h="370840">
                <a:tc>
                  <a:txBody>
                    <a:bodyPr/>
                    <a:lstStyle/>
                    <a:p>
                      <a:pPr algn="ctr"/>
                      <a:r>
                        <a:rPr lang="es-ES_tradnl" dirty="0"/>
                        <a:t>75</a:t>
                      </a:r>
                    </a:p>
                  </a:txBody>
                  <a:tcPr/>
                </a:tc>
                <a:tc>
                  <a:txBody>
                    <a:bodyPr/>
                    <a:lstStyle/>
                    <a:p>
                      <a:pPr algn="ctr"/>
                      <a:r>
                        <a:rPr lang="es-ES_tradnl" dirty="0"/>
                        <a:t>169</a:t>
                      </a:r>
                    </a:p>
                  </a:txBody>
                  <a:tcPr/>
                </a:tc>
                <a:tc>
                  <a:txBody>
                    <a:bodyPr/>
                    <a:lstStyle/>
                    <a:p>
                      <a:pPr algn="ctr"/>
                      <a:r>
                        <a:rPr lang="es-ES_tradnl" dirty="0"/>
                        <a:t>0</a:t>
                      </a:r>
                    </a:p>
                  </a:txBody>
                  <a:tcPr/>
                </a:tc>
                <a:extLst>
                  <a:ext uri="{0D108BD9-81ED-4DB2-BD59-A6C34878D82A}">
                    <a16:rowId xmlns:a16="http://schemas.microsoft.com/office/drawing/2014/main" val="3901723991"/>
                  </a:ext>
                </a:extLst>
              </a:tr>
              <a:tr h="370840">
                <a:tc>
                  <a:txBody>
                    <a:bodyPr/>
                    <a:lstStyle/>
                    <a:p>
                      <a:pPr algn="ctr"/>
                      <a:r>
                        <a:rPr lang="es-ES_tradnl" dirty="0"/>
                        <a:t>68</a:t>
                      </a:r>
                    </a:p>
                  </a:txBody>
                  <a:tcPr/>
                </a:tc>
                <a:tc>
                  <a:txBody>
                    <a:bodyPr/>
                    <a:lstStyle/>
                    <a:p>
                      <a:pPr algn="ctr"/>
                      <a:r>
                        <a:rPr lang="es-ES_tradnl" dirty="0"/>
                        <a:t>155</a:t>
                      </a:r>
                    </a:p>
                  </a:txBody>
                  <a:tcPr/>
                </a:tc>
                <a:tc>
                  <a:txBody>
                    <a:bodyPr/>
                    <a:lstStyle/>
                    <a:p>
                      <a:pPr algn="ctr"/>
                      <a:r>
                        <a:rPr lang="es-ES_tradnl" dirty="0"/>
                        <a:t>1</a:t>
                      </a:r>
                    </a:p>
                  </a:txBody>
                  <a:tcPr/>
                </a:tc>
                <a:extLst>
                  <a:ext uri="{0D108BD9-81ED-4DB2-BD59-A6C34878D82A}">
                    <a16:rowId xmlns:a16="http://schemas.microsoft.com/office/drawing/2014/main" val="1265804413"/>
                  </a:ext>
                </a:extLst>
              </a:tr>
            </a:tbl>
          </a:graphicData>
        </a:graphic>
      </p:graphicFrame>
      <p:sp>
        <p:nvSpPr>
          <p:cNvPr id="4" name="Footer Placeholder 4">
            <a:extLst>
              <a:ext uri="{FF2B5EF4-FFF2-40B4-BE49-F238E27FC236}">
                <a16:creationId xmlns:a16="http://schemas.microsoft.com/office/drawing/2014/main" id="{3EBC032F-D919-5F04-8731-661876C1A67F}"/>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705069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33</a:t>
            </a:fld>
            <a:endParaRPr lang="en-US"/>
          </a:p>
        </p:txBody>
      </p:sp>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a:bodyPr>
          <a:lstStyle/>
          <a:p>
            <a:pPr marL="0" indent="0">
              <a:buNone/>
            </a:pPr>
            <a:r>
              <a:rPr lang="es-ES_tradnl" sz="2400" i="1" dirty="0"/>
              <a:t>Vamos a practicar un poco…</a:t>
            </a:r>
          </a:p>
        </p:txBody>
      </p:sp>
      <p:sp>
        <p:nvSpPr>
          <p:cNvPr id="3" name="Footer Placeholder 4">
            <a:extLst>
              <a:ext uri="{FF2B5EF4-FFF2-40B4-BE49-F238E27FC236}">
                <a16:creationId xmlns:a16="http://schemas.microsoft.com/office/drawing/2014/main" id="{D09B6618-5F8B-9E09-EE44-FC3911BF01FB}"/>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851258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Regresión de funciones bases</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0008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funciones bases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35</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557196"/>
                <a:ext cx="10890730" cy="4617267"/>
              </a:xfrm>
            </p:spPr>
            <p:txBody>
              <a:bodyPr>
                <a:normAutofit fontScale="92500" lnSpcReduction="20000"/>
              </a:bodyPr>
              <a:lstStyle/>
              <a:p>
                <a:pPr marL="0" indent="0">
                  <a:buNone/>
                </a:pPr>
                <a:r>
                  <a:rPr lang="es-ES_tradnl" sz="2400" dirty="0"/>
                  <a:t>¿Qué pasa si queremos ver relaciones no lineales? </a:t>
                </a:r>
              </a:p>
              <a:p>
                <a:pPr marL="0" indent="0">
                  <a:buNone/>
                </a:pPr>
                <a:r>
                  <a:rPr lang="es-ES_tradnl" sz="2400" dirty="0"/>
                  <a:t>Un truco es adaptar la regresión lineal a relaciones no lineales es transformar los datos usando </a:t>
                </a:r>
                <a:r>
                  <a:rPr lang="es-ES_tradnl" sz="2400" b="1" dirty="0">
                    <a:solidFill>
                      <a:schemeClr val="accent1"/>
                    </a:solidFill>
                  </a:rPr>
                  <a:t>funciones bases</a:t>
                </a:r>
                <a:r>
                  <a:rPr lang="es-ES_tradnl" sz="2400" dirty="0"/>
                  <a:t>. </a:t>
                </a:r>
              </a:p>
              <a:p>
                <a:pPr marL="0" indent="0">
                  <a:buNone/>
                </a:pPr>
                <a:r>
                  <a:rPr lang="es-ES_tradnl" sz="2400" dirty="0"/>
                  <a:t>La idea es tomar un modelo linear multidimensional:</a:t>
                </a:r>
                <a:br>
                  <a:rPr lang="es-ES_tradnl" sz="2400" dirty="0"/>
                </a:br>
                <a:endParaRPr lang="es-ES_tradnl" sz="2400" dirty="0"/>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 </m:t>
                      </m:r>
                    </m:oMath>
                  </m:oMathPara>
                </a14:m>
                <a:endParaRPr lang="es-ES_tradnl" sz="2400" dirty="0"/>
              </a:p>
              <a:p>
                <a:pPr marL="0" indent="0">
                  <a:buNone/>
                </a:pPr>
                <a:r>
                  <a:rPr lang="es-ES_tradnl" sz="2400" dirty="0"/>
                  <a:t>Y construir a x</a:t>
                </a:r>
                <a:r>
                  <a:rPr lang="es-ES_tradnl" sz="2400" baseline="-25000" dirty="0"/>
                  <a:t>1</a:t>
                </a:r>
                <a:r>
                  <a:rPr lang="es-ES_tradnl" sz="2400" dirty="0"/>
                  <a:t>, x</a:t>
                </a:r>
                <a:r>
                  <a:rPr lang="es-ES_tradnl" sz="2400" baseline="-25000" dirty="0"/>
                  <a:t>2</a:t>
                </a:r>
                <a:r>
                  <a:rPr lang="es-ES_tradnl" sz="2400" dirty="0"/>
                  <a:t>, …, de una entrada de una sola dimensión x</a:t>
                </a:r>
                <a:r>
                  <a:rPr lang="es-ES_tradnl" sz="2400" baseline="-25000" dirty="0"/>
                  <a:t>0</a:t>
                </a:r>
                <a:r>
                  <a:rPr lang="es-ES_tradnl" sz="2400" dirty="0"/>
                  <a:t>. </a:t>
                </a:r>
              </a:p>
              <a:p>
                <a:pPr marL="0" indent="0">
                  <a:buNone/>
                </a:pPr>
                <a:r>
                  <a:rPr lang="es-ES_tradnl" sz="2400" dirty="0"/>
                  <a:t>Por ejemplo, si hacemos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𝑛</m:t>
                        </m:r>
                      </m:sup>
                    </m:sSup>
                  </m:oMath>
                </a14:m>
                <a:r>
                  <a:rPr lang="es-ES_tradnl" sz="2400" dirty="0"/>
                  <a:t>, nuestro modelo se transforma en una </a:t>
                </a:r>
                <a:r>
                  <a:rPr lang="es-ES_tradnl" sz="2400" b="1" dirty="0">
                    <a:solidFill>
                      <a:schemeClr val="accent3"/>
                    </a:solidFill>
                  </a:rPr>
                  <a:t>regresión polinómica</a:t>
                </a:r>
                <a:r>
                  <a:rPr lang="es-ES_tradnl" sz="2400" dirty="0"/>
                  <a:t>:</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1</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2</m:t>
                          </m:r>
                        </m:sub>
                      </m:sSub>
                      <m:d>
                        <m:dPr>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3</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𝑑</m:t>
                          </m:r>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𝑑</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e>
                      </m:d>
                    </m:oMath>
                  </m:oMathPara>
                </a14:m>
                <a:br>
                  <a:rPr lang="en-US" sz="2400" dirty="0"/>
                </a:br>
                <a:endParaRPr lang="es-ES_tradnl" sz="2400" dirty="0"/>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0</m:t>
                          </m:r>
                        </m:sub>
                        <m:sup>
                          <m:r>
                            <a:rPr lang="en-US" sz="2400" b="0" i="1" smtClean="0">
                              <a:latin typeface="Cambria Math" panose="02040503050406030204" pitchFamily="18" charset="0"/>
                            </a:rPr>
                            <m:t>3</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𝑑</m:t>
                          </m:r>
                          <m:r>
                            <a:rPr lang="en-US" sz="2400" b="0" i="1" smtClean="0">
                              <a:latin typeface="Cambria Math" panose="02040503050406030204" pitchFamily="18" charset="0"/>
                            </a:rPr>
                            <m:t>−1</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0</m:t>
                          </m:r>
                        </m:sub>
                        <m:sup>
                          <m:r>
                            <a:rPr lang="en-US" sz="2400" b="0" i="1" smtClean="0">
                              <a:latin typeface="Cambria Math" panose="02040503050406030204" pitchFamily="18" charset="0"/>
                            </a:rPr>
                            <m:t>𝑑</m:t>
                          </m:r>
                        </m:sup>
                      </m:sSubSup>
                    </m:oMath>
                  </m:oMathPara>
                </a14:m>
                <a:endParaRPr lang="es-ES_tradnl" sz="2400" dirty="0"/>
              </a:p>
              <a:p>
                <a:pPr marL="0" indent="0">
                  <a:buNone/>
                </a:pPr>
                <a:r>
                  <a:rPr lang="es-ES_tradnl" sz="2400" dirty="0"/>
                  <a:t>No solo podemos usar funciones polinómicas, sino que cualquier otra función. </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557196"/>
                <a:ext cx="10890730" cy="4617267"/>
              </a:xfrm>
              <a:blipFill>
                <a:blip r:embed="rId3"/>
                <a:stretch>
                  <a:fillRect l="-816" t="-1370" b="-1370"/>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sp>
        <p:nvSpPr>
          <p:cNvPr id="8" name="Footer Placeholder 4">
            <a:extLst>
              <a:ext uri="{FF2B5EF4-FFF2-40B4-BE49-F238E27FC236}">
                <a16:creationId xmlns:a16="http://schemas.microsoft.com/office/drawing/2014/main" id="{403BD9A8-EDA0-EC04-828A-4E75F6BF9F99}"/>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619787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Regresión Lasso y Ridge</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203552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Ridge y Lasso</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615015"/>
          </a:xfrm>
        </p:spPr>
        <p:txBody>
          <a:bodyPr>
            <a:normAutofit fontScale="85000" lnSpcReduction="10000"/>
          </a:bodyPr>
          <a:lstStyle/>
          <a:p>
            <a:pPr marL="0" indent="0">
              <a:buNone/>
            </a:pPr>
            <a:r>
              <a:rPr lang="es-ES_tradnl" sz="2400" dirty="0"/>
              <a:t>Cuando se trata de entrenar modelos, nos podemos encontrar como problemas de sobreajuste, podemos implementar algún método de regularización. </a:t>
            </a:r>
          </a:p>
          <a:p>
            <a:pPr marL="0" indent="0">
              <a:buNone/>
            </a:pPr>
            <a:r>
              <a:rPr lang="es-ES_tradnl" sz="2400" dirty="0"/>
              <a:t>Con estos métodos de regularización podemos ajustar un modelo que contenga todos los atributos utilizando una técnica que restrinja o regularice las estimaciones de los coeficientes o, de manera equivalente, que reduzca las estimaciones de los coeficientes hacia cero. </a:t>
            </a:r>
          </a:p>
          <a:p>
            <a:pPr marL="0" indent="0">
              <a:buNone/>
            </a:pPr>
            <a:r>
              <a:rPr lang="es-ES_tradnl" sz="2400" dirty="0"/>
              <a:t>Puede que no sea inmediatamente obvio por qué tal restricción debería mejorar el ajuste, pero resulta que </a:t>
            </a:r>
            <a:r>
              <a:rPr lang="es-ES_tradnl" sz="2400" b="1" dirty="0">
                <a:solidFill>
                  <a:schemeClr val="accent1">
                    <a:lumMod val="75000"/>
                  </a:schemeClr>
                </a:solidFill>
              </a:rPr>
              <a:t>reducir las estimaciones de los coeficientes </a:t>
            </a:r>
            <a:r>
              <a:rPr lang="es-ES_tradnl" sz="2400" dirty="0"/>
              <a:t>puede </a:t>
            </a:r>
            <a:r>
              <a:rPr lang="es-ES_tradnl" sz="2400" b="1" dirty="0">
                <a:solidFill>
                  <a:schemeClr val="accent5">
                    <a:lumMod val="60000"/>
                    <a:lumOff val="40000"/>
                  </a:schemeClr>
                </a:solidFill>
              </a:rPr>
              <a:t>reducir significativamente su varianza</a:t>
            </a:r>
            <a:r>
              <a:rPr lang="es-ES_tradnl" sz="2400" dirty="0"/>
              <a:t>.</a:t>
            </a:r>
          </a:p>
          <a:p>
            <a:pPr marL="0" indent="0">
              <a:buNone/>
            </a:pPr>
            <a:r>
              <a:rPr lang="es-ES_tradnl" sz="2400" dirty="0"/>
              <a:t>Las dos técnicas más conocidas para reducir los coeficientes de regresión a cero son la regresión de </a:t>
            </a:r>
            <a:r>
              <a:rPr lang="es-ES_tradnl" sz="2400" b="1" dirty="0">
                <a:solidFill>
                  <a:schemeClr val="accent4">
                    <a:lumMod val="60000"/>
                    <a:lumOff val="40000"/>
                  </a:schemeClr>
                </a:solidFill>
              </a:rPr>
              <a:t>Ridge</a:t>
            </a:r>
            <a:r>
              <a:rPr lang="es-ES_tradnl" sz="2400" dirty="0"/>
              <a:t> y la de </a:t>
            </a:r>
            <a:r>
              <a:rPr lang="es-ES_tradnl" sz="2400" b="1" dirty="0">
                <a:solidFill>
                  <a:schemeClr val="accent3">
                    <a:lumMod val="60000"/>
                    <a:lumOff val="40000"/>
                  </a:schemeClr>
                </a:solidFill>
              </a:rPr>
              <a:t>Lasso</a:t>
            </a:r>
            <a:r>
              <a:rPr lang="es-ES_tradnl" sz="2400" dirty="0"/>
              <a:t>.</a:t>
            </a:r>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D68747EB-A1A0-497C-D564-0A2D8081017A}"/>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Como hacemos para saber el aporte de cada atributo</a:t>
            </a:r>
          </a:p>
        </p:txBody>
      </p:sp>
      <p:sp>
        <p:nvSpPr>
          <p:cNvPr id="8" name="Footer Placeholder 4">
            <a:extLst>
              <a:ext uri="{FF2B5EF4-FFF2-40B4-BE49-F238E27FC236}">
                <a16:creationId xmlns:a16="http://schemas.microsoft.com/office/drawing/2014/main" id="{403BD9A8-EDA0-EC04-828A-4E75F6BF9F99}"/>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922901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713664"/>
          </a:xfrm>
        </p:spPr>
        <p:txBody>
          <a:bodyPr/>
          <a:lstStyle/>
          <a:p>
            <a:r>
              <a:rPr lang="es-ES_tradnl" dirty="0"/>
              <a:t>Regresión de Ridge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38</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a:bodyPr>
              <a:lstStyle/>
              <a:p>
                <a:pPr marL="0" indent="0">
                  <a:buNone/>
                </a:pPr>
                <a:r>
                  <a:rPr lang="es-ES_tradnl" sz="2400" dirty="0"/>
                  <a:t>En la regresión lineal, vimos que se buscaba los coeficientes que minimizaban la suma de los residuos al cuadrado. La regresión de Ridge es muy similar, pero excepto que los coeficientes se estiman minimizando una cantidad ligeramente diferente:</a:t>
                </a:r>
              </a:p>
              <a:p>
                <a:pPr marL="0" indent="0" algn="ctr">
                  <a:buNone/>
                </a:pPr>
                <a14:m>
                  <m:oMathPara xmlns:m="http://schemas.openxmlformats.org/officeDocument/2006/math">
                    <m:oMathParaPr>
                      <m:jc m:val="centerGroup"/>
                    </m:oMathParaPr>
                    <m:oMath xmlns:m="http://schemas.openxmlformats.org/officeDocument/2006/math">
                      <m:nary>
                        <m:naryPr>
                          <m:chr m:val="∑"/>
                          <m:ctrlPr>
                            <a:rPr lang="es-ES_tradnl"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p>
                            <m:sSupPr>
                              <m:ctrlPr>
                                <a:rPr lang="es-ES_tradnl" sz="2400" i="1" smtClean="0">
                                  <a:latin typeface="Cambria Math" panose="02040503050406030204" pitchFamily="18" charset="0"/>
                                </a:rPr>
                              </m:ctrlPr>
                            </m:sSupPr>
                            <m:e>
                              <m:d>
                                <m:dPr>
                                  <m:ctrlPr>
                                    <a:rPr lang="es-ES_tradnl"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e>
                                      </m:d>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𝑑</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b="0" i="1" smtClean="0">
                                  <a:latin typeface="Cambria Math" panose="02040503050406030204" pitchFamily="18" charset="0"/>
                                </a:rPr>
                                <m:t>2</m:t>
                              </m:r>
                            </m:sup>
                          </m:sSup>
                        </m:e>
                      </m:nary>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𝑑</m:t>
                          </m:r>
                        </m:sup>
                        <m:e>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𝑗</m:t>
                              </m:r>
                            </m:sub>
                            <m:sup>
                              <m:r>
                                <a:rPr lang="en-US" sz="2400" b="0" i="1" smtClean="0">
                                  <a:latin typeface="Cambria Math" panose="02040503050406030204" pitchFamily="18" charset="0"/>
                                  <a:ea typeface="Cambria Math" panose="02040503050406030204" pitchFamily="18" charset="0"/>
                                </a:rPr>
                                <m:t>2</m:t>
                              </m:r>
                            </m:sup>
                          </m:sSubSup>
                        </m:e>
                      </m:nary>
                    </m:oMath>
                  </m:oMathPara>
                </a14:m>
                <a:endParaRPr lang="es-ES_tradnl" sz="2400" dirty="0"/>
              </a:p>
              <a:p>
                <a:pPr marL="0" indent="0">
                  <a:buNone/>
                </a:pPr>
                <a:r>
                  <a:rPr lang="es-ES_tradnl" sz="2400" dirty="0"/>
                  <a:t>Donde </a:t>
                </a:r>
                <a14:m>
                  <m:oMath xmlns:m="http://schemas.openxmlformats.org/officeDocument/2006/math">
                    <m:r>
                      <a:rPr lang="es-ES_tradnl" sz="2400" b="0" i="1" smtClean="0">
                        <a:latin typeface="Cambria Math" panose="02040503050406030204" pitchFamily="18" charset="0"/>
                        <a:ea typeface="Cambria Math" panose="02040503050406030204" pitchFamily="18" charset="0"/>
                      </a:rPr>
                      <m:t>𝛼</m:t>
                    </m:r>
                  </m:oMath>
                </a14:m>
                <a:r>
                  <a:rPr lang="es-ES_tradnl" sz="2400" dirty="0"/>
                  <a:t> es un hiper-parámetro de ajuste.</a:t>
                </a:r>
              </a:p>
              <a:p>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932" t="-667" b="-22667"/>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4"/>
              </a:rPr>
              <a:t>vectorjuice</a:t>
            </a:r>
          </a:p>
        </p:txBody>
      </p:sp>
      <p:sp>
        <p:nvSpPr>
          <p:cNvPr id="3" name="Footer Placeholder 4">
            <a:extLst>
              <a:ext uri="{FF2B5EF4-FFF2-40B4-BE49-F238E27FC236}">
                <a16:creationId xmlns:a16="http://schemas.microsoft.com/office/drawing/2014/main" id="{731A486F-1328-40DD-A819-A87CD5E5E84B}"/>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258869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Ridge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39</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fontScale="77500" lnSpcReduction="20000"/>
              </a:bodyPr>
              <a:lstStyle/>
              <a:p>
                <a:pPr marL="0" indent="0">
                  <a:buNone/>
                </a:pPr>
                <a:r>
                  <a:rPr lang="es-ES_tradnl" sz="2400" dirty="0"/>
                  <a:t>En esta regresión, se busca los coeficientes que minimizan los residuos. Sin embargo, el segundo termino: </a:t>
                </a:r>
              </a:p>
              <a:p>
                <a:pPr marL="0" indent="0" algn="ctr">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𝛼</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𝑑</m:t>
                          </m:r>
                        </m:sup>
                        <m:e>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𝑗</m:t>
                              </m:r>
                            </m:sub>
                            <m:sup>
                              <m:r>
                                <a:rPr lang="en-US" sz="2400" b="0" i="1" smtClean="0">
                                  <a:latin typeface="Cambria Math" panose="02040503050406030204" pitchFamily="18" charset="0"/>
                                  <a:ea typeface="Cambria Math" panose="02040503050406030204" pitchFamily="18" charset="0"/>
                                </a:rPr>
                                <m:t>2</m:t>
                              </m:r>
                            </m:sup>
                          </m:sSubSup>
                        </m:e>
                      </m:nary>
                    </m:oMath>
                  </m:oMathPara>
                </a14:m>
                <a:endParaRPr lang="es-ES_tradnl" sz="2400" dirty="0"/>
              </a:p>
              <a:p>
                <a:pPr marL="0" indent="0">
                  <a:buNone/>
                </a:pPr>
                <a:r>
                  <a:rPr lang="es-ES_tradnl" sz="2400" dirty="0"/>
                  <a:t>Llamado el termino de penalización por encogimiento. Este es pequeño cuando los coeficientes están cerca de cero. </a:t>
                </a: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𝛼</m:t>
                    </m:r>
                  </m:oMath>
                </a14:m>
                <a:r>
                  <a:rPr lang="el-GR" sz="2400" dirty="0"/>
                  <a:t> </a:t>
                </a:r>
                <a:r>
                  <a:rPr lang="es-ES_tradnl" sz="2400" dirty="0"/>
                  <a:t>funciona de control al impacto relativo de ambos términos. Cuando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l-GR" sz="2400" dirty="0"/>
                  <a:t> = 0, </a:t>
                </a:r>
                <a:r>
                  <a:rPr lang="es-ES_tradnl" sz="2400" dirty="0"/>
                  <a:t>es una regresión normal. En cambio, si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l-GR" sz="2400" dirty="0"/>
                  <a:t> </a:t>
                </a:r>
                <a:r>
                  <a:rPr lang="es-ES_tradnl" sz="2400" dirty="0"/>
                  <a:t>crece, el impacto de termino de penalización crece, y los coeficientes se acercan a cero.</a:t>
                </a:r>
              </a:p>
              <a:p>
                <a:pPr marL="0" indent="0">
                  <a:buNone/>
                </a:pPr>
                <a:r>
                  <a:rPr lang="es-ES_tradnl" sz="2400" dirty="0"/>
                  <a:t>La </a:t>
                </a:r>
                <a:r>
                  <a:rPr lang="es-ES_tradnl" sz="2400" b="1" dirty="0">
                    <a:solidFill>
                      <a:schemeClr val="accent3">
                        <a:lumMod val="60000"/>
                        <a:lumOff val="40000"/>
                      </a:schemeClr>
                    </a:solidFill>
                  </a:rPr>
                  <a:t>regresión de Ridge</a:t>
                </a:r>
                <a:r>
                  <a:rPr lang="es-ES_tradnl" sz="2400" dirty="0">
                    <a:solidFill>
                      <a:schemeClr val="accent3">
                        <a:lumMod val="60000"/>
                        <a:lumOff val="40000"/>
                      </a:schemeClr>
                    </a:solidFill>
                  </a:rPr>
                  <a:t> </a:t>
                </a:r>
                <a:r>
                  <a:rPr lang="es-ES_tradnl" sz="2400" dirty="0"/>
                  <a:t>genera un set de coeficientes por cada valor de </a:t>
                </a:r>
                <a14:m>
                  <m:oMath xmlns:m="http://schemas.openxmlformats.org/officeDocument/2006/math">
                    <m:r>
                      <a:rPr lang="en-US" sz="2400" b="0" i="1" smtClean="0">
                        <a:latin typeface="Cambria Math" panose="02040503050406030204" pitchFamily="18" charset="0"/>
                        <a:ea typeface="Cambria Math" panose="02040503050406030204" pitchFamily="18" charset="0"/>
                      </a:rPr>
                      <m:t>𝛼</m:t>
                    </m:r>
                  </m:oMath>
                </a14:m>
                <a:r>
                  <a:rPr lang="el-GR" sz="2400" dirty="0"/>
                  <a:t>. </a:t>
                </a:r>
                <a:r>
                  <a:rPr lang="es-ES_tradnl" sz="2400" dirty="0"/>
                  <a:t>Seleccionar un valor de </a:t>
                </a:r>
                <a14:m>
                  <m:oMath xmlns:m="http://schemas.openxmlformats.org/officeDocument/2006/math">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 </m:t>
                    </m:r>
                  </m:oMath>
                </a14:m>
                <a:r>
                  <a:rPr lang="es-ES_tradnl" sz="2400" dirty="0"/>
                  <a:t>es difícil, y se deben usar métodos de validación cruzada.</a:t>
                </a:r>
              </a:p>
              <a:p>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583" t="-7667"/>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sp>
        <p:nvSpPr>
          <p:cNvPr id="3" name="Footer Placeholder 4">
            <a:extLst>
              <a:ext uri="{FF2B5EF4-FFF2-40B4-BE49-F238E27FC236}">
                <a16:creationId xmlns:a16="http://schemas.microsoft.com/office/drawing/2014/main" id="{50187CA3-9F5B-1F29-65E7-6CE9668F0139}"/>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08535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9173B-8E24-E73E-3A7D-033290DC2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7CEA73-42AB-D36F-CBA8-2FE7B30FB22D}"/>
              </a:ext>
            </a:extLst>
          </p:cNvPr>
          <p:cNvSpPr>
            <a:spLocks noGrp="1"/>
          </p:cNvSpPr>
          <p:nvPr>
            <p:ph type="title"/>
          </p:nvPr>
        </p:nvSpPr>
        <p:spPr>
          <a:xfrm>
            <a:off x="700635" y="922096"/>
            <a:ext cx="10691265" cy="688990"/>
          </a:xfrm>
        </p:spPr>
        <p:txBody>
          <a:bodyPr>
            <a:normAutofit fontScale="90000"/>
          </a:bodyPr>
          <a:lstStyle/>
          <a:p>
            <a:r>
              <a:rPr lang="es-ES_tradnl" dirty="0"/>
              <a:t>Estructuras de datos de Pandas</a:t>
            </a:r>
          </a:p>
        </p:txBody>
      </p:sp>
      <p:sp>
        <p:nvSpPr>
          <p:cNvPr id="6" name="Slide Number Placeholder 5">
            <a:extLst>
              <a:ext uri="{FF2B5EF4-FFF2-40B4-BE49-F238E27FC236}">
                <a16:creationId xmlns:a16="http://schemas.microsoft.com/office/drawing/2014/main" id="{B702B414-33DF-9B3A-1F72-21F5DF0F4107}"/>
              </a:ext>
            </a:extLst>
          </p:cNvPr>
          <p:cNvSpPr>
            <a:spLocks noGrp="1"/>
          </p:cNvSpPr>
          <p:nvPr>
            <p:ph type="sldNum" sz="quarter" idx="12"/>
          </p:nvPr>
        </p:nvSpPr>
        <p:spPr/>
        <p:txBody>
          <a:bodyPr/>
          <a:lstStyle/>
          <a:p>
            <a:fld id="{87E7843D-FF13-4365-9478-9625B70A2705}" type="slidenum">
              <a:rPr lang="en-US" smtClean="0"/>
              <a:t>4</a:t>
            </a:fld>
            <a:endParaRPr lang="en-US"/>
          </a:p>
        </p:txBody>
      </p:sp>
      <p:sp>
        <p:nvSpPr>
          <p:cNvPr id="4" name="Content Placeholder 3">
            <a:extLst>
              <a:ext uri="{FF2B5EF4-FFF2-40B4-BE49-F238E27FC236}">
                <a16:creationId xmlns:a16="http://schemas.microsoft.com/office/drawing/2014/main" id="{3C2FD977-49FE-F434-2742-D341835B5FD1}"/>
              </a:ext>
            </a:extLst>
          </p:cNvPr>
          <p:cNvSpPr>
            <a:spLocks noGrp="1"/>
          </p:cNvSpPr>
          <p:nvPr>
            <p:ph idx="1"/>
          </p:nvPr>
        </p:nvSpPr>
        <p:spPr>
          <a:xfrm>
            <a:off x="700636" y="1672046"/>
            <a:ext cx="10691264" cy="4257168"/>
          </a:xfrm>
        </p:spPr>
        <p:txBody>
          <a:bodyPr>
            <a:normAutofit/>
          </a:bodyPr>
          <a:lstStyle/>
          <a:p>
            <a:pPr marL="0" indent="0">
              <a:buNone/>
            </a:pPr>
            <a:r>
              <a:rPr lang="es-ES" dirty="0"/>
              <a:t>A un nivel muy básico, los objetos de </a:t>
            </a:r>
            <a:r>
              <a:rPr lang="es-ES" b="1" dirty="0">
                <a:hlinkClick r:id="rId3"/>
              </a:rPr>
              <a:t>Pandas</a:t>
            </a:r>
            <a:r>
              <a:rPr lang="es-ES" dirty="0"/>
              <a:t> son una versión mejorada de las estructuras de </a:t>
            </a:r>
            <a:r>
              <a:rPr lang="es-ES" dirty="0" err="1"/>
              <a:t>NumPy</a:t>
            </a:r>
            <a:r>
              <a:rPr lang="es-ES" dirty="0"/>
              <a:t> en los cuales las filas y columnas se identifican con etiquetas. </a:t>
            </a:r>
          </a:p>
          <a:p>
            <a:pPr marL="0" indent="0">
              <a:buNone/>
            </a:pPr>
            <a:r>
              <a:rPr lang="es-ES" dirty="0"/>
              <a:t>Tiene dos estructuras fundamentales:</a:t>
            </a:r>
          </a:p>
          <a:p>
            <a:r>
              <a:rPr lang="es-ES" dirty="0"/>
              <a:t>Series: Una serie de Pandas es un array </a:t>
            </a:r>
            <a:r>
              <a:rPr lang="es-ES" dirty="0" err="1"/>
              <a:t>uni</a:t>
            </a:r>
            <a:r>
              <a:rPr lang="es-ES" dirty="0"/>
              <a:t>-dimensional de datos indexados.</a:t>
            </a:r>
          </a:p>
          <a:p>
            <a:r>
              <a:rPr lang="es-ES" dirty="0" err="1"/>
              <a:t>DataFrame</a:t>
            </a:r>
            <a:r>
              <a:rPr lang="es-ES" dirty="0"/>
              <a:t>: Es análogo a un array de dos dimensiones con índices de filas y nombres de columnas. Un </a:t>
            </a:r>
            <a:r>
              <a:rPr lang="es-ES" dirty="0" err="1"/>
              <a:t>DataFrame</a:t>
            </a:r>
            <a:r>
              <a:rPr lang="es-ES" dirty="0"/>
              <a:t> se forma con una Serie para cada columna.</a:t>
            </a:r>
          </a:p>
          <a:p>
            <a:pPr marL="0" indent="0">
              <a:buNone/>
            </a:pPr>
            <a:endParaRPr lang="es-ES" dirty="0"/>
          </a:p>
          <a:p>
            <a:pPr marL="0" indent="0">
              <a:buNone/>
            </a:pPr>
            <a:endParaRPr lang="es-ES" dirty="0"/>
          </a:p>
          <a:p>
            <a:pPr marL="0" indent="0">
              <a:buNone/>
            </a:pPr>
            <a:endParaRPr lang="es-ES" sz="1600" dirty="0"/>
          </a:p>
        </p:txBody>
      </p:sp>
      <p:sp>
        <p:nvSpPr>
          <p:cNvPr id="3" name="Footer Placeholder 4">
            <a:extLst>
              <a:ext uri="{FF2B5EF4-FFF2-40B4-BE49-F238E27FC236}">
                <a16:creationId xmlns:a16="http://schemas.microsoft.com/office/drawing/2014/main" id="{C73F7C93-E4E8-E8F7-B488-FA4C35AC8ECE}"/>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612179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Ridge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40</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a:bodyPr>
              <a:lstStyle/>
              <a:p>
                <a:pPr marL="0" indent="0">
                  <a:buNone/>
                </a:pPr>
                <a:r>
                  <a:rPr lang="es-ES_tradnl" sz="2400" dirty="0"/>
                  <a:t>Notese que la penalización no toca la ordenada al origen b. Si </a:t>
                </a:r>
                <a14:m>
                  <m:oMath xmlns:m="http://schemas.openxmlformats.org/officeDocument/2006/math">
                    <m:r>
                      <a:rPr lang="en-US" sz="2400" b="0" i="1" smtClean="0">
                        <a:latin typeface="Cambria Math" panose="02040503050406030204" pitchFamily="18" charset="0"/>
                        <a:ea typeface="Cambria Math" panose="02040503050406030204" pitchFamily="18" charset="0"/>
                      </a:rPr>
                      <m:t>𝛼</m:t>
                    </m:r>
                  </m:oMath>
                </a14:m>
                <a:r>
                  <a:rPr lang="el-GR" sz="2400" dirty="0"/>
                  <a:t> </a:t>
                </a:r>
                <a:r>
                  <a:rPr lang="es-ES_tradnl" sz="2400" dirty="0"/>
                  <a:t>es ∞, todos los coeficientes son cero y b nos queda:</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ctrlPr>
                            <a:rPr lang="es-ES_tradnl"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b>
                            <m:sSubPr>
                              <m:ctrlPr>
                                <a:rPr lang="es-ES_tradnl"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nary>
                    </m:oMath>
                  </m:oMathPara>
                </a14:m>
                <a:endParaRPr lang="es-ES_tradnl" sz="2400" dirty="0"/>
              </a:p>
              <a:p>
                <a:pPr marL="0" indent="0">
                  <a:buNone/>
                </a:pPr>
                <a:endParaRPr lang="es-ES_tradnl" sz="2400" dirty="0"/>
              </a:p>
              <a:p>
                <a:endParaRPr lang="es-ES_tradnl" sz="2400" dirty="0"/>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932" t="-6333" b="-1333"/>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4"/>
              </a:rPr>
              <a:t>vectorjuice</a:t>
            </a:r>
          </a:p>
        </p:txBody>
      </p:sp>
      <p:sp>
        <p:nvSpPr>
          <p:cNvPr id="3" name="Footer Placeholder 4">
            <a:extLst>
              <a:ext uri="{FF2B5EF4-FFF2-40B4-BE49-F238E27FC236}">
                <a16:creationId xmlns:a16="http://schemas.microsoft.com/office/drawing/2014/main" id="{B86AE93B-657A-E8CE-2888-40C72E6685F4}"/>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395016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Ridge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41</a:t>
            </a:fld>
            <a:endParaRPr lang="en-US"/>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pic>
        <p:nvPicPr>
          <p:cNvPr id="10" name="text15ds9721.png" descr="text15ds9721.png">
            <a:extLst>
              <a:ext uri="{FF2B5EF4-FFF2-40B4-BE49-F238E27FC236}">
                <a16:creationId xmlns:a16="http://schemas.microsoft.com/office/drawing/2014/main" id="{F2ADF875-36D6-48CD-C176-55AB12C2A828}"/>
              </a:ext>
            </a:extLst>
          </p:cNvPr>
          <p:cNvPicPr>
            <a:picLocks noChangeAspect="1"/>
          </p:cNvPicPr>
          <p:nvPr/>
        </p:nvPicPr>
        <p:blipFill>
          <a:blip r:embed="rId4"/>
          <a:stretch>
            <a:fillRect/>
          </a:stretch>
        </p:blipFill>
        <p:spPr>
          <a:xfrm>
            <a:off x="3648487" y="1912156"/>
            <a:ext cx="4895025" cy="4211096"/>
          </a:xfrm>
          <a:prstGeom prst="rect">
            <a:avLst/>
          </a:prstGeom>
          <a:ln w="12700">
            <a:miter lim="400000"/>
          </a:ln>
        </p:spPr>
      </p:pic>
      <p:sp>
        <p:nvSpPr>
          <p:cNvPr id="11" name="TextBox 10">
            <a:extLst>
              <a:ext uri="{FF2B5EF4-FFF2-40B4-BE49-F238E27FC236}">
                <a16:creationId xmlns:a16="http://schemas.microsoft.com/office/drawing/2014/main" id="{DC34DD60-6DAA-D5C7-D223-FCCB31A1A432}"/>
              </a:ext>
            </a:extLst>
          </p:cNvPr>
          <p:cNvSpPr txBox="1"/>
          <p:nvPr/>
        </p:nvSpPr>
        <p:spPr>
          <a:xfrm>
            <a:off x="8338937" y="1980452"/>
            <a:ext cx="110637" cy="230832"/>
          </a:xfrm>
          <a:prstGeom prst="rect">
            <a:avLst/>
          </a:prstGeom>
          <a:solidFill>
            <a:schemeClr val="bg1"/>
          </a:solidFill>
        </p:spPr>
        <p:txBody>
          <a:bodyPr wrap="square" lIns="0" rIns="0" bIns="0" rtlCol="0">
            <a:spAutoFit/>
          </a:bodyPr>
          <a:lstStyle/>
          <a:p>
            <a:r>
              <a:rPr lang="es-ES_tradnl" sz="1200" dirty="0"/>
              <a:t>0</a:t>
            </a:r>
          </a:p>
        </p:txBody>
      </p:sp>
      <p:sp>
        <p:nvSpPr>
          <p:cNvPr id="12" name="TextBox 11">
            <a:extLst>
              <a:ext uri="{FF2B5EF4-FFF2-40B4-BE49-F238E27FC236}">
                <a16:creationId xmlns:a16="http://schemas.microsoft.com/office/drawing/2014/main" id="{8FE03505-C738-3C6D-270B-466AC588FC43}"/>
              </a:ext>
            </a:extLst>
          </p:cNvPr>
          <p:cNvSpPr txBox="1"/>
          <p:nvPr/>
        </p:nvSpPr>
        <p:spPr>
          <a:xfrm>
            <a:off x="8334876" y="2177710"/>
            <a:ext cx="110637" cy="230832"/>
          </a:xfrm>
          <a:prstGeom prst="rect">
            <a:avLst/>
          </a:prstGeom>
          <a:solidFill>
            <a:schemeClr val="bg1"/>
          </a:solidFill>
        </p:spPr>
        <p:txBody>
          <a:bodyPr wrap="square" lIns="0" rIns="0" bIns="0" rtlCol="0">
            <a:spAutoFit/>
          </a:bodyPr>
          <a:lstStyle/>
          <a:p>
            <a:r>
              <a:rPr lang="es-ES_tradnl" sz="1200" dirty="0"/>
              <a:t>1</a:t>
            </a:r>
          </a:p>
        </p:txBody>
      </p:sp>
      <p:sp>
        <p:nvSpPr>
          <p:cNvPr id="13" name="TextBox 12">
            <a:extLst>
              <a:ext uri="{FF2B5EF4-FFF2-40B4-BE49-F238E27FC236}">
                <a16:creationId xmlns:a16="http://schemas.microsoft.com/office/drawing/2014/main" id="{0E503E57-6FD0-09A3-8C58-A847CBC6852D}"/>
              </a:ext>
            </a:extLst>
          </p:cNvPr>
          <p:cNvSpPr txBox="1"/>
          <p:nvPr/>
        </p:nvSpPr>
        <p:spPr>
          <a:xfrm>
            <a:off x="8334876" y="2400236"/>
            <a:ext cx="110637" cy="230832"/>
          </a:xfrm>
          <a:prstGeom prst="rect">
            <a:avLst/>
          </a:prstGeom>
          <a:solidFill>
            <a:schemeClr val="bg1"/>
          </a:solidFill>
        </p:spPr>
        <p:txBody>
          <a:bodyPr wrap="square" lIns="0" rIns="0" bIns="0" rtlCol="0">
            <a:spAutoFit/>
          </a:bodyPr>
          <a:lstStyle/>
          <a:p>
            <a:r>
              <a:rPr lang="es-ES_tradnl" sz="1200" dirty="0"/>
              <a:t>2</a:t>
            </a:r>
          </a:p>
        </p:txBody>
      </p:sp>
      <p:sp>
        <p:nvSpPr>
          <p:cNvPr id="14" name="TextBox 13">
            <a:extLst>
              <a:ext uri="{FF2B5EF4-FFF2-40B4-BE49-F238E27FC236}">
                <a16:creationId xmlns:a16="http://schemas.microsoft.com/office/drawing/2014/main" id="{50049A95-BCEA-5708-D10F-2CB2546E66E0}"/>
              </a:ext>
            </a:extLst>
          </p:cNvPr>
          <p:cNvSpPr txBox="1"/>
          <p:nvPr/>
        </p:nvSpPr>
        <p:spPr>
          <a:xfrm>
            <a:off x="8330815" y="2597494"/>
            <a:ext cx="110637" cy="230832"/>
          </a:xfrm>
          <a:prstGeom prst="rect">
            <a:avLst/>
          </a:prstGeom>
          <a:solidFill>
            <a:schemeClr val="bg1"/>
          </a:solidFill>
        </p:spPr>
        <p:txBody>
          <a:bodyPr wrap="square" lIns="0" rIns="0" bIns="0" rtlCol="0">
            <a:spAutoFit/>
          </a:bodyPr>
          <a:lstStyle/>
          <a:p>
            <a:r>
              <a:rPr lang="es-ES_tradnl" sz="1200" dirty="0"/>
              <a:t>3</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A11F3A9-55CC-E2D6-5D06-E46DF791BE5F}"/>
                  </a:ext>
                </a:extLst>
              </p:cNvPr>
              <p:cNvSpPr txBox="1"/>
              <p:nvPr/>
            </p:nvSpPr>
            <p:spPr>
              <a:xfrm>
                <a:off x="5901587" y="5846253"/>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15" name="TextBox 14">
                <a:extLst>
                  <a:ext uri="{FF2B5EF4-FFF2-40B4-BE49-F238E27FC236}">
                    <a16:creationId xmlns:a16="http://schemas.microsoft.com/office/drawing/2014/main" id="{9A11F3A9-55CC-E2D6-5D06-E46DF791BE5F}"/>
                  </a:ext>
                </a:extLst>
              </p:cNvPr>
              <p:cNvSpPr txBox="1">
                <a:spLocks noRot="1" noChangeAspect="1" noMove="1" noResize="1" noEditPoints="1" noAdjustHandles="1" noChangeArrowheads="1" noChangeShapeType="1" noTextEdit="1"/>
              </p:cNvSpPr>
              <p:nvPr/>
            </p:nvSpPr>
            <p:spPr>
              <a:xfrm>
                <a:off x="5901587" y="5846253"/>
                <a:ext cx="476988" cy="276999"/>
              </a:xfrm>
              <a:prstGeom prst="rect">
                <a:avLst/>
              </a:prstGeom>
              <a:blipFill>
                <a:blip r:embed="rId5"/>
                <a:stretch>
                  <a:fillRect/>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A3933EAB-028D-699C-095F-54290BBBC1FC}"/>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508688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Ridge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42</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05280"/>
                <a:ext cx="10890730" cy="4323933"/>
              </a:xfrm>
            </p:spPr>
            <p:txBody>
              <a:bodyPr>
                <a:normAutofit fontScale="85000" lnSpcReduction="20000"/>
              </a:bodyPr>
              <a:lstStyle/>
              <a:p>
                <a:pPr marL="0" indent="0">
                  <a:buNone/>
                </a:pPr>
                <a:r>
                  <a:rPr lang="es-ES_tradnl" sz="2400" i="1" dirty="0"/>
                  <a:t>¿Para qué nos sirve?</a:t>
                </a:r>
              </a:p>
              <a:p>
                <a:pPr marL="0" indent="0">
                  <a:buNone/>
                </a:pPr>
                <a:r>
                  <a:rPr lang="es-ES_tradnl" sz="2400" dirty="0"/>
                  <a:t>La ventaja de la regresión de Ridge sobre la regresión lineal de mínimos cuadrados tiene su origen en el equilibrio entre sesgo y varianza. A medida que </a:t>
                </a:r>
                <a14:m>
                  <m:oMath xmlns:m="http://schemas.openxmlformats.org/officeDocument/2006/math">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 </m:t>
                    </m:r>
                  </m:oMath>
                </a14:m>
                <a:r>
                  <a:rPr lang="es-ES_tradnl" sz="2400" dirty="0"/>
                  <a:t>aumenta, la </a:t>
                </a:r>
                <a:r>
                  <a:rPr lang="es-ES_tradnl" sz="2400" b="1" dirty="0">
                    <a:solidFill>
                      <a:schemeClr val="accent3">
                        <a:lumMod val="60000"/>
                        <a:lumOff val="40000"/>
                      </a:schemeClr>
                    </a:solidFill>
                  </a:rPr>
                  <a:t>flexibilidad del ajuste disminuye</a:t>
                </a:r>
                <a:r>
                  <a:rPr lang="es-ES_tradnl" sz="2400" dirty="0"/>
                  <a:t>, lo que lleva a una </a:t>
                </a:r>
                <a:r>
                  <a:rPr lang="es-ES_tradnl" sz="2400" b="1" dirty="0">
                    <a:solidFill>
                      <a:schemeClr val="accent6">
                        <a:lumMod val="60000"/>
                        <a:lumOff val="40000"/>
                      </a:schemeClr>
                    </a:solidFill>
                  </a:rPr>
                  <a:t>menor varianza</a:t>
                </a:r>
                <a:r>
                  <a:rPr lang="es-ES_tradnl" sz="2400" dirty="0"/>
                  <a:t>, pero a un </a:t>
                </a:r>
                <a:r>
                  <a:rPr lang="es-ES_tradnl" sz="2400" b="1" dirty="0">
                    <a:solidFill>
                      <a:schemeClr val="accent1">
                        <a:lumMod val="60000"/>
                        <a:lumOff val="40000"/>
                      </a:schemeClr>
                    </a:solidFill>
                  </a:rPr>
                  <a:t>mayor sesgo</a:t>
                </a:r>
                <a:r>
                  <a:rPr lang="es-ES_tradnl" sz="2400" dirty="0"/>
                  <a:t>.</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605280"/>
                <a:ext cx="10890730" cy="4323933"/>
              </a:xfrm>
              <a:blipFill>
                <a:blip r:embed="rId3"/>
                <a:stretch>
                  <a:fillRect l="-699" t="-1754"/>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pic>
        <p:nvPicPr>
          <p:cNvPr id="8" name="text15ds972s1.png" descr="text15ds972s1.png">
            <a:extLst>
              <a:ext uri="{FF2B5EF4-FFF2-40B4-BE49-F238E27FC236}">
                <a16:creationId xmlns:a16="http://schemas.microsoft.com/office/drawing/2014/main" id="{18C7C94C-935D-921E-CF66-21D3FF69D40F}"/>
              </a:ext>
            </a:extLst>
          </p:cNvPr>
          <p:cNvPicPr>
            <a:picLocks noChangeAspect="1"/>
          </p:cNvPicPr>
          <p:nvPr/>
        </p:nvPicPr>
        <p:blipFill>
          <a:blip r:embed="rId5"/>
          <a:stretch>
            <a:fillRect/>
          </a:stretch>
        </p:blipFill>
        <p:spPr>
          <a:xfrm>
            <a:off x="3845862" y="3109979"/>
            <a:ext cx="3917573" cy="2909792"/>
          </a:xfrm>
          <a:prstGeom prst="rect">
            <a:avLst/>
          </a:prstGeom>
          <a:ln w="12700">
            <a:miter lim="400000"/>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AD99F07-A5E2-D805-BB71-BF69C59CCBE6}"/>
                  </a:ext>
                </a:extLst>
              </p:cNvPr>
              <p:cNvSpPr txBox="1"/>
              <p:nvPr/>
            </p:nvSpPr>
            <p:spPr>
              <a:xfrm>
                <a:off x="5901587" y="5864009"/>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9" name="TextBox 8">
                <a:extLst>
                  <a:ext uri="{FF2B5EF4-FFF2-40B4-BE49-F238E27FC236}">
                    <a16:creationId xmlns:a16="http://schemas.microsoft.com/office/drawing/2014/main" id="{6AD99F07-A5E2-D805-BB71-BF69C59CCBE6}"/>
                  </a:ext>
                </a:extLst>
              </p:cNvPr>
              <p:cNvSpPr txBox="1">
                <a:spLocks noRot="1" noChangeAspect="1" noMove="1" noResize="1" noEditPoints="1" noAdjustHandles="1" noChangeArrowheads="1" noChangeShapeType="1" noTextEdit="1"/>
              </p:cNvSpPr>
              <p:nvPr/>
            </p:nvSpPr>
            <p:spPr>
              <a:xfrm>
                <a:off x="5901587" y="5864009"/>
                <a:ext cx="476988" cy="276999"/>
              </a:xfrm>
              <a:prstGeom prst="rect">
                <a:avLst/>
              </a:prstGeom>
              <a:blipFill>
                <a:blip r:embed="rId6"/>
                <a:stretch>
                  <a:fillRect/>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A3670677-CADA-A0B6-6A21-406C297EF089}"/>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442202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Ridge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5920"/>
            <a:ext cx="10890730" cy="4283293"/>
          </a:xfrm>
        </p:spPr>
        <p:txBody>
          <a:bodyPr>
            <a:normAutofit fontScale="85000" lnSpcReduction="20000"/>
          </a:bodyPr>
          <a:lstStyle/>
          <a:p>
            <a:pPr marL="0" indent="0">
              <a:buNone/>
            </a:pPr>
            <a:r>
              <a:rPr lang="es-ES_tradnl" sz="2400" i="1" dirty="0"/>
              <a:t>¿Para qué nos sirve?</a:t>
            </a:r>
          </a:p>
          <a:p>
            <a:pPr marL="0" indent="0">
              <a:buNone/>
            </a:pPr>
            <a:r>
              <a:rPr lang="es-ES_tradnl" sz="2400" dirty="0"/>
              <a:t>En general, cuando la verdadera relación es lineal, la regresión lineal tiene mucha varianza. Esto principalmente ocurre cuando el </a:t>
            </a:r>
            <a:r>
              <a:rPr lang="es-ES_tradnl" sz="2400" b="1" dirty="0">
                <a:solidFill>
                  <a:schemeClr val="accent6"/>
                </a:solidFill>
              </a:rPr>
              <a:t>número de observaciones es cercano al número de coeficientes</a:t>
            </a:r>
            <a:r>
              <a:rPr lang="es-ES_tradnl" sz="2400" dirty="0"/>
              <a:t>. En estos casos, la regresión de Ridge funciona mejor.</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r>
              <a:rPr lang="es-ES_tradnl" sz="2400" dirty="0">
                <a:solidFill>
                  <a:schemeClr val="bg1"/>
                </a:solidFill>
              </a:rPr>
              <a:t>d</a:t>
            </a:r>
            <a:endParaRPr lang="es-ES_tradnl" sz="2400" dirty="0"/>
          </a:p>
          <a:p>
            <a:endParaRPr lang="es-ES_tradnl" sz="2400" dirty="0"/>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pic>
        <p:nvPicPr>
          <p:cNvPr id="8" name="text15ds972s1.png" descr="text15ds972s1.png">
            <a:extLst>
              <a:ext uri="{FF2B5EF4-FFF2-40B4-BE49-F238E27FC236}">
                <a16:creationId xmlns:a16="http://schemas.microsoft.com/office/drawing/2014/main" id="{18C7C94C-935D-921E-CF66-21D3FF69D40F}"/>
              </a:ext>
            </a:extLst>
          </p:cNvPr>
          <p:cNvPicPr>
            <a:picLocks noChangeAspect="1"/>
          </p:cNvPicPr>
          <p:nvPr/>
        </p:nvPicPr>
        <p:blipFill>
          <a:blip r:embed="rId4"/>
          <a:stretch>
            <a:fillRect/>
          </a:stretch>
        </p:blipFill>
        <p:spPr>
          <a:xfrm>
            <a:off x="3845862" y="3109979"/>
            <a:ext cx="3917573" cy="2909792"/>
          </a:xfrm>
          <a:prstGeom prst="rect">
            <a:avLst/>
          </a:prstGeom>
          <a:ln w="12700">
            <a:miter lim="400000"/>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969F28-2A6B-203A-D8CC-4ED448ABC964}"/>
                  </a:ext>
                </a:extLst>
              </p:cNvPr>
              <p:cNvSpPr txBox="1"/>
              <p:nvPr/>
            </p:nvSpPr>
            <p:spPr>
              <a:xfrm>
                <a:off x="5901587" y="5864009"/>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9" name="TextBox 8">
                <a:extLst>
                  <a:ext uri="{FF2B5EF4-FFF2-40B4-BE49-F238E27FC236}">
                    <a16:creationId xmlns:a16="http://schemas.microsoft.com/office/drawing/2014/main" id="{72969F28-2A6B-203A-D8CC-4ED448ABC964}"/>
                  </a:ext>
                </a:extLst>
              </p:cNvPr>
              <p:cNvSpPr txBox="1">
                <a:spLocks noRot="1" noChangeAspect="1" noMove="1" noResize="1" noEditPoints="1" noAdjustHandles="1" noChangeArrowheads="1" noChangeShapeType="1" noTextEdit="1"/>
              </p:cNvSpPr>
              <p:nvPr/>
            </p:nvSpPr>
            <p:spPr>
              <a:xfrm>
                <a:off x="5901587" y="5864009"/>
                <a:ext cx="476988" cy="276999"/>
              </a:xfrm>
              <a:prstGeom prst="rect">
                <a:avLst/>
              </a:prstGeom>
              <a:blipFill>
                <a:blip r:embed="rId5"/>
                <a:stretch>
                  <a:fillRect/>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3663A2D0-56CF-C341-A5CE-4BB735A9AC07}"/>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664927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Lasso</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44</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fontScale="77500" lnSpcReduction="20000"/>
              </a:bodyPr>
              <a:lstStyle/>
              <a:p>
                <a:pPr marL="0" indent="0">
                  <a:buNone/>
                </a:pPr>
                <a:r>
                  <a:rPr lang="es-ES_tradnl" sz="2400" dirty="0"/>
                  <a:t>La regresión de Ridge, a priori, nos parece interesante para hacer una selección de modelo, ya que, jugando con </a:t>
                </a:r>
                <a14:m>
                  <m:oMath xmlns:m="http://schemas.openxmlformats.org/officeDocument/2006/math">
                    <m:r>
                      <a:rPr lang="en-US" sz="2400" b="0" i="1" smtClean="0">
                        <a:latin typeface="Cambria Math" panose="02040503050406030204" pitchFamily="18" charset="0"/>
                        <a:ea typeface="Cambria Math" panose="02040503050406030204" pitchFamily="18" charset="0"/>
                      </a:rPr>
                      <m:t>𝛼</m:t>
                    </m:r>
                  </m:oMath>
                </a14:m>
                <a:r>
                  <a:rPr lang="es-ES_tradnl" sz="2400" dirty="0"/>
                  <a:t> podemos ver si algún coeficiente se hace cero:</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solidFill>
                      <a:schemeClr val="bg1"/>
                    </a:solidFill>
                  </a:rPr>
                  <a:t>d</a:t>
                </a:r>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583" t="-1333" b="-667"/>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pic>
        <p:nvPicPr>
          <p:cNvPr id="10" name="text15ds9721.png" descr="text15ds9721.png">
            <a:extLst>
              <a:ext uri="{FF2B5EF4-FFF2-40B4-BE49-F238E27FC236}">
                <a16:creationId xmlns:a16="http://schemas.microsoft.com/office/drawing/2014/main" id="{38D0BEC0-E600-8F38-11A9-A79DC1590AA4}"/>
              </a:ext>
            </a:extLst>
          </p:cNvPr>
          <p:cNvPicPr>
            <a:picLocks noChangeAspect="1"/>
          </p:cNvPicPr>
          <p:nvPr/>
        </p:nvPicPr>
        <p:blipFill>
          <a:blip r:embed="rId5"/>
          <a:stretch>
            <a:fillRect/>
          </a:stretch>
        </p:blipFill>
        <p:spPr>
          <a:xfrm>
            <a:off x="715383" y="2991643"/>
            <a:ext cx="3586031" cy="3084994"/>
          </a:xfrm>
          <a:prstGeom prst="rect">
            <a:avLst/>
          </a:prstGeom>
          <a:ln w="12700">
            <a:miter lim="400000"/>
          </a:ln>
        </p:spPr>
      </p:pic>
      <p:sp>
        <p:nvSpPr>
          <p:cNvPr id="11" name="TextBox 10">
            <a:extLst>
              <a:ext uri="{FF2B5EF4-FFF2-40B4-BE49-F238E27FC236}">
                <a16:creationId xmlns:a16="http://schemas.microsoft.com/office/drawing/2014/main" id="{32188BF9-64B6-3F03-7844-24B42872AB2E}"/>
              </a:ext>
            </a:extLst>
          </p:cNvPr>
          <p:cNvSpPr txBox="1"/>
          <p:nvPr/>
        </p:nvSpPr>
        <p:spPr>
          <a:xfrm>
            <a:off x="4147242" y="3059669"/>
            <a:ext cx="81051" cy="138499"/>
          </a:xfrm>
          <a:prstGeom prst="rect">
            <a:avLst/>
          </a:prstGeom>
          <a:solidFill>
            <a:schemeClr val="bg1"/>
          </a:solidFill>
        </p:spPr>
        <p:txBody>
          <a:bodyPr wrap="square" lIns="0" tIns="0" rIns="0" bIns="0" rtlCol="0">
            <a:spAutoFit/>
          </a:bodyPr>
          <a:lstStyle/>
          <a:p>
            <a:r>
              <a:rPr lang="es-ES_tradnl" sz="900" dirty="0"/>
              <a:t>0</a:t>
            </a:r>
          </a:p>
        </p:txBody>
      </p:sp>
      <p:sp>
        <p:nvSpPr>
          <p:cNvPr id="15" name="TextBox 14">
            <a:extLst>
              <a:ext uri="{FF2B5EF4-FFF2-40B4-BE49-F238E27FC236}">
                <a16:creationId xmlns:a16="http://schemas.microsoft.com/office/drawing/2014/main" id="{EA2B8CFA-0E76-5380-A58B-48170A2A822A}"/>
              </a:ext>
            </a:extLst>
          </p:cNvPr>
          <p:cNvSpPr txBox="1"/>
          <p:nvPr/>
        </p:nvSpPr>
        <p:spPr>
          <a:xfrm>
            <a:off x="4147241" y="3225383"/>
            <a:ext cx="81051" cy="138499"/>
          </a:xfrm>
          <a:prstGeom prst="rect">
            <a:avLst/>
          </a:prstGeom>
          <a:solidFill>
            <a:schemeClr val="bg1"/>
          </a:solidFill>
        </p:spPr>
        <p:txBody>
          <a:bodyPr wrap="square" lIns="0" tIns="0" rIns="0" bIns="0" rtlCol="0">
            <a:spAutoFit/>
          </a:bodyPr>
          <a:lstStyle/>
          <a:p>
            <a:r>
              <a:rPr lang="es-ES_tradnl" sz="900" dirty="0"/>
              <a:t>1</a:t>
            </a:r>
          </a:p>
        </p:txBody>
      </p:sp>
      <p:sp>
        <p:nvSpPr>
          <p:cNvPr id="16" name="TextBox 15">
            <a:extLst>
              <a:ext uri="{FF2B5EF4-FFF2-40B4-BE49-F238E27FC236}">
                <a16:creationId xmlns:a16="http://schemas.microsoft.com/office/drawing/2014/main" id="{D358C9C8-ED12-BCB2-37EA-C32033534B36}"/>
              </a:ext>
            </a:extLst>
          </p:cNvPr>
          <p:cNvSpPr txBox="1"/>
          <p:nvPr/>
        </p:nvSpPr>
        <p:spPr>
          <a:xfrm>
            <a:off x="4147240" y="3385386"/>
            <a:ext cx="81051" cy="138499"/>
          </a:xfrm>
          <a:prstGeom prst="rect">
            <a:avLst/>
          </a:prstGeom>
          <a:solidFill>
            <a:schemeClr val="bg1"/>
          </a:solidFill>
        </p:spPr>
        <p:txBody>
          <a:bodyPr wrap="square" lIns="0" tIns="0" rIns="0" bIns="0" rtlCol="0">
            <a:spAutoFit/>
          </a:bodyPr>
          <a:lstStyle/>
          <a:p>
            <a:r>
              <a:rPr lang="es-ES_tradnl" sz="900" dirty="0"/>
              <a:t>2</a:t>
            </a:r>
          </a:p>
        </p:txBody>
      </p:sp>
      <p:sp>
        <p:nvSpPr>
          <p:cNvPr id="17" name="TextBox 16">
            <a:extLst>
              <a:ext uri="{FF2B5EF4-FFF2-40B4-BE49-F238E27FC236}">
                <a16:creationId xmlns:a16="http://schemas.microsoft.com/office/drawing/2014/main" id="{72CA8B2F-BE6C-D820-7CB2-1D8E484FAD2F}"/>
              </a:ext>
            </a:extLst>
          </p:cNvPr>
          <p:cNvSpPr txBox="1"/>
          <p:nvPr/>
        </p:nvSpPr>
        <p:spPr>
          <a:xfrm>
            <a:off x="4147124" y="3544416"/>
            <a:ext cx="81051" cy="138499"/>
          </a:xfrm>
          <a:prstGeom prst="rect">
            <a:avLst/>
          </a:prstGeom>
          <a:solidFill>
            <a:schemeClr val="bg1"/>
          </a:solidFill>
        </p:spPr>
        <p:txBody>
          <a:bodyPr wrap="square" lIns="0" tIns="0" rIns="0" bIns="0" rtlCol="0">
            <a:spAutoFit/>
          </a:bodyPr>
          <a:lstStyle/>
          <a:p>
            <a:r>
              <a:rPr lang="es-ES_tradnl" sz="900" dirty="0"/>
              <a:t>3</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D2DBC61-9162-562C-3C74-3C2BB420FFF4}"/>
                  </a:ext>
                </a:extLst>
              </p:cNvPr>
              <p:cNvSpPr txBox="1"/>
              <p:nvPr/>
            </p:nvSpPr>
            <p:spPr>
              <a:xfrm>
                <a:off x="2230826" y="5844698"/>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19" name="TextBox 18">
                <a:extLst>
                  <a:ext uri="{FF2B5EF4-FFF2-40B4-BE49-F238E27FC236}">
                    <a16:creationId xmlns:a16="http://schemas.microsoft.com/office/drawing/2014/main" id="{9D2DBC61-9162-562C-3C74-3C2BB420FFF4}"/>
                  </a:ext>
                </a:extLst>
              </p:cNvPr>
              <p:cNvSpPr txBox="1">
                <a:spLocks noRot="1" noChangeAspect="1" noMove="1" noResize="1" noEditPoints="1" noAdjustHandles="1" noChangeArrowheads="1" noChangeShapeType="1" noTextEdit="1"/>
              </p:cNvSpPr>
              <p:nvPr/>
            </p:nvSpPr>
            <p:spPr>
              <a:xfrm>
                <a:off x="2230826" y="5844698"/>
                <a:ext cx="476988" cy="276999"/>
              </a:xfrm>
              <a:prstGeom prst="rect">
                <a:avLst/>
              </a:prstGeom>
              <a:blipFill>
                <a:blip r:embed="rId6"/>
                <a:stretch>
                  <a:fillRect/>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15FE663F-741B-2351-9D9B-3780770C6436}"/>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572146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Lasso</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fontScale="77500" lnSpcReduction="20000"/>
              </a:bodyPr>
              <a:lstStyle/>
              <a:p>
                <a:pPr marL="0" indent="0">
                  <a:buNone/>
                </a:pPr>
                <a:r>
                  <a:rPr lang="es-ES_tradnl" sz="2400" dirty="0"/>
                  <a:t>La regresión de Ridge, a priori, nos parece interesante para hacer una selección de modelo, ya que, jugando con </a:t>
                </a:r>
                <a14:m>
                  <m:oMath xmlns:m="http://schemas.openxmlformats.org/officeDocument/2006/math">
                    <m:r>
                      <a:rPr lang="en-US" sz="2400" b="0" i="1" smtClean="0">
                        <a:latin typeface="Cambria Math" panose="02040503050406030204" pitchFamily="18" charset="0"/>
                        <a:ea typeface="Cambria Math" panose="02040503050406030204" pitchFamily="18" charset="0"/>
                      </a:rPr>
                      <m:t>𝛼</m:t>
                    </m:r>
                  </m:oMath>
                </a14:m>
                <a:r>
                  <a:rPr lang="es-ES_tradnl" sz="2400" dirty="0"/>
                  <a:t> podemos ver si algún coeficiente se hace cero:</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solidFill>
                      <a:schemeClr val="bg1"/>
                    </a:solidFill>
                  </a:rPr>
                  <a:t>d</a:t>
                </a:r>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583" t="-1333" b="-667"/>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4"/>
              </a:rPr>
              <a:t>vectorjuice</a:t>
            </a:r>
          </a:p>
        </p:txBody>
      </p:sp>
      <p:pic>
        <p:nvPicPr>
          <p:cNvPr id="10" name="text15ds9721.png" descr="text15ds9721.png">
            <a:extLst>
              <a:ext uri="{FF2B5EF4-FFF2-40B4-BE49-F238E27FC236}">
                <a16:creationId xmlns:a16="http://schemas.microsoft.com/office/drawing/2014/main" id="{38D0BEC0-E600-8F38-11A9-A79DC1590AA4}"/>
              </a:ext>
            </a:extLst>
          </p:cNvPr>
          <p:cNvPicPr>
            <a:picLocks noChangeAspect="1"/>
          </p:cNvPicPr>
          <p:nvPr/>
        </p:nvPicPr>
        <p:blipFill>
          <a:blip r:embed="rId5"/>
          <a:stretch>
            <a:fillRect/>
          </a:stretch>
        </p:blipFill>
        <p:spPr>
          <a:xfrm>
            <a:off x="715383" y="2991643"/>
            <a:ext cx="3586031" cy="3084994"/>
          </a:xfrm>
          <a:prstGeom prst="rect">
            <a:avLst/>
          </a:prstGeom>
          <a:ln w="12700">
            <a:miter lim="400000"/>
          </a:ln>
        </p:spPr>
      </p:pic>
      <p:sp>
        <p:nvSpPr>
          <p:cNvPr id="11" name="TextBox 10">
            <a:extLst>
              <a:ext uri="{FF2B5EF4-FFF2-40B4-BE49-F238E27FC236}">
                <a16:creationId xmlns:a16="http://schemas.microsoft.com/office/drawing/2014/main" id="{32188BF9-64B6-3F03-7844-24B42872AB2E}"/>
              </a:ext>
            </a:extLst>
          </p:cNvPr>
          <p:cNvSpPr txBox="1"/>
          <p:nvPr/>
        </p:nvSpPr>
        <p:spPr>
          <a:xfrm>
            <a:off x="4147242" y="3059669"/>
            <a:ext cx="81051" cy="138499"/>
          </a:xfrm>
          <a:prstGeom prst="rect">
            <a:avLst/>
          </a:prstGeom>
          <a:solidFill>
            <a:schemeClr val="bg1"/>
          </a:solidFill>
        </p:spPr>
        <p:txBody>
          <a:bodyPr wrap="square" lIns="0" tIns="0" rIns="0" bIns="0" rtlCol="0">
            <a:spAutoFit/>
          </a:bodyPr>
          <a:lstStyle/>
          <a:p>
            <a:r>
              <a:rPr lang="es-ES_tradnl" sz="900" dirty="0"/>
              <a:t>0</a:t>
            </a:r>
          </a:p>
        </p:txBody>
      </p:sp>
      <p:sp>
        <p:nvSpPr>
          <p:cNvPr id="15" name="TextBox 14">
            <a:extLst>
              <a:ext uri="{FF2B5EF4-FFF2-40B4-BE49-F238E27FC236}">
                <a16:creationId xmlns:a16="http://schemas.microsoft.com/office/drawing/2014/main" id="{EA2B8CFA-0E76-5380-A58B-48170A2A822A}"/>
              </a:ext>
            </a:extLst>
          </p:cNvPr>
          <p:cNvSpPr txBox="1"/>
          <p:nvPr/>
        </p:nvSpPr>
        <p:spPr>
          <a:xfrm>
            <a:off x="4147241" y="3225383"/>
            <a:ext cx="81051" cy="138499"/>
          </a:xfrm>
          <a:prstGeom prst="rect">
            <a:avLst/>
          </a:prstGeom>
          <a:solidFill>
            <a:schemeClr val="bg1"/>
          </a:solidFill>
        </p:spPr>
        <p:txBody>
          <a:bodyPr wrap="square" lIns="0" tIns="0" rIns="0" bIns="0" rtlCol="0">
            <a:spAutoFit/>
          </a:bodyPr>
          <a:lstStyle/>
          <a:p>
            <a:r>
              <a:rPr lang="es-ES_tradnl" sz="900" dirty="0"/>
              <a:t>1</a:t>
            </a:r>
          </a:p>
        </p:txBody>
      </p:sp>
      <p:sp>
        <p:nvSpPr>
          <p:cNvPr id="16" name="TextBox 15">
            <a:extLst>
              <a:ext uri="{FF2B5EF4-FFF2-40B4-BE49-F238E27FC236}">
                <a16:creationId xmlns:a16="http://schemas.microsoft.com/office/drawing/2014/main" id="{D358C9C8-ED12-BCB2-37EA-C32033534B36}"/>
              </a:ext>
            </a:extLst>
          </p:cNvPr>
          <p:cNvSpPr txBox="1"/>
          <p:nvPr/>
        </p:nvSpPr>
        <p:spPr>
          <a:xfrm>
            <a:off x="4147240" y="3385386"/>
            <a:ext cx="81051" cy="138499"/>
          </a:xfrm>
          <a:prstGeom prst="rect">
            <a:avLst/>
          </a:prstGeom>
          <a:solidFill>
            <a:schemeClr val="bg1"/>
          </a:solidFill>
        </p:spPr>
        <p:txBody>
          <a:bodyPr wrap="square" lIns="0" tIns="0" rIns="0" bIns="0" rtlCol="0">
            <a:spAutoFit/>
          </a:bodyPr>
          <a:lstStyle/>
          <a:p>
            <a:r>
              <a:rPr lang="es-ES_tradnl" sz="900" dirty="0"/>
              <a:t>2</a:t>
            </a:r>
          </a:p>
        </p:txBody>
      </p:sp>
      <p:sp>
        <p:nvSpPr>
          <p:cNvPr id="17" name="TextBox 16">
            <a:extLst>
              <a:ext uri="{FF2B5EF4-FFF2-40B4-BE49-F238E27FC236}">
                <a16:creationId xmlns:a16="http://schemas.microsoft.com/office/drawing/2014/main" id="{72CA8B2F-BE6C-D820-7CB2-1D8E484FAD2F}"/>
              </a:ext>
            </a:extLst>
          </p:cNvPr>
          <p:cNvSpPr txBox="1"/>
          <p:nvPr/>
        </p:nvSpPr>
        <p:spPr>
          <a:xfrm>
            <a:off x="4147124" y="3544416"/>
            <a:ext cx="81051" cy="138499"/>
          </a:xfrm>
          <a:prstGeom prst="rect">
            <a:avLst/>
          </a:prstGeom>
          <a:solidFill>
            <a:schemeClr val="bg1"/>
          </a:solidFill>
        </p:spPr>
        <p:txBody>
          <a:bodyPr wrap="square" lIns="0" tIns="0" rIns="0" bIns="0" rtlCol="0">
            <a:spAutoFit/>
          </a:bodyPr>
          <a:lstStyle/>
          <a:p>
            <a:r>
              <a:rPr lang="es-ES_tradnl" sz="900"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5E14BA7-57C4-19FD-09ED-2BE971EC5E45}"/>
                  </a:ext>
                </a:extLst>
              </p:cNvPr>
              <p:cNvSpPr txBox="1"/>
              <p:nvPr/>
            </p:nvSpPr>
            <p:spPr>
              <a:xfrm>
                <a:off x="4545414" y="2944251"/>
                <a:ext cx="6328610" cy="1477328"/>
              </a:xfrm>
              <a:prstGeom prst="rect">
                <a:avLst/>
              </a:prstGeom>
              <a:noFill/>
            </p:spPr>
            <p:txBody>
              <a:bodyPr wrap="square" rtlCol="0">
                <a:spAutoFit/>
              </a:bodyPr>
              <a:lstStyle/>
              <a:p>
                <a:r>
                  <a:rPr lang="es-ES_tradnl" dirty="0"/>
                  <a:t>El problema es que los coeficientes se achican a cero, pero no se hacen cero, salvo que </a:t>
                </a:r>
                <a14:m>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a14:m>
                <a:r>
                  <a:rPr lang="el-GR" dirty="0"/>
                  <a:t> </a:t>
                </a:r>
                <a:r>
                  <a:rPr lang="es-ES_tradnl" dirty="0"/>
                  <a:t>sea infinito. Por lo que </a:t>
                </a:r>
                <a:r>
                  <a:rPr lang="es-ES_tradnl" b="1" dirty="0">
                    <a:solidFill>
                      <a:srgbClr val="C00000"/>
                    </a:solidFill>
                  </a:rPr>
                  <a:t>no podemos eliminar atributos</a:t>
                </a:r>
                <a:r>
                  <a:rPr lang="es-ES_tradnl" dirty="0"/>
                  <a:t>.</a:t>
                </a:r>
              </a:p>
              <a:p>
                <a:endParaRPr lang="es-ES_tradnl" dirty="0"/>
              </a:p>
              <a:p>
                <a:endParaRPr lang="es-ES_tradnl" dirty="0"/>
              </a:p>
            </p:txBody>
          </p:sp>
        </mc:Choice>
        <mc:Fallback xmlns="">
          <p:sp>
            <p:nvSpPr>
              <p:cNvPr id="18" name="TextBox 17">
                <a:extLst>
                  <a:ext uri="{FF2B5EF4-FFF2-40B4-BE49-F238E27FC236}">
                    <a16:creationId xmlns:a16="http://schemas.microsoft.com/office/drawing/2014/main" id="{D5E14BA7-57C4-19FD-09ED-2BE971EC5E45}"/>
                  </a:ext>
                </a:extLst>
              </p:cNvPr>
              <p:cNvSpPr txBox="1">
                <a:spLocks noRot="1" noChangeAspect="1" noMove="1" noResize="1" noEditPoints="1" noAdjustHandles="1" noChangeArrowheads="1" noChangeShapeType="1" noTextEdit="1"/>
              </p:cNvSpPr>
              <p:nvPr/>
            </p:nvSpPr>
            <p:spPr>
              <a:xfrm>
                <a:off x="4545414" y="2944251"/>
                <a:ext cx="6328610" cy="1477328"/>
              </a:xfrm>
              <a:prstGeom prst="rect">
                <a:avLst/>
              </a:prstGeom>
              <a:blipFill>
                <a:blip r:embed="rId6"/>
                <a:stretch>
                  <a:fillRect l="-1002" t="-1709"/>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157B0A-D23F-CE73-049A-76B666CDB67E}"/>
                  </a:ext>
                </a:extLst>
              </p:cNvPr>
              <p:cNvSpPr txBox="1"/>
              <p:nvPr/>
            </p:nvSpPr>
            <p:spPr>
              <a:xfrm>
                <a:off x="2230826" y="5844698"/>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8" name="TextBox 7">
                <a:extLst>
                  <a:ext uri="{FF2B5EF4-FFF2-40B4-BE49-F238E27FC236}">
                    <a16:creationId xmlns:a16="http://schemas.microsoft.com/office/drawing/2014/main" id="{5A157B0A-D23F-CE73-049A-76B666CDB67E}"/>
                  </a:ext>
                </a:extLst>
              </p:cNvPr>
              <p:cNvSpPr txBox="1">
                <a:spLocks noRot="1" noChangeAspect="1" noMove="1" noResize="1" noEditPoints="1" noAdjustHandles="1" noChangeArrowheads="1" noChangeShapeType="1" noTextEdit="1"/>
              </p:cNvSpPr>
              <p:nvPr/>
            </p:nvSpPr>
            <p:spPr>
              <a:xfrm>
                <a:off x="2230826" y="5844698"/>
                <a:ext cx="476988" cy="276999"/>
              </a:xfrm>
              <a:prstGeom prst="rect">
                <a:avLst/>
              </a:prstGeom>
              <a:blipFill>
                <a:blip r:embed="rId7"/>
                <a:stretch>
                  <a:fillRect/>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AF793509-25D4-75A2-A77D-56968B67B50A}"/>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248023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Lasso</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46</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a:bodyPr>
              <a:lstStyle/>
              <a:p>
                <a:pPr marL="0" indent="0">
                  <a:buNone/>
                </a:pPr>
                <a:r>
                  <a:rPr lang="es-ES_tradnl" sz="2400" dirty="0"/>
                  <a:t>La regresión de Lasso cubre esta desventaja:</a:t>
                </a:r>
              </a:p>
              <a:p>
                <a:pPr marL="0" indent="0">
                  <a:buNone/>
                </a:pPr>
                <a14:m>
                  <m:oMathPara xmlns:m="http://schemas.openxmlformats.org/officeDocument/2006/math">
                    <m:oMathParaPr>
                      <m:jc m:val="centerGroup"/>
                    </m:oMathParaPr>
                    <m:oMath xmlns:m="http://schemas.openxmlformats.org/officeDocument/2006/math">
                      <m:nary>
                        <m:naryPr>
                          <m:chr m:val="∑"/>
                          <m:ctrlPr>
                            <a:rPr lang="es-ES_tradnl"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p>
                            <m:sSupPr>
                              <m:ctrlPr>
                                <a:rPr lang="es-ES_tradnl" sz="2400" i="1" smtClean="0">
                                  <a:latin typeface="Cambria Math" panose="02040503050406030204" pitchFamily="18" charset="0"/>
                                </a:rPr>
                              </m:ctrlPr>
                            </m:sSupPr>
                            <m:e>
                              <m:d>
                                <m:dPr>
                                  <m:ctrlPr>
                                    <a:rPr lang="es-ES_tradnl" sz="2400" i="1" smtClean="0">
                                      <a:latin typeface="Cambria Math" panose="02040503050406030204" pitchFamily="18" charset="0"/>
                                    </a:rPr>
                                  </m:ctrlPr>
                                </m:dPr>
                                <m:e>
                                  <m:sSub>
                                    <m:sSubPr>
                                      <m:ctrlPr>
                                        <a:rPr lang="es-ES_tradnl"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e>
                                      </m:d>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𝑑</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b="0" i="1" smtClean="0">
                                  <a:latin typeface="Cambria Math" panose="02040503050406030204" pitchFamily="18" charset="0"/>
                                </a:rPr>
                                <m:t>2</m:t>
                              </m:r>
                            </m:sup>
                          </m:sSup>
                        </m:e>
                      </m:nary>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−1</m:t>
                          </m:r>
                        </m:sup>
                        <m:e>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𝑗</m:t>
                                  </m:r>
                                </m:sub>
                              </m:sSub>
                            </m:e>
                          </m:d>
                        </m:e>
                      </m:nary>
                    </m:oMath>
                  </m:oMathPara>
                </a14:m>
                <a:endParaRPr lang="es-ES_tradnl" sz="2400" dirty="0"/>
              </a:p>
              <a:p>
                <a:pPr marL="0" indent="0">
                  <a:buNone/>
                </a:pPr>
                <a:r>
                  <a:rPr lang="es-ES_tradnl" sz="2400" dirty="0"/>
                  <a:t>Es decir, la regresión de Lasso usa una penalización L1, mientras que Ridge usa una penalización L2.</a:t>
                </a:r>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932" t="-16667"/>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sp>
        <p:nvSpPr>
          <p:cNvPr id="3" name="Footer Placeholder 4">
            <a:extLst>
              <a:ext uri="{FF2B5EF4-FFF2-40B4-BE49-F238E27FC236}">
                <a16:creationId xmlns:a16="http://schemas.microsoft.com/office/drawing/2014/main" id="{A2AE9D59-941E-ABAD-0101-D9361D4DF60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15912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Lasso</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fontScale="92500" lnSpcReduction="20000"/>
              </a:bodyPr>
              <a:lstStyle/>
              <a:p>
                <a:pPr marL="0" indent="0">
                  <a:buNone/>
                </a:pPr>
                <a:r>
                  <a:rPr lang="es-ES_tradnl" sz="2400" dirty="0"/>
                  <a:t>Esta regresión cuando </a:t>
                </a:r>
                <a14:m>
                  <m:oMath xmlns:m="http://schemas.openxmlformats.org/officeDocument/2006/math">
                    <m:r>
                      <a:rPr lang="en-US" sz="2400" b="0" i="1" smtClean="0">
                        <a:latin typeface="Cambria Math" panose="02040503050406030204" pitchFamily="18" charset="0"/>
                        <a:ea typeface="Cambria Math" panose="02040503050406030204" pitchFamily="18" charset="0"/>
                      </a:rPr>
                      <m:t>𝛼</m:t>
                    </m:r>
                  </m:oMath>
                </a14:m>
                <a:r>
                  <a:rPr lang="el-GR" sz="2400" dirty="0"/>
                  <a:t> </a:t>
                </a:r>
                <a:r>
                  <a:rPr lang="es-ES_tradnl" sz="2400" dirty="0"/>
                  <a:t>crece, algunos coeficientes se hacen exactamente cero. Por lo que Lasso realiza una selección de atributos.</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solidFill>
                      <a:schemeClr val="bg1"/>
                    </a:solidFill>
                  </a:rPr>
                  <a:t>d</a:t>
                </a:r>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816" t="-1667" r="-350" b="-667"/>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4"/>
              </a:rPr>
              <a:t>vectorjuice</a:t>
            </a:r>
          </a:p>
        </p:txBody>
      </p:sp>
      <p:pic>
        <p:nvPicPr>
          <p:cNvPr id="8" name="text15ds972e1.png" descr="text15ds972e1.png">
            <a:extLst>
              <a:ext uri="{FF2B5EF4-FFF2-40B4-BE49-F238E27FC236}">
                <a16:creationId xmlns:a16="http://schemas.microsoft.com/office/drawing/2014/main" id="{CA3E23A5-0CB3-8DA9-E7D5-05FE0C8B8CCD}"/>
              </a:ext>
            </a:extLst>
          </p:cNvPr>
          <p:cNvPicPr>
            <a:picLocks noChangeAspect="1"/>
          </p:cNvPicPr>
          <p:nvPr/>
        </p:nvPicPr>
        <p:blipFill>
          <a:blip r:embed="rId5"/>
          <a:stretch>
            <a:fillRect/>
          </a:stretch>
        </p:blipFill>
        <p:spPr>
          <a:xfrm>
            <a:off x="4287486" y="2902217"/>
            <a:ext cx="3617027" cy="3111658"/>
          </a:xfrm>
          <a:prstGeom prst="rect">
            <a:avLst/>
          </a:prstGeom>
          <a:ln w="12700">
            <a:miter lim="400000"/>
          </a:ln>
        </p:spPr>
      </p:pic>
      <p:sp>
        <p:nvSpPr>
          <p:cNvPr id="9" name="TextBox 8">
            <a:extLst>
              <a:ext uri="{FF2B5EF4-FFF2-40B4-BE49-F238E27FC236}">
                <a16:creationId xmlns:a16="http://schemas.microsoft.com/office/drawing/2014/main" id="{370B6341-C8E9-5E3A-48C2-B375E011614D}"/>
              </a:ext>
            </a:extLst>
          </p:cNvPr>
          <p:cNvSpPr txBox="1"/>
          <p:nvPr/>
        </p:nvSpPr>
        <p:spPr>
          <a:xfrm>
            <a:off x="7749663" y="2983104"/>
            <a:ext cx="81051" cy="138499"/>
          </a:xfrm>
          <a:prstGeom prst="rect">
            <a:avLst/>
          </a:prstGeom>
          <a:solidFill>
            <a:schemeClr val="bg1"/>
          </a:solidFill>
        </p:spPr>
        <p:txBody>
          <a:bodyPr wrap="square" lIns="0" tIns="0" rIns="0" bIns="0" rtlCol="0">
            <a:spAutoFit/>
          </a:bodyPr>
          <a:lstStyle/>
          <a:p>
            <a:r>
              <a:rPr lang="es-ES_tradnl" sz="900" dirty="0"/>
              <a:t>0</a:t>
            </a:r>
          </a:p>
        </p:txBody>
      </p:sp>
      <p:sp>
        <p:nvSpPr>
          <p:cNvPr id="10" name="TextBox 9">
            <a:extLst>
              <a:ext uri="{FF2B5EF4-FFF2-40B4-BE49-F238E27FC236}">
                <a16:creationId xmlns:a16="http://schemas.microsoft.com/office/drawing/2014/main" id="{910902DA-3C85-5E2E-7F39-B40675765D2B}"/>
              </a:ext>
            </a:extLst>
          </p:cNvPr>
          <p:cNvSpPr txBox="1"/>
          <p:nvPr/>
        </p:nvSpPr>
        <p:spPr>
          <a:xfrm>
            <a:off x="7749780" y="3133240"/>
            <a:ext cx="81051" cy="138499"/>
          </a:xfrm>
          <a:prstGeom prst="rect">
            <a:avLst/>
          </a:prstGeom>
          <a:solidFill>
            <a:schemeClr val="bg1"/>
          </a:solidFill>
        </p:spPr>
        <p:txBody>
          <a:bodyPr wrap="square" lIns="0" tIns="0" rIns="0" bIns="0" rtlCol="0">
            <a:spAutoFit/>
          </a:bodyPr>
          <a:lstStyle/>
          <a:p>
            <a:r>
              <a:rPr lang="es-ES_tradnl" sz="900" dirty="0"/>
              <a:t>1</a:t>
            </a:r>
          </a:p>
        </p:txBody>
      </p:sp>
      <p:sp>
        <p:nvSpPr>
          <p:cNvPr id="11" name="TextBox 10">
            <a:extLst>
              <a:ext uri="{FF2B5EF4-FFF2-40B4-BE49-F238E27FC236}">
                <a16:creationId xmlns:a16="http://schemas.microsoft.com/office/drawing/2014/main" id="{D33FD648-0DD4-08EC-2D65-137D737B59FE}"/>
              </a:ext>
            </a:extLst>
          </p:cNvPr>
          <p:cNvSpPr txBox="1"/>
          <p:nvPr/>
        </p:nvSpPr>
        <p:spPr>
          <a:xfrm>
            <a:off x="7749779" y="3293243"/>
            <a:ext cx="81051" cy="138499"/>
          </a:xfrm>
          <a:prstGeom prst="rect">
            <a:avLst/>
          </a:prstGeom>
          <a:solidFill>
            <a:schemeClr val="bg1"/>
          </a:solidFill>
        </p:spPr>
        <p:txBody>
          <a:bodyPr wrap="square" lIns="0" tIns="0" rIns="0" bIns="0" rtlCol="0">
            <a:spAutoFit/>
          </a:bodyPr>
          <a:lstStyle/>
          <a:p>
            <a:r>
              <a:rPr lang="es-ES_tradnl" sz="900" dirty="0"/>
              <a:t>2</a:t>
            </a:r>
          </a:p>
        </p:txBody>
      </p:sp>
      <p:sp>
        <p:nvSpPr>
          <p:cNvPr id="12" name="TextBox 11">
            <a:extLst>
              <a:ext uri="{FF2B5EF4-FFF2-40B4-BE49-F238E27FC236}">
                <a16:creationId xmlns:a16="http://schemas.microsoft.com/office/drawing/2014/main" id="{A3FF0586-96C5-3347-C4E7-C5C8ABE448D3}"/>
              </a:ext>
            </a:extLst>
          </p:cNvPr>
          <p:cNvSpPr txBox="1"/>
          <p:nvPr/>
        </p:nvSpPr>
        <p:spPr>
          <a:xfrm>
            <a:off x="7749663" y="3452273"/>
            <a:ext cx="81051" cy="138499"/>
          </a:xfrm>
          <a:prstGeom prst="rect">
            <a:avLst/>
          </a:prstGeom>
          <a:solidFill>
            <a:schemeClr val="bg1"/>
          </a:solidFill>
        </p:spPr>
        <p:txBody>
          <a:bodyPr wrap="square" lIns="0" tIns="0" rIns="0" bIns="0" rtlCol="0">
            <a:spAutoFit/>
          </a:bodyPr>
          <a:lstStyle/>
          <a:p>
            <a:r>
              <a:rPr lang="es-ES_tradnl" sz="900" dirty="0"/>
              <a:t>3</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7752DC6-D938-E596-8282-7A14EAF725BA}"/>
                  </a:ext>
                </a:extLst>
              </p:cNvPr>
              <p:cNvSpPr txBox="1"/>
              <p:nvPr/>
            </p:nvSpPr>
            <p:spPr>
              <a:xfrm>
                <a:off x="5836239" y="5790713"/>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13" name="TextBox 12">
                <a:extLst>
                  <a:ext uri="{FF2B5EF4-FFF2-40B4-BE49-F238E27FC236}">
                    <a16:creationId xmlns:a16="http://schemas.microsoft.com/office/drawing/2014/main" id="{F7752DC6-D938-E596-8282-7A14EAF725BA}"/>
                  </a:ext>
                </a:extLst>
              </p:cNvPr>
              <p:cNvSpPr txBox="1">
                <a:spLocks noRot="1" noChangeAspect="1" noMove="1" noResize="1" noEditPoints="1" noAdjustHandles="1" noChangeArrowheads="1" noChangeShapeType="1" noTextEdit="1"/>
              </p:cNvSpPr>
              <p:nvPr/>
            </p:nvSpPr>
            <p:spPr>
              <a:xfrm>
                <a:off x="5836239" y="5790713"/>
                <a:ext cx="476988" cy="276999"/>
              </a:xfrm>
              <a:prstGeom prst="rect">
                <a:avLst/>
              </a:prstGeom>
              <a:blipFill>
                <a:blip r:embed="rId6"/>
                <a:stretch>
                  <a:fillRect/>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30DB37FB-B068-0353-D390-93442B5AA713}"/>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680359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Lasso</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48</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595120"/>
                <a:ext cx="10890730" cy="4334093"/>
              </a:xfrm>
            </p:spPr>
            <p:txBody>
              <a:bodyPr>
                <a:normAutofit/>
              </a:bodyPr>
              <a:lstStyle/>
              <a:p>
                <a:pPr marL="0" indent="0">
                  <a:buNone/>
                </a:pPr>
                <a:r>
                  <a:rPr lang="es-ES_tradnl" sz="2400" i="1" dirty="0"/>
                  <a:t>¿Para qué nos sirve?</a:t>
                </a:r>
                <a:endParaRPr lang="es-ES_tradnl" sz="2400" dirty="0"/>
              </a:p>
              <a:p>
                <a:pPr marL="0" indent="0">
                  <a:buNone/>
                </a:pPr>
                <a:r>
                  <a:rPr lang="es-ES_tradnl" sz="2400" dirty="0"/>
                  <a:t>Para entender porque esto ocurre, debemos reescribir a las regresiones de otra forma equivalente:</a:t>
                </a:r>
              </a:p>
              <a:p>
                <a:pPr marL="0" indent="0" algn="r">
                  <a:buNone/>
                </a:pPr>
                <a14:m>
                  <m:oMathPara xmlns:m="http://schemas.openxmlformats.org/officeDocument/2006/math">
                    <m:oMathParaPr>
                      <m:jc m:val="right"/>
                    </m:oMathParaPr>
                    <m:oMath xmlns:m="http://schemas.openxmlformats.org/officeDocument/2006/math">
                      <m:m>
                        <m:mPr>
                          <m:mcs>
                            <m:mc>
                              <m:mcPr>
                                <m:count m:val="1"/>
                                <m:mcJc m:val="center"/>
                              </m:mcPr>
                            </m:mc>
                          </m:mcs>
                          <m:ctrlPr>
                            <a:rPr lang="es-ES_tradnl" sz="2400" i="1" smtClean="0">
                              <a:latin typeface="Cambria Math" panose="02040503050406030204" pitchFamily="18" charset="0"/>
                            </a:rPr>
                          </m:ctrlPr>
                        </m:mPr>
                        <m:mr>
                          <m:e>
                            <m:r>
                              <m:rPr>
                                <m:brk m:alnAt="7"/>
                              </m:rPr>
                              <a:rPr lang="en-US" sz="2400" b="0" i="1" smtClean="0">
                                <a:latin typeface="Cambria Math" panose="02040503050406030204" pitchFamily="18" charset="0"/>
                              </a:rPr>
                              <m:t>𝑚</m:t>
                            </m:r>
                            <m:r>
                              <a:rPr lang="en-US" sz="2400" b="0" i="1" smtClean="0">
                                <a:latin typeface="Cambria Math" panose="02040503050406030204" pitchFamily="18" charset="0"/>
                              </a:rPr>
                              <m:t>𝑖𝑛𝑖𝑚𝑖𝑧𝑎𝑟</m:t>
                            </m:r>
                          </m:e>
                        </m:mr>
                        <m:mr>
                          <m:e>
                            <m:r>
                              <a:rPr lang="en-US" sz="2400" b="0" i="1" smtClean="0">
                                <a:latin typeface="Cambria Math" panose="02040503050406030204" pitchFamily="18" charset="0"/>
                              </a:rPr>
                              <m:t>𝑤</m:t>
                            </m:r>
                          </m:e>
                        </m:mr>
                      </m:m>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nary>
                            <m:naryPr>
                              <m:chr m:val="∑"/>
                              <m:ctrlPr>
                                <a:rPr lang="es-ES_tradnl"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=0</m:t>
                              </m:r>
                            </m:sub>
                            <m:sup>
                              <m:r>
                                <a:rPr lang="en-US" sz="2400" i="1">
                                  <a:latin typeface="Cambria Math" panose="02040503050406030204" pitchFamily="18" charset="0"/>
                                </a:rPr>
                                <m:t>𝑁</m:t>
                              </m:r>
                              <m:r>
                                <a:rPr lang="en-US" sz="2400" i="1">
                                  <a:latin typeface="Cambria Math" panose="02040503050406030204" pitchFamily="18" charset="0"/>
                                </a:rPr>
                                <m:t>−1</m:t>
                              </m:r>
                            </m:sup>
                            <m:e>
                              <m:sSup>
                                <m:sSupPr>
                                  <m:ctrlPr>
                                    <a:rPr lang="es-ES_tradnl" sz="2400" i="1">
                                      <a:latin typeface="Cambria Math" panose="02040503050406030204" pitchFamily="18" charset="0"/>
                                    </a:rPr>
                                  </m:ctrlPr>
                                </m:sSupPr>
                                <m:e>
                                  <m:d>
                                    <m:dPr>
                                      <m:ctrlPr>
                                        <a:rPr lang="es-ES_tradnl" sz="2400" i="1">
                                          <a:latin typeface="Cambria Math" panose="02040503050406030204" pitchFamily="18" charset="0"/>
                                        </a:rPr>
                                      </m:ctrlPr>
                                    </m:dPr>
                                    <m:e>
                                      <m:sSub>
                                        <m:sSubPr>
                                          <m:ctrlPr>
                                            <a:rPr lang="es-ES_tradnl"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e>
                                          </m:d>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𝑑</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i="1">
                                      <a:latin typeface="Cambria Math" panose="02040503050406030204" pitchFamily="18" charset="0"/>
                                    </a:rPr>
                                    <m:t>2</m:t>
                                  </m:r>
                                </m:sup>
                              </m:sSup>
                            </m:e>
                          </m:nary>
                        </m:e>
                      </m:d>
                      <m:r>
                        <a:rPr lang="en-US" sz="2400" b="0" i="1" smtClean="0">
                          <a:latin typeface="Cambria Math" panose="02040503050406030204" pitchFamily="18" charset="0"/>
                        </a:rPr>
                        <m:t> </m:t>
                      </m:r>
                      <m:r>
                        <a:rPr lang="en-US" sz="2400" b="0" i="1" smtClean="0">
                          <a:latin typeface="Cambria Math" panose="02040503050406030204" pitchFamily="18" charset="0"/>
                        </a:rPr>
                        <m:t>𝑠𝑢𝑗𝑒𝑡𝑜</m:t>
                      </m:r>
                      <m:r>
                        <a:rPr lang="en-US" sz="2400" b="0"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𝑑</m:t>
                          </m:r>
                        </m:sup>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e>
                      </m:nary>
                    </m:oMath>
                  </m:oMathPara>
                </a14:m>
                <a:endParaRPr lang="es-ES_tradnl" sz="2400" dirty="0"/>
              </a:p>
              <a:p>
                <a:pPr marL="0" indent="0" algn="r">
                  <a:buNone/>
                </a:pPr>
                <a14:m>
                  <m:oMathPara xmlns:m="http://schemas.openxmlformats.org/officeDocument/2006/math">
                    <m:oMathParaPr>
                      <m:jc m:val="right"/>
                    </m:oMathParaPr>
                    <m:oMath xmlns:m="http://schemas.openxmlformats.org/officeDocument/2006/math">
                      <m:m>
                        <m:mPr>
                          <m:mcs>
                            <m:mc>
                              <m:mcPr>
                                <m:count m:val="1"/>
                                <m:mcJc m:val="center"/>
                              </m:mcPr>
                            </m:mc>
                          </m:mcs>
                          <m:ctrlPr>
                            <a:rPr lang="es-ES_tradnl" sz="2400" i="1" smtClean="0">
                              <a:latin typeface="Cambria Math" panose="02040503050406030204" pitchFamily="18" charset="0"/>
                            </a:rPr>
                          </m:ctrlPr>
                        </m:mPr>
                        <m:mr>
                          <m:e>
                            <m:r>
                              <m:rPr>
                                <m:brk m:alnAt="7"/>
                              </m:rPr>
                              <a:rPr lang="en-US" sz="2400" b="0" i="1" smtClean="0">
                                <a:latin typeface="Cambria Math" panose="02040503050406030204" pitchFamily="18" charset="0"/>
                              </a:rPr>
                              <m:t>𝑚</m:t>
                            </m:r>
                            <m:r>
                              <a:rPr lang="en-US" sz="2400" b="0" i="1" smtClean="0">
                                <a:latin typeface="Cambria Math" panose="02040503050406030204" pitchFamily="18" charset="0"/>
                              </a:rPr>
                              <m:t>𝑖𝑛𝑖𝑚𝑖𝑧𝑎𝑟</m:t>
                            </m:r>
                          </m:e>
                        </m:mr>
                        <m:mr>
                          <m:e>
                            <m:r>
                              <a:rPr lang="en-US" sz="2400" b="0" i="1" smtClean="0">
                                <a:latin typeface="Cambria Math" panose="02040503050406030204" pitchFamily="18" charset="0"/>
                              </a:rPr>
                              <m:t>𝑤</m:t>
                            </m:r>
                          </m:e>
                        </m:mr>
                      </m:m>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nary>
                            <m:naryPr>
                              <m:chr m:val="∑"/>
                              <m:ctrlPr>
                                <a:rPr lang="es-ES_tradnl"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=0</m:t>
                              </m:r>
                            </m:sub>
                            <m:sup>
                              <m:r>
                                <a:rPr lang="en-US" sz="2400" i="1">
                                  <a:latin typeface="Cambria Math" panose="02040503050406030204" pitchFamily="18" charset="0"/>
                                </a:rPr>
                                <m:t>𝑁</m:t>
                              </m:r>
                              <m:r>
                                <a:rPr lang="en-US" sz="2400" i="1">
                                  <a:latin typeface="Cambria Math" panose="02040503050406030204" pitchFamily="18" charset="0"/>
                                </a:rPr>
                                <m:t>−1</m:t>
                              </m:r>
                            </m:sup>
                            <m:e>
                              <m:sSup>
                                <m:sSupPr>
                                  <m:ctrlPr>
                                    <a:rPr lang="es-ES_tradnl" sz="2400" i="1">
                                      <a:latin typeface="Cambria Math" panose="02040503050406030204" pitchFamily="18" charset="0"/>
                                    </a:rPr>
                                  </m:ctrlPr>
                                </m:sSupPr>
                                <m:e>
                                  <m:d>
                                    <m:dPr>
                                      <m:ctrlPr>
                                        <a:rPr lang="es-ES_tradnl" sz="2400" i="1">
                                          <a:latin typeface="Cambria Math" panose="02040503050406030204" pitchFamily="18" charset="0"/>
                                        </a:rPr>
                                      </m:ctrlPr>
                                    </m:dPr>
                                    <m:e>
                                      <m:sSub>
                                        <m:sSubPr>
                                          <m:ctrlPr>
                                            <a:rPr lang="es-ES_tradnl"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e>
                                          </m:d>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𝑑</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i="1">
                                      <a:latin typeface="Cambria Math" panose="02040503050406030204" pitchFamily="18" charset="0"/>
                                    </a:rPr>
                                    <m:t>2</m:t>
                                  </m:r>
                                </m:sup>
                              </m:sSup>
                            </m:e>
                          </m:nary>
                        </m:e>
                      </m:d>
                      <m:r>
                        <a:rPr lang="en-US" sz="2400" b="0" i="1" smtClean="0">
                          <a:latin typeface="Cambria Math" panose="02040503050406030204" pitchFamily="18" charset="0"/>
                        </a:rPr>
                        <m:t> </m:t>
                      </m:r>
                      <m:r>
                        <a:rPr lang="en-US" sz="2400" b="0" i="1" smtClean="0">
                          <a:latin typeface="Cambria Math" panose="02040503050406030204" pitchFamily="18" charset="0"/>
                        </a:rPr>
                        <m:t>𝑠𝑢𝑗𝑒𝑡𝑜</m:t>
                      </m:r>
                      <m:r>
                        <a:rPr lang="en-US" sz="2400" b="0"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𝑑</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𝑤</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e>
                      </m:nary>
                    </m:oMath>
                  </m:oMathPara>
                </a14:m>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595120"/>
                <a:ext cx="10890730" cy="4334093"/>
              </a:xfrm>
              <a:blipFill>
                <a:blip r:embed="rId3"/>
                <a:stretch>
                  <a:fillRect l="-932" t="-875" b="-28280"/>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sp>
        <p:nvSpPr>
          <p:cNvPr id="13" name="TextBox 12">
            <a:extLst>
              <a:ext uri="{FF2B5EF4-FFF2-40B4-BE49-F238E27FC236}">
                <a16:creationId xmlns:a16="http://schemas.microsoft.com/office/drawing/2014/main" id="{11B2172F-338A-58D0-7D27-752334660ABC}"/>
              </a:ext>
            </a:extLst>
          </p:cNvPr>
          <p:cNvSpPr txBox="1"/>
          <p:nvPr/>
        </p:nvSpPr>
        <p:spPr>
          <a:xfrm>
            <a:off x="700635" y="2867496"/>
            <a:ext cx="2054217" cy="461665"/>
          </a:xfrm>
          <a:prstGeom prst="rect">
            <a:avLst/>
          </a:prstGeom>
          <a:noFill/>
        </p:spPr>
        <p:txBody>
          <a:bodyPr wrap="none" rtlCol="0">
            <a:spAutoFit/>
          </a:bodyPr>
          <a:lstStyle/>
          <a:p>
            <a:r>
              <a:rPr lang="es-ES_tradnl" sz="2400" i="1" dirty="0">
                <a:solidFill>
                  <a:schemeClr val="accent5"/>
                </a:solidFill>
              </a:rPr>
              <a:t>Regresión Lasso</a:t>
            </a:r>
          </a:p>
        </p:txBody>
      </p:sp>
      <p:sp>
        <p:nvSpPr>
          <p:cNvPr id="14" name="TextBox 13">
            <a:extLst>
              <a:ext uri="{FF2B5EF4-FFF2-40B4-BE49-F238E27FC236}">
                <a16:creationId xmlns:a16="http://schemas.microsoft.com/office/drawing/2014/main" id="{4677737E-C300-EC6A-5442-7387CB0B1A8C}"/>
              </a:ext>
            </a:extLst>
          </p:cNvPr>
          <p:cNvSpPr txBox="1"/>
          <p:nvPr/>
        </p:nvSpPr>
        <p:spPr>
          <a:xfrm>
            <a:off x="715383" y="4002185"/>
            <a:ext cx="2070182" cy="461665"/>
          </a:xfrm>
          <a:prstGeom prst="rect">
            <a:avLst/>
          </a:prstGeom>
          <a:noFill/>
        </p:spPr>
        <p:txBody>
          <a:bodyPr wrap="none" rtlCol="0">
            <a:spAutoFit/>
          </a:bodyPr>
          <a:lstStyle/>
          <a:p>
            <a:r>
              <a:rPr lang="es-ES_tradnl" sz="2400" i="1" dirty="0">
                <a:solidFill>
                  <a:schemeClr val="accent3"/>
                </a:solidFill>
              </a:rPr>
              <a:t>Regresión Ridge</a:t>
            </a:r>
          </a:p>
        </p:txBody>
      </p:sp>
      <p:sp>
        <p:nvSpPr>
          <p:cNvPr id="3" name="Footer Placeholder 4">
            <a:extLst>
              <a:ext uri="{FF2B5EF4-FFF2-40B4-BE49-F238E27FC236}">
                <a16:creationId xmlns:a16="http://schemas.microsoft.com/office/drawing/2014/main" id="{898FD711-979E-9673-C08A-B62913D58204}"/>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333362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Lasso</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49</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86560"/>
            <a:ext cx="10890730" cy="4242653"/>
          </a:xfrm>
        </p:spPr>
        <p:txBody>
          <a:bodyPr>
            <a:normAutofit fontScale="92500" lnSpcReduction="10000"/>
          </a:bodyPr>
          <a:lstStyle/>
          <a:p>
            <a:pPr marL="0" indent="0">
              <a:buNone/>
            </a:pPr>
            <a:r>
              <a:rPr lang="es-ES_tradnl" sz="2400" i="1" dirty="0"/>
              <a:t>¿Para qué nos sirve?</a:t>
            </a:r>
            <a:endParaRPr lang="es-ES_tradnl" sz="2400" dirty="0"/>
          </a:p>
          <a:p>
            <a:pPr marL="0" indent="0">
              <a:buNone/>
            </a:pPr>
            <a:r>
              <a:rPr lang="es-ES_tradnl" sz="2400" dirty="0"/>
              <a:t>Veamos el efecto de la penalización en un caso de 2 atributos (d=2):</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solidFill>
                <a:schemeClr val="bg1"/>
              </a:solidFill>
            </a:endParaRPr>
          </a:p>
          <a:p>
            <a:pPr marL="0" indent="0">
              <a:buNone/>
            </a:pPr>
            <a:r>
              <a:rPr lang="es-ES_tradnl" sz="2400" dirty="0">
                <a:solidFill>
                  <a:schemeClr val="bg1"/>
                </a:solidFill>
              </a:rPr>
              <a:t>D</a:t>
            </a:r>
          </a:p>
          <a:p>
            <a:pPr marL="0" indent="0">
              <a:buNone/>
            </a:pPr>
            <a:r>
              <a:rPr lang="es-ES_tradnl" sz="2400" dirty="0">
                <a:solidFill>
                  <a:schemeClr val="bg1"/>
                </a:solidFill>
              </a:rPr>
              <a:t>d</a:t>
            </a: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13" name="TextBox 12">
            <a:extLst>
              <a:ext uri="{FF2B5EF4-FFF2-40B4-BE49-F238E27FC236}">
                <a16:creationId xmlns:a16="http://schemas.microsoft.com/office/drawing/2014/main" id="{11B2172F-338A-58D0-7D27-752334660ABC}"/>
              </a:ext>
            </a:extLst>
          </p:cNvPr>
          <p:cNvSpPr txBox="1"/>
          <p:nvPr/>
        </p:nvSpPr>
        <p:spPr>
          <a:xfrm>
            <a:off x="715383" y="3299368"/>
            <a:ext cx="2054217" cy="461665"/>
          </a:xfrm>
          <a:prstGeom prst="rect">
            <a:avLst/>
          </a:prstGeom>
          <a:noFill/>
        </p:spPr>
        <p:txBody>
          <a:bodyPr wrap="none" rtlCol="0">
            <a:spAutoFit/>
          </a:bodyPr>
          <a:lstStyle/>
          <a:p>
            <a:r>
              <a:rPr lang="es-ES_tradnl" sz="2400" i="1" dirty="0">
                <a:solidFill>
                  <a:schemeClr val="accent5"/>
                </a:solidFill>
              </a:rPr>
              <a:t>Regresión Lasso</a:t>
            </a:r>
          </a:p>
        </p:txBody>
      </p:sp>
      <p:sp>
        <p:nvSpPr>
          <p:cNvPr id="14" name="TextBox 13">
            <a:extLst>
              <a:ext uri="{FF2B5EF4-FFF2-40B4-BE49-F238E27FC236}">
                <a16:creationId xmlns:a16="http://schemas.microsoft.com/office/drawing/2014/main" id="{4677737E-C300-EC6A-5442-7387CB0B1A8C}"/>
              </a:ext>
            </a:extLst>
          </p:cNvPr>
          <p:cNvSpPr txBox="1"/>
          <p:nvPr/>
        </p:nvSpPr>
        <p:spPr>
          <a:xfrm>
            <a:off x="9200972" y="3283186"/>
            <a:ext cx="2070182" cy="461665"/>
          </a:xfrm>
          <a:prstGeom prst="rect">
            <a:avLst/>
          </a:prstGeom>
          <a:noFill/>
        </p:spPr>
        <p:txBody>
          <a:bodyPr wrap="none" rtlCol="0">
            <a:spAutoFit/>
          </a:bodyPr>
          <a:lstStyle/>
          <a:p>
            <a:r>
              <a:rPr lang="es-ES_tradnl" sz="2400" i="1" dirty="0">
                <a:solidFill>
                  <a:schemeClr val="accent3"/>
                </a:solidFill>
              </a:rPr>
              <a:t>Regresión Ridge</a:t>
            </a:r>
          </a:p>
        </p:txBody>
      </p:sp>
      <p:pic>
        <p:nvPicPr>
          <p:cNvPr id="8" name="path15843.png" descr="path15843.png">
            <a:extLst>
              <a:ext uri="{FF2B5EF4-FFF2-40B4-BE49-F238E27FC236}">
                <a16:creationId xmlns:a16="http://schemas.microsoft.com/office/drawing/2014/main" id="{59BE499C-8D26-3B5E-B3F7-DD90B6F4E09E}"/>
              </a:ext>
            </a:extLst>
          </p:cNvPr>
          <p:cNvPicPr>
            <a:picLocks noChangeAspect="1"/>
          </p:cNvPicPr>
          <p:nvPr/>
        </p:nvPicPr>
        <p:blipFill>
          <a:blip r:embed="rId4"/>
          <a:stretch>
            <a:fillRect/>
          </a:stretch>
        </p:blipFill>
        <p:spPr>
          <a:xfrm>
            <a:off x="3236133" y="3277805"/>
            <a:ext cx="2618562" cy="2574140"/>
          </a:xfrm>
          <a:prstGeom prst="rect">
            <a:avLst/>
          </a:prstGeom>
          <a:ln w="12700">
            <a:miter lim="400000"/>
          </a:ln>
        </p:spPr>
      </p:pic>
      <p:pic>
        <p:nvPicPr>
          <p:cNvPr id="10" name="path169310.png" descr="path169310.png">
            <a:extLst>
              <a:ext uri="{FF2B5EF4-FFF2-40B4-BE49-F238E27FC236}">
                <a16:creationId xmlns:a16="http://schemas.microsoft.com/office/drawing/2014/main" id="{AB227025-29CF-9CE7-072C-11BD0A23EC50}"/>
              </a:ext>
            </a:extLst>
          </p:cNvPr>
          <p:cNvPicPr>
            <a:picLocks noChangeAspect="1"/>
          </p:cNvPicPr>
          <p:nvPr/>
        </p:nvPicPr>
        <p:blipFill>
          <a:blip r:embed="rId5"/>
          <a:stretch>
            <a:fillRect/>
          </a:stretch>
        </p:blipFill>
        <p:spPr>
          <a:xfrm>
            <a:off x="6337307" y="3312434"/>
            <a:ext cx="2548108" cy="2504882"/>
          </a:xfrm>
          <a:prstGeom prst="rect">
            <a:avLst/>
          </a:prstGeom>
          <a:ln w="12700">
            <a:miter lim="400000"/>
          </a:ln>
        </p:spPr>
      </p:pic>
      <p:sp>
        <p:nvSpPr>
          <p:cNvPr id="12" name="TextBox 11">
            <a:extLst>
              <a:ext uri="{FF2B5EF4-FFF2-40B4-BE49-F238E27FC236}">
                <a16:creationId xmlns:a16="http://schemas.microsoft.com/office/drawing/2014/main" id="{B9C2BB90-BBA2-1967-9D81-9B6997246136}"/>
              </a:ext>
            </a:extLst>
          </p:cNvPr>
          <p:cNvSpPr txBox="1"/>
          <p:nvPr/>
        </p:nvSpPr>
        <p:spPr>
          <a:xfrm>
            <a:off x="4709338" y="3263854"/>
            <a:ext cx="110637" cy="200055"/>
          </a:xfrm>
          <a:prstGeom prst="rect">
            <a:avLst/>
          </a:prstGeom>
          <a:solidFill>
            <a:schemeClr val="bg1"/>
          </a:solidFill>
        </p:spPr>
        <p:txBody>
          <a:bodyPr wrap="square" lIns="0" rIns="0" bIns="0" rtlCol="0">
            <a:spAutoFit/>
          </a:bodyPr>
          <a:lstStyle/>
          <a:p>
            <a:r>
              <a:rPr lang="es-ES_tradnl" sz="1000" dirty="0"/>
              <a:t>1</a:t>
            </a:r>
          </a:p>
        </p:txBody>
      </p:sp>
      <p:sp>
        <p:nvSpPr>
          <p:cNvPr id="15" name="TextBox 14">
            <a:extLst>
              <a:ext uri="{FF2B5EF4-FFF2-40B4-BE49-F238E27FC236}">
                <a16:creationId xmlns:a16="http://schemas.microsoft.com/office/drawing/2014/main" id="{3A2B0301-2E4A-0AC6-94DF-32EC33AB7D95}"/>
              </a:ext>
            </a:extLst>
          </p:cNvPr>
          <p:cNvSpPr txBox="1"/>
          <p:nvPr/>
        </p:nvSpPr>
        <p:spPr>
          <a:xfrm>
            <a:off x="5816593" y="4618906"/>
            <a:ext cx="110637" cy="200055"/>
          </a:xfrm>
          <a:prstGeom prst="rect">
            <a:avLst/>
          </a:prstGeom>
          <a:solidFill>
            <a:schemeClr val="bg1"/>
          </a:solidFill>
        </p:spPr>
        <p:txBody>
          <a:bodyPr wrap="square" lIns="0" rIns="0" bIns="0" rtlCol="0">
            <a:spAutoFit/>
          </a:bodyPr>
          <a:lstStyle/>
          <a:p>
            <a:r>
              <a:rPr lang="es-ES_tradnl" sz="1000" dirty="0"/>
              <a:t>0</a:t>
            </a:r>
          </a:p>
        </p:txBody>
      </p:sp>
      <p:sp>
        <p:nvSpPr>
          <p:cNvPr id="16" name="TextBox 15">
            <a:extLst>
              <a:ext uri="{FF2B5EF4-FFF2-40B4-BE49-F238E27FC236}">
                <a16:creationId xmlns:a16="http://schemas.microsoft.com/office/drawing/2014/main" id="{17FC3D32-3E5D-0BC0-7528-E19E271ACC20}"/>
              </a:ext>
            </a:extLst>
          </p:cNvPr>
          <p:cNvSpPr txBox="1"/>
          <p:nvPr/>
        </p:nvSpPr>
        <p:spPr>
          <a:xfrm>
            <a:off x="8850638" y="4615580"/>
            <a:ext cx="110637" cy="200055"/>
          </a:xfrm>
          <a:prstGeom prst="rect">
            <a:avLst/>
          </a:prstGeom>
          <a:solidFill>
            <a:schemeClr val="bg1"/>
          </a:solidFill>
        </p:spPr>
        <p:txBody>
          <a:bodyPr wrap="square" lIns="0" rIns="0" bIns="0" rtlCol="0">
            <a:spAutoFit/>
          </a:bodyPr>
          <a:lstStyle/>
          <a:p>
            <a:r>
              <a:rPr lang="es-ES_tradnl" sz="1000" dirty="0"/>
              <a:t>0</a:t>
            </a:r>
          </a:p>
        </p:txBody>
      </p:sp>
      <p:sp>
        <p:nvSpPr>
          <p:cNvPr id="17" name="TextBox 16">
            <a:extLst>
              <a:ext uri="{FF2B5EF4-FFF2-40B4-BE49-F238E27FC236}">
                <a16:creationId xmlns:a16="http://schemas.microsoft.com/office/drawing/2014/main" id="{3A1238B3-A702-6C3F-6933-6215B1EC946E}"/>
              </a:ext>
            </a:extLst>
          </p:cNvPr>
          <p:cNvSpPr txBox="1"/>
          <p:nvPr/>
        </p:nvSpPr>
        <p:spPr>
          <a:xfrm>
            <a:off x="7771192" y="3277805"/>
            <a:ext cx="110637" cy="200055"/>
          </a:xfrm>
          <a:prstGeom prst="rect">
            <a:avLst/>
          </a:prstGeom>
          <a:solidFill>
            <a:schemeClr val="bg1"/>
          </a:solidFill>
        </p:spPr>
        <p:txBody>
          <a:bodyPr wrap="square" lIns="0" rIns="0" bIns="0" rtlCol="0">
            <a:spAutoFit/>
          </a:bodyPr>
          <a:lstStyle/>
          <a:p>
            <a:r>
              <a:rPr lang="es-ES_tradnl" sz="1000" dirty="0"/>
              <a:t>1</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0FAE4F2-BE0A-A0FA-89F9-B5B5D7941CEA}"/>
                  </a:ext>
                </a:extLst>
              </p:cNvPr>
              <p:cNvSpPr txBox="1"/>
              <p:nvPr/>
            </p:nvSpPr>
            <p:spPr>
              <a:xfrm>
                <a:off x="604423" y="3819119"/>
                <a:ext cx="22761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ES_tradnl" sz="2400" i="1" smtClean="0">
                              <a:solidFill>
                                <a:schemeClr val="accent5"/>
                              </a:solidFill>
                              <a:latin typeface="Cambria Math" panose="02040503050406030204" pitchFamily="18" charset="0"/>
                            </a:rPr>
                          </m:ctrlPr>
                        </m:dPr>
                        <m:e>
                          <m:sSub>
                            <m:sSubPr>
                              <m:ctrlPr>
                                <a:rPr lang="es-ES_tradnl" sz="2400" i="1" smtClean="0">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𝑤</m:t>
                              </m:r>
                            </m:e>
                            <m:sub>
                              <m:r>
                                <a:rPr lang="en-US" sz="2400" b="0" i="1" smtClean="0">
                                  <a:solidFill>
                                    <a:schemeClr val="accent5"/>
                                  </a:solidFill>
                                  <a:latin typeface="Cambria Math" panose="02040503050406030204" pitchFamily="18" charset="0"/>
                                </a:rPr>
                                <m:t>0</m:t>
                              </m:r>
                            </m:sub>
                          </m:sSub>
                        </m:e>
                      </m:d>
                      <m:r>
                        <a:rPr lang="en-US" sz="2400" b="0" i="1" smtClean="0">
                          <a:solidFill>
                            <a:schemeClr val="accent5"/>
                          </a:solidFill>
                          <a:latin typeface="Cambria Math" panose="02040503050406030204" pitchFamily="18" charset="0"/>
                        </a:rPr>
                        <m:t>+</m:t>
                      </m:r>
                      <m:d>
                        <m:dPr>
                          <m:begChr m:val="|"/>
                          <m:endChr m:val="|"/>
                          <m:ctrlPr>
                            <a:rPr lang="en-US" sz="2400" b="0" i="1" smtClean="0">
                              <a:solidFill>
                                <a:schemeClr val="accent5"/>
                              </a:solidFill>
                              <a:latin typeface="Cambria Math" panose="02040503050406030204" pitchFamily="18" charset="0"/>
                            </a:rPr>
                          </m:ctrlPr>
                        </m:dPr>
                        <m:e>
                          <m:sSub>
                            <m:sSubPr>
                              <m:ctrlPr>
                                <a:rPr lang="en-US" sz="2400" b="0" i="1" smtClean="0">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𝑤</m:t>
                              </m:r>
                            </m:e>
                            <m:sub>
                              <m:r>
                                <a:rPr lang="en-US" sz="2400" b="0" i="1" smtClean="0">
                                  <a:solidFill>
                                    <a:schemeClr val="accent5"/>
                                  </a:solidFill>
                                  <a:latin typeface="Cambria Math" panose="02040503050406030204" pitchFamily="18" charset="0"/>
                                </a:rPr>
                                <m:t>1</m:t>
                              </m:r>
                            </m:sub>
                          </m:sSub>
                        </m:e>
                      </m:d>
                      <m:r>
                        <a:rPr lang="en-US" sz="2400" b="0" i="1" smtClean="0">
                          <a:solidFill>
                            <a:schemeClr val="accent5"/>
                          </a:solidFill>
                          <a:latin typeface="Cambria Math" panose="02040503050406030204" pitchFamily="18" charset="0"/>
                          <a:ea typeface="Cambria Math" panose="02040503050406030204" pitchFamily="18" charset="0"/>
                        </a:rPr>
                        <m:t>≤</m:t>
                      </m:r>
                      <m:r>
                        <a:rPr lang="en-US" sz="2400" b="0" i="1" smtClean="0">
                          <a:solidFill>
                            <a:schemeClr val="accent5"/>
                          </a:solidFill>
                          <a:latin typeface="Cambria Math" panose="02040503050406030204" pitchFamily="18" charset="0"/>
                          <a:ea typeface="Cambria Math" panose="02040503050406030204" pitchFamily="18" charset="0"/>
                        </a:rPr>
                        <m:t>𝑠</m:t>
                      </m:r>
                    </m:oMath>
                  </m:oMathPara>
                </a14:m>
                <a:endParaRPr lang="es-ES_tradnl" sz="2400" i="1" dirty="0">
                  <a:solidFill>
                    <a:schemeClr val="accent5"/>
                  </a:solidFill>
                </a:endParaRPr>
              </a:p>
            </p:txBody>
          </p:sp>
        </mc:Choice>
        <mc:Fallback xmlns="">
          <p:sp>
            <p:nvSpPr>
              <p:cNvPr id="18" name="TextBox 17">
                <a:extLst>
                  <a:ext uri="{FF2B5EF4-FFF2-40B4-BE49-F238E27FC236}">
                    <a16:creationId xmlns:a16="http://schemas.microsoft.com/office/drawing/2014/main" id="{60FAE4F2-BE0A-A0FA-89F9-B5B5D7941CEA}"/>
                  </a:ext>
                </a:extLst>
              </p:cNvPr>
              <p:cNvSpPr txBox="1">
                <a:spLocks noRot="1" noChangeAspect="1" noMove="1" noResize="1" noEditPoints="1" noAdjustHandles="1" noChangeArrowheads="1" noChangeShapeType="1" noTextEdit="1"/>
              </p:cNvSpPr>
              <p:nvPr/>
            </p:nvSpPr>
            <p:spPr>
              <a:xfrm>
                <a:off x="604423" y="3819119"/>
                <a:ext cx="2276136" cy="461665"/>
              </a:xfrm>
              <a:prstGeom prst="rect">
                <a:avLst/>
              </a:prstGeom>
              <a:blipFill>
                <a:blip r:embed="rId6"/>
                <a:stretch>
                  <a:fillRect b="-2703"/>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096B21A-EC3B-87DB-AF96-65099B619F6E}"/>
                  </a:ext>
                </a:extLst>
              </p:cNvPr>
              <p:cNvSpPr txBox="1"/>
              <p:nvPr/>
            </p:nvSpPr>
            <p:spPr>
              <a:xfrm>
                <a:off x="9262578" y="3815465"/>
                <a:ext cx="1951625" cy="468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accent3"/>
                              </a:solidFill>
                              <a:latin typeface="Cambria Math" panose="02040503050406030204" pitchFamily="18" charset="0"/>
                            </a:rPr>
                          </m:ctrlPr>
                        </m:sSubSupPr>
                        <m:e>
                          <m:r>
                            <a:rPr lang="en-US" sz="2400" b="0" i="1" smtClean="0">
                              <a:solidFill>
                                <a:schemeClr val="accent3"/>
                              </a:solidFill>
                              <a:latin typeface="Cambria Math" panose="02040503050406030204" pitchFamily="18" charset="0"/>
                            </a:rPr>
                            <m:t>𝑤</m:t>
                          </m:r>
                        </m:e>
                        <m:sub>
                          <m:r>
                            <a:rPr lang="en-US" sz="2400" b="0" i="1" smtClean="0">
                              <a:solidFill>
                                <a:schemeClr val="accent3"/>
                              </a:solidFill>
                              <a:latin typeface="Cambria Math" panose="02040503050406030204" pitchFamily="18" charset="0"/>
                            </a:rPr>
                            <m:t>0</m:t>
                          </m:r>
                        </m:sub>
                        <m:sup>
                          <m:r>
                            <a:rPr lang="en-US" sz="2400" b="0" i="1" smtClean="0">
                              <a:solidFill>
                                <a:schemeClr val="accent3"/>
                              </a:solidFill>
                              <a:latin typeface="Cambria Math" panose="02040503050406030204" pitchFamily="18" charset="0"/>
                            </a:rPr>
                            <m:t>2</m:t>
                          </m:r>
                        </m:sup>
                      </m:sSubSup>
                      <m:r>
                        <a:rPr lang="en-US" sz="2400" b="0" i="1" smtClean="0">
                          <a:solidFill>
                            <a:schemeClr val="accent3"/>
                          </a:solidFill>
                          <a:latin typeface="Cambria Math" panose="02040503050406030204" pitchFamily="18" charset="0"/>
                        </a:rPr>
                        <m:t>+</m:t>
                      </m:r>
                      <m:sSubSup>
                        <m:sSubSupPr>
                          <m:ctrlPr>
                            <a:rPr lang="en-US" sz="2400" i="1">
                              <a:solidFill>
                                <a:schemeClr val="accent3"/>
                              </a:solidFill>
                              <a:latin typeface="Cambria Math" panose="02040503050406030204" pitchFamily="18" charset="0"/>
                            </a:rPr>
                          </m:ctrlPr>
                        </m:sSubSupPr>
                        <m:e>
                          <m:r>
                            <a:rPr lang="en-US" sz="2400" b="0" i="1" smtClean="0">
                              <a:solidFill>
                                <a:schemeClr val="accent3"/>
                              </a:solidFill>
                              <a:latin typeface="Cambria Math" panose="02040503050406030204" pitchFamily="18" charset="0"/>
                            </a:rPr>
                            <m:t>𝑤</m:t>
                          </m:r>
                        </m:e>
                        <m:sub>
                          <m:r>
                            <a:rPr lang="en-US" sz="2400" b="0" i="1" smtClean="0">
                              <a:solidFill>
                                <a:schemeClr val="accent3"/>
                              </a:solidFill>
                              <a:latin typeface="Cambria Math" panose="02040503050406030204" pitchFamily="18" charset="0"/>
                            </a:rPr>
                            <m:t>1</m:t>
                          </m:r>
                        </m:sub>
                        <m:sup>
                          <m:r>
                            <a:rPr lang="en-US" sz="2400" b="0" i="1" smtClean="0">
                              <a:solidFill>
                                <a:schemeClr val="accent3"/>
                              </a:solidFill>
                              <a:latin typeface="Cambria Math" panose="02040503050406030204" pitchFamily="18" charset="0"/>
                            </a:rPr>
                            <m:t>2</m:t>
                          </m:r>
                        </m:sup>
                      </m:sSubSup>
                      <m:r>
                        <a:rPr lang="en-US" sz="2400" b="0" i="1" smtClean="0">
                          <a:solidFill>
                            <a:schemeClr val="accent3"/>
                          </a:solidFill>
                          <a:latin typeface="Cambria Math" panose="02040503050406030204" pitchFamily="18" charset="0"/>
                          <a:ea typeface="Cambria Math" panose="02040503050406030204" pitchFamily="18" charset="0"/>
                        </a:rPr>
                        <m:t>≤</m:t>
                      </m:r>
                      <m:r>
                        <a:rPr lang="en-US" sz="2400" b="0" i="1" smtClean="0">
                          <a:solidFill>
                            <a:schemeClr val="accent3"/>
                          </a:solidFill>
                          <a:latin typeface="Cambria Math" panose="02040503050406030204" pitchFamily="18" charset="0"/>
                          <a:ea typeface="Cambria Math" panose="02040503050406030204" pitchFamily="18" charset="0"/>
                        </a:rPr>
                        <m:t>𝑠</m:t>
                      </m:r>
                    </m:oMath>
                  </m:oMathPara>
                </a14:m>
                <a:endParaRPr lang="es-ES_tradnl" sz="2400" i="1" dirty="0">
                  <a:solidFill>
                    <a:schemeClr val="accent3"/>
                  </a:solidFill>
                </a:endParaRPr>
              </a:p>
            </p:txBody>
          </p:sp>
        </mc:Choice>
        <mc:Fallback xmlns="">
          <p:sp>
            <p:nvSpPr>
              <p:cNvPr id="19" name="TextBox 18">
                <a:extLst>
                  <a:ext uri="{FF2B5EF4-FFF2-40B4-BE49-F238E27FC236}">
                    <a16:creationId xmlns:a16="http://schemas.microsoft.com/office/drawing/2014/main" id="{9096B21A-EC3B-87DB-AF96-65099B619F6E}"/>
                  </a:ext>
                </a:extLst>
              </p:cNvPr>
              <p:cNvSpPr txBox="1">
                <a:spLocks noRot="1" noChangeAspect="1" noMove="1" noResize="1" noEditPoints="1" noAdjustHandles="1" noChangeArrowheads="1" noChangeShapeType="1" noTextEdit="1"/>
              </p:cNvSpPr>
              <p:nvPr/>
            </p:nvSpPr>
            <p:spPr>
              <a:xfrm>
                <a:off x="9262578" y="3815465"/>
                <a:ext cx="1951625" cy="468975"/>
              </a:xfrm>
              <a:prstGeom prst="rect">
                <a:avLst/>
              </a:prstGeom>
              <a:blipFill>
                <a:blip r:embed="rId7"/>
                <a:stretch>
                  <a:fillRect/>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978F944F-5CE3-70B1-2206-678AA703FDC3}"/>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86393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Regresión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24220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Lasso</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86560"/>
            <a:ext cx="10890730" cy="4242653"/>
          </a:xfrm>
        </p:spPr>
        <p:txBody>
          <a:bodyPr>
            <a:normAutofit fontScale="92500" lnSpcReduction="10000"/>
          </a:bodyPr>
          <a:lstStyle/>
          <a:p>
            <a:pPr marL="0" indent="0">
              <a:buNone/>
            </a:pPr>
            <a:r>
              <a:rPr lang="es-ES_tradnl" sz="2400" i="1" dirty="0"/>
              <a:t>¿Para qué nos sirve?</a:t>
            </a:r>
            <a:endParaRPr lang="es-ES_tradnl" sz="2400" dirty="0"/>
          </a:p>
          <a:p>
            <a:pPr marL="0" indent="0">
              <a:buNone/>
            </a:pPr>
            <a:r>
              <a:rPr lang="es-ES_tradnl" sz="2400" dirty="0"/>
              <a:t>Veamos el efecto de la penalización en un caso de 2 atributos (d=2):</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solidFill>
                <a:schemeClr val="bg1"/>
              </a:solidFill>
            </a:endParaRPr>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13" name="TextBox 12">
            <a:extLst>
              <a:ext uri="{FF2B5EF4-FFF2-40B4-BE49-F238E27FC236}">
                <a16:creationId xmlns:a16="http://schemas.microsoft.com/office/drawing/2014/main" id="{11B2172F-338A-58D0-7D27-752334660ABC}"/>
              </a:ext>
            </a:extLst>
          </p:cNvPr>
          <p:cNvSpPr txBox="1"/>
          <p:nvPr/>
        </p:nvSpPr>
        <p:spPr>
          <a:xfrm>
            <a:off x="699304" y="2902216"/>
            <a:ext cx="2054217" cy="461665"/>
          </a:xfrm>
          <a:prstGeom prst="rect">
            <a:avLst/>
          </a:prstGeom>
          <a:noFill/>
        </p:spPr>
        <p:txBody>
          <a:bodyPr wrap="none" rtlCol="0">
            <a:spAutoFit/>
          </a:bodyPr>
          <a:lstStyle/>
          <a:p>
            <a:r>
              <a:rPr lang="es-ES_tradnl" sz="2400" i="1" dirty="0">
                <a:solidFill>
                  <a:schemeClr val="accent5"/>
                </a:solidFill>
              </a:rPr>
              <a:t>Regresión Lasso</a:t>
            </a:r>
          </a:p>
        </p:txBody>
      </p:sp>
      <p:sp>
        <p:nvSpPr>
          <p:cNvPr id="14" name="TextBox 13">
            <a:extLst>
              <a:ext uri="{FF2B5EF4-FFF2-40B4-BE49-F238E27FC236}">
                <a16:creationId xmlns:a16="http://schemas.microsoft.com/office/drawing/2014/main" id="{4677737E-C300-EC6A-5442-7387CB0B1A8C}"/>
              </a:ext>
            </a:extLst>
          </p:cNvPr>
          <p:cNvSpPr txBox="1"/>
          <p:nvPr/>
        </p:nvSpPr>
        <p:spPr>
          <a:xfrm>
            <a:off x="9241755" y="2799742"/>
            <a:ext cx="2070182" cy="461665"/>
          </a:xfrm>
          <a:prstGeom prst="rect">
            <a:avLst/>
          </a:prstGeom>
          <a:noFill/>
        </p:spPr>
        <p:txBody>
          <a:bodyPr wrap="none" rtlCol="0">
            <a:spAutoFit/>
          </a:bodyPr>
          <a:lstStyle/>
          <a:p>
            <a:r>
              <a:rPr lang="es-ES_tradnl" sz="2400" i="1" dirty="0">
                <a:solidFill>
                  <a:schemeClr val="accent3"/>
                </a:solidFill>
              </a:rPr>
              <a:t>Regresión Ridge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0FAE4F2-BE0A-A0FA-89F9-B5B5D7941CEA}"/>
                  </a:ext>
                </a:extLst>
              </p:cNvPr>
              <p:cNvSpPr txBox="1"/>
              <p:nvPr/>
            </p:nvSpPr>
            <p:spPr>
              <a:xfrm>
                <a:off x="1230920" y="5524360"/>
                <a:ext cx="17543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ES_tradnl" i="1" smtClean="0">
                              <a:solidFill>
                                <a:schemeClr val="accent5"/>
                              </a:solidFill>
                              <a:latin typeface="Cambria Math" panose="02040503050406030204" pitchFamily="18" charset="0"/>
                            </a:rPr>
                          </m:ctrlPr>
                        </m:dPr>
                        <m:e>
                          <m:sSub>
                            <m:sSubPr>
                              <m:ctrlPr>
                                <a:rPr lang="es-ES_tradnl"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𝑤</m:t>
                              </m:r>
                            </m:e>
                            <m:sub>
                              <m:r>
                                <a:rPr lang="en-US" b="0" i="1" smtClean="0">
                                  <a:solidFill>
                                    <a:schemeClr val="accent5"/>
                                  </a:solidFill>
                                  <a:latin typeface="Cambria Math" panose="02040503050406030204" pitchFamily="18" charset="0"/>
                                </a:rPr>
                                <m:t>0</m:t>
                              </m:r>
                            </m:sub>
                          </m:sSub>
                        </m:e>
                      </m:d>
                      <m:r>
                        <a:rPr lang="en-US" b="0" i="1" smtClean="0">
                          <a:solidFill>
                            <a:schemeClr val="accent5"/>
                          </a:solidFill>
                          <a:latin typeface="Cambria Math" panose="02040503050406030204" pitchFamily="18" charset="0"/>
                        </a:rPr>
                        <m:t>+</m:t>
                      </m:r>
                      <m:d>
                        <m:dPr>
                          <m:begChr m:val="|"/>
                          <m:endChr m:val="|"/>
                          <m:ctrlPr>
                            <a:rPr lang="en-US" b="0" i="1" smtClean="0">
                              <a:solidFill>
                                <a:schemeClr val="accent5"/>
                              </a:solidFill>
                              <a:latin typeface="Cambria Math" panose="02040503050406030204" pitchFamily="18" charset="0"/>
                            </a:rPr>
                          </m:ctrlPr>
                        </m:dPr>
                        <m:e>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𝑤</m:t>
                              </m:r>
                            </m:e>
                            <m:sub>
                              <m:r>
                                <a:rPr lang="en-US" b="0" i="1" smtClean="0">
                                  <a:solidFill>
                                    <a:schemeClr val="accent5"/>
                                  </a:solidFill>
                                  <a:latin typeface="Cambria Math" panose="02040503050406030204" pitchFamily="18" charset="0"/>
                                </a:rPr>
                                <m:t>1</m:t>
                              </m:r>
                            </m:sub>
                          </m:sSub>
                        </m:e>
                      </m:d>
                      <m:r>
                        <a:rPr lang="en-US" b="0" i="1" smtClean="0">
                          <a:solidFill>
                            <a:schemeClr val="accent5"/>
                          </a:solidFill>
                          <a:latin typeface="Cambria Math" panose="02040503050406030204" pitchFamily="18" charset="0"/>
                          <a:ea typeface="Cambria Math" panose="02040503050406030204" pitchFamily="18" charset="0"/>
                        </a:rPr>
                        <m:t>≤</m:t>
                      </m:r>
                      <m:r>
                        <a:rPr lang="en-US" b="0" i="1" smtClean="0">
                          <a:solidFill>
                            <a:schemeClr val="accent5"/>
                          </a:solidFill>
                          <a:latin typeface="Cambria Math" panose="02040503050406030204" pitchFamily="18" charset="0"/>
                          <a:ea typeface="Cambria Math" panose="02040503050406030204" pitchFamily="18" charset="0"/>
                        </a:rPr>
                        <m:t>𝑠</m:t>
                      </m:r>
                    </m:oMath>
                  </m:oMathPara>
                </a14:m>
                <a:endParaRPr lang="es-ES_tradnl" i="1" dirty="0">
                  <a:solidFill>
                    <a:schemeClr val="accent5"/>
                  </a:solidFill>
                </a:endParaRPr>
              </a:p>
            </p:txBody>
          </p:sp>
        </mc:Choice>
        <mc:Fallback xmlns="">
          <p:sp>
            <p:nvSpPr>
              <p:cNvPr id="18" name="TextBox 17">
                <a:extLst>
                  <a:ext uri="{FF2B5EF4-FFF2-40B4-BE49-F238E27FC236}">
                    <a16:creationId xmlns:a16="http://schemas.microsoft.com/office/drawing/2014/main" id="{60FAE4F2-BE0A-A0FA-89F9-B5B5D7941CEA}"/>
                  </a:ext>
                </a:extLst>
              </p:cNvPr>
              <p:cNvSpPr txBox="1">
                <a:spLocks noRot="1" noChangeAspect="1" noMove="1" noResize="1" noEditPoints="1" noAdjustHandles="1" noChangeArrowheads="1" noChangeShapeType="1" noTextEdit="1"/>
              </p:cNvSpPr>
              <p:nvPr/>
            </p:nvSpPr>
            <p:spPr>
              <a:xfrm>
                <a:off x="1230920" y="5524360"/>
                <a:ext cx="1754326"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096B21A-EC3B-87DB-AF96-65099B619F6E}"/>
                  </a:ext>
                </a:extLst>
              </p:cNvPr>
              <p:cNvSpPr txBox="1"/>
              <p:nvPr/>
            </p:nvSpPr>
            <p:spPr>
              <a:xfrm>
                <a:off x="8123649" y="5655898"/>
                <a:ext cx="1510990" cy="3747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accent3"/>
                              </a:solidFill>
                              <a:latin typeface="Cambria Math" panose="02040503050406030204" pitchFamily="18" charset="0"/>
                            </a:rPr>
                          </m:ctrlPr>
                        </m:sSubSupPr>
                        <m:e>
                          <m:r>
                            <a:rPr lang="en-US" b="0" i="1" smtClean="0">
                              <a:solidFill>
                                <a:schemeClr val="accent3"/>
                              </a:solidFill>
                              <a:latin typeface="Cambria Math" panose="02040503050406030204" pitchFamily="18" charset="0"/>
                            </a:rPr>
                            <m:t>𝑤</m:t>
                          </m:r>
                        </m:e>
                        <m:sub>
                          <m:r>
                            <a:rPr lang="en-US" b="0" i="1" smtClean="0">
                              <a:solidFill>
                                <a:schemeClr val="accent3"/>
                              </a:solidFill>
                              <a:latin typeface="Cambria Math" panose="02040503050406030204" pitchFamily="18" charset="0"/>
                            </a:rPr>
                            <m:t>0</m:t>
                          </m:r>
                        </m:sub>
                        <m:sup>
                          <m:r>
                            <a:rPr lang="en-US" b="0" i="1" smtClean="0">
                              <a:solidFill>
                                <a:schemeClr val="accent3"/>
                              </a:solidFill>
                              <a:latin typeface="Cambria Math" panose="02040503050406030204" pitchFamily="18" charset="0"/>
                            </a:rPr>
                            <m:t>2</m:t>
                          </m:r>
                        </m:sup>
                      </m:sSubSup>
                      <m:r>
                        <a:rPr lang="en-US" b="0" i="1" smtClean="0">
                          <a:solidFill>
                            <a:schemeClr val="accent3"/>
                          </a:solidFill>
                          <a:latin typeface="Cambria Math" panose="02040503050406030204" pitchFamily="18" charset="0"/>
                        </a:rPr>
                        <m:t>+</m:t>
                      </m:r>
                      <m:sSubSup>
                        <m:sSubSupPr>
                          <m:ctrlPr>
                            <a:rPr lang="en-US" i="1">
                              <a:solidFill>
                                <a:schemeClr val="accent3"/>
                              </a:solidFill>
                              <a:latin typeface="Cambria Math" panose="02040503050406030204" pitchFamily="18" charset="0"/>
                            </a:rPr>
                          </m:ctrlPr>
                        </m:sSubSupPr>
                        <m:e>
                          <m:r>
                            <a:rPr lang="en-US" b="0" i="1" smtClean="0">
                              <a:solidFill>
                                <a:schemeClr val="accent3"/>
                              </a:solidFill>
                              <a:latin typeface="Cambria Math" panose="02040503050406030204" pitchFamily="18" charset="0"/>
                            </a:rPr>
                            <m:t>𝑤</m:t>
                          </m:r>
                        </m:e>
                        <m:sub>
                          <m:r>
                            <a:rPr lang="en-US" b="0" i="1" smtClean="0">
                              <a:solidFill>
                                <a:schemeClr val="accent3"/>
                              </a:solidFill>
                              <a:latin typeface="Cambria Math" panose="02040503050406030204" pitchFamily="18" charset="0"/>
                            </a:rPr>
                            <m:t>1</m:t>
                          </m:r>
                        </m:sub>
                        <m:sup>
                          <m:r>
                            <a:rPr lang="en-US" b="0" i="1" smtClean="0">
                              <a:solidFill>
                                <a:schemeClr val="accent3"/>
                              </a:solidFill>
                              <a:latin typeface="Cambria Math" panose="02040503050406030204" pitchFamily="18" charset="0"/>
                            </a:rPr>
                            <m:t>2</m:t>
                          </m:r>
                        </m:sup>
                      </m:sSubSup>
                      <m:r>
                        <a:rPr lang="en-US" b="0" i="1" smtClean="0">
                          <a:solidFill>
                            <a:schemeClr val="accent3"/>
                          </a:solidFill>
                          <a:latin typeface="Cambria Math" panose="02040503050406030204" pitchFamily="18" charset="0"/>
                          <a:ea typeface="Cambria Math" panose="02040503050406030204" pitchFamily="18" charset="0"/>
                        </a:rPr>
                        <m:t>≤</m:t>
                      </m:r>
                      <m:r>
                        <a:rPr lang="en-US" b="0" i="1" smtClean="0">
                          <a:solidFill>
                            <a:schemeClr val="accent3"/>
                          </a:solidFill>
                          <a:latin typeface="Cambria Math" panose="02040503050406030204" pitchFamily="18" charset="0"/>
                          <a:ea typeface="Cambria Math" panose="02040503050406030204" pitchFamily="18" charset="0"/>
                        </a:rPr>
                        <m:t>𝑠</m:t>
                      </m:r>
                    </m:oMath>
                  </m:oMathPara>
                </a14:m>
                <a:endParaRPr lang="es-ES_tradnl" i="1" dirty="0">
                  <a:solidFill>
                    <a:schemeClr val="accent3"/>
                  </a:solidFill>
                </a:endParaRPr>
              </a:p>
            </p:txBody>
          </p:sp>
        </mc:Choice>
        <mc:Fallback xmlns="">
          <p:sp>
            <p:nvSpPr>
              <p:cNvPr id="19" name="TextBox 18">
                <a:extLst>
                  <a:ext uri="{FF2B5EF4-FFF2-40B4-BE49-F238E27FC236}">
                    <a16:creationId xmlns:a16="http://schemas.microsoft.com/office/drawing/2014/main" id="{9096B21A-EC3B-87DB-AF96-65099B619F6E}"/>
                  </a:ext>
                </a:extLst>
              </p:cNvPr>
              <p:cNvSpPr txBox="1">
                <a:spLocks noRot="1" noChangeAspect="1" noMove="1" noResize="1" noEditPoints="1" noAdjustHandles="1" noChangeArrowheads="1" noChangeShapeType="1" noTextEdit="1"/>
              </p:cNvSpPr>
              <p:nvPr/>
            </p:nvSpPr>
            <p:spPr>
              <a:xfrm>
                <a:off x="8123649" y="5655898"/>
                <a:ext cx="1510990" cy="374783"/>
              </a:xfrm>
              <a:prstGeom prst="rect">
                <a:avLst/>
              </a:prstGeom>
              <a:blipFill>
                <a:blip r:embed="rId5"/>
                <a:stretch>
                  <a:fillRect/>
                </a:stretch>
              </a:blipFill>
            </p:spPr>
            <p:txBody>
              <a:bodyPr/>
              <a:lstStyle/>
              <a:p>
                <a:r>
                  <a:rPr lang="es-ES_tradnl">
                    <a:noFill/>
                  </a:rPr>
                  <a:t> </a:t>
                </a:r>
              </a:p>
            </p:txBody>
          </p:sp>
        </mc:Fallback>
      </mc:AlternateContent>
      <p:pic>
        <p:nvPicPr>
          <p:cNvPr id="9" name="path158433.png" descr="path158433.png">
            <a:extLst>
              <a:ext uri="{FF2B5EF4-FFF2-40B4-BE49-F238E27FC236}">
                <a16:creationId xmlns:a16="http://schemas.microsoft.com/office/drawing/2014/main" id="{075A4889-B852-E59D-C35F-A2AE62817B09}"/>
              </a:ext>
            </a:extLst>
          </p:cNvPr>
          <p:cNvPicPr>
            <a:picLocks noChangeAspect="1"/>
          </p:cNvPicPr>
          <p:nvPr/>
        </p:nvPicPr>
        <p:blipFill>
          <a:blip r:embed="rId6"/>
          <a:stretch>
            <a:fillRect/>
          </a:stretch>
        </p:blipFill>
        <p:spPr>
          <a:xfrm>
            <a:off x="2333249" y="2849111"/>
            <a:ext cx="2456959" cy="3532938"/>
          </a:xfrm>
          <a:prstGeom prst="rect">
            <a:avLst/>
          </a:prstGeom>
          <a:ln w="12700">
            <a:miter lim="400000"/>
          </a:ln>
        </p:spPr>
      </p:pic>
      <p:sp>
        <p:nvSpPr>
          <p:cNvPr id="11" name="TextBox 10">
            <a:extLst>
              <a:ext uri="{FF2B5EF4-FFF2-40B4-BE49-F238E27FC236}">
                <a16:creationId xmlns:a16="http://schemas.microsoft.com/office/drawing/2014/main" id="{7EBE118E-5243-4767-3F4E-E5FFCB4AEC90}"/>
              </a:ext>
            </a:extLst>
          </p:cNvPr>
          <p:cNvSpPr txBox="1"/>
          <p:nvPr/>
        </p:nvSpPr>
        <p:spPr>
          <a:xfrm>
            <a:off x="4679571" y="5267930"/>
            <a:ext cx="110637" cy="200055"/>
          </a:xfrm>
          <a:prstGeom prst="rect">
            <a:avLst/>
          </a:prstGeom>
          <a:solidFill>
            <a:schemeClr val="bg1"/>
          </a:solidFill>
        </p:spPr>
        <p:txBody>
          <a:bodyPr wrap="square" lIns="0" rIns="0" bIns="0" rtlCol="0">
            <a:spAutoFit/>
          </a:bodyPr>
          <a:lstStyle/>
          <a:p>
            <a:r>
              <a:rPr lang="es-ES_tradnl" sz="1000" dirty="0"/>
              <a:t>0</a:t>
            </a:r>
          </a:p>
        </p:txBody>
      </p:sp>
      <p:sp>
        <p:nvSpPr>
          <p:cNvPr id="21" name="TextBox 20">
            <a:extLst>
              <a:ext uri="{FF2B5EF4-FFF2-40B4-BE49-F238E27FC236}">
                <a16:creationId xmlns:a16="http://schemas.microsoft.com/office/drawing/2014/main" id="{EC83A8DF-4AEE-639B-8D56-0DE4FC48023A}"/>
              </a:ext>
            </a:extLst>
          </p:cNvPr>
          <p:cNvSpPr txBox="1"/>
          <p:nvPr/>
        </p:nvSpPr>
        <p:spPr>
          <a:xfrm>
            <a:off x="3643550" y="3432220"/>
            <a:ext cx="78445" cy="159462"/>
          </a:xfrm>
          <a:prstGeom prst="rect">
            <a:avLst/>
          </a:prstGeom>
          <a:solidFill>
            <a:schemeClr val="bg1"/>
          </a:solidFill>
        </p:spPr>
        <p:txBody>
          <a:bodyPr wrap="square" lIns="0" tIns="36000" rIns="0" bIns="0" rtlCol="0">
            <a:spAutoFit/>
          </a:bodyPr>
          <a:lstStyle/>
          <a:p>
            <a:r>
              <a:rPr lang="es-ES_tradnl" sz="800" dirty="0"/>
              <a:t>1</a:t>
            </a:r>
          </a:p>
        </p:txBody>
      </p:sp>
      <p:pic>
        <p:nvPicPr>
          <p:cNvPr id="22" name="path16931033.png" descr="path16931033.png">
            <a:extLst>
              <a:ext uri="{FF2B5EF4-FFF2-40B4-BE49-F238E27FC236}">
                <a16:creationId xmlns:a16="http://schemas.microsoft.com/office/drawing/2014/main" id="{F44CA561-7303-61C8-90CD-538DF1F95E53}"/>
              </a:ext>
            </a:extLst>
          </p:cNvPr>
          <p:cNvPicPr>
            <a:picLocks noChangeAspect="1"/>
          </p:cNvPicPr>
          <p:nvPr/>
        </p:nvPicPr>
        <p:blipFill>
          <a:blip r:embed="rId7"/>
          <a:stretch>
            <a:fillRect/>
          </a:stretch>
        </p:blipFill>
        <p:spPr>
          <a:xfrm>
            <a:off x="6301532" y="2855823"/>
            <a:ext cx="2456959" cy="3535055"/>
          </a:xfrm>
          <a:prstGeom prst="rect">
            <a:avLst/>
          </a:prstGeom>
          <a:ln w="12700">
            <a:miter lim="400000"/>
          </a:ln>
        </p:spPr>
      </p:pic>
      <p:sp>
        <p:nvSpPr>
          <p:cNvPr id="23" name="TextBox 22">
            <a:extLst>
              <a:ext uri="{FF2B5EF4-FFF2-40B4-BE49-F238E27FC236}">
                <a16:creationId xmlns:a16="http://schemas.microsoft.com/office/drawing/2014/main" id="{D6A3059B-AEF0-AB3F-AB62-12E7266ABB24}"/>
              </a:ext>
            </a:extLst>
          </p:cNvPr>
          <p:cNvSpPr txBox="1"/>
          <p:nvPr/>
        </p:nvSpPr>
        <p:spPr>
          <a:xfrm>
            <a:off x="8635066" y="5267929"/>
            <a:ext cx="110637" cy="200055"/>
          </a:xfrm>
          <a:prstGeom prst="rect">
            <a:avLst/>
          </a:prstGeom>
          <a:solidFill>
            <a:schemeClr val="bg1"/>
          </a:solidFill>
        </p:spPr>
        <p:txBody>
          <a:bodyPr wrap="square" lIns="0" rIns="0" bIns="0" rtlCol="0">
            <a:spAutoFit/>
          </a:bodyPr>
          <a:lstStyle/>
          <a:p>
            <a:r>
              <a:rPr lang="es-ES_tradnl" sz="1000" dirty="0"/>
              <a:t>0</a:t>
            </a:r>
          </a:p>
        </p:txBody>
      </p:sp>
      <p:sp>
        <p:nvSpPr>
          <p:cNvPr id="24" name="TextBox 23">
            <a:extLst>
              <a:ext uri="{FF2B5EF4-FFF2-40B4-BE49-F238E27FC236}">
                <a16:creationId xmlns:a16="http://schemas.microsoft.com/office/drawing/2014/main" id="{EB51E003-2323-FA96-AA38-3B47AD68FEF8}"/>
              </a:ext>
            </a:extLst>
          </p:cNvPr>
          <p:cNvSpPr txBox="1"/>
          <p:nvPr/>
        </p:nvSpPr>
        <p:spPr>
          <a:xfrm>
            <a:off x="7632718" y="3450469"/>
            <a:ext cx="78445" cy="159462"/>
          </a:xfrm>
          <a:prstGeom prst="rect">
            <a:avLst/>
          </a:prstGeom>
          <a:solidFill>
            <a:schemeClr val="bg1"/>
          </a:solidFill>
        </p:spPr>
        <p:txBody>
          <a:bodyPr wrap="square" lIns="0" tIns="36000" rIns="0" bIns="0" rtlCol="0">
            <a:spAutoFit/>
          </a:bodyPr>
          <a:lstStyle/>
          <a:p>
            <a:r>
              <a:rPr lang="es-ES_tradnl" sz="800" dirty="0"/>
              <a:t>1</a:t>
            </a:r>
          </a:p>
        </p:txBody>
      </p:sp>
      <p:sp>
        <p:nvSpPr>
          <p:cNvPr id="3" name="Footer Placeholder 4">
            <a:extLst>
              <a:ext uri="{FF2B5EF4-FFF2-40B4-BE49-F238E27FC236}">
                <a16:creationId xmlns:a16="http://schemas.microsoft.com/office/drawing/2014/main" id="{8AB67F46-3DEE-AD41-9122-A2E973EDE6D0}"/>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54612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fontScale="92500"/>
          </a:bodyPr>
          <a:lstStyle/>
          <a:p>
            <a:pPr marL="0" indent="0">
              <a:buNone/>
            </a:pPr>
            <a:r>
              <a:rPr lang="es-ES" sz="2400" dirty="0"/>
              <a:t>Si tenemos un problema donde el target </a:t>
            </a:r>
            <a:r>
              <a:rPr lang="es-ES" sz="2400" b="1" dirty="0">
                <a:solidFill>
                  <a:schemeClr val="accent1">
                    <a:lumMod val="75000"/>
                  </a:schemeClr>
                </a:solidFill>
              </a:rPr>
              <a:t>y</a:t>
            </a:r>
            <a:r>
              <a:rPr lang="es-ES" sz="2400" dirty="0"/>
              <a:t> es una </a:t>
            </a:r>
            <a:r>
              <a:rPr lang="es-ES" sz="2400" i="1" dirty="0">
                <a:solidFill>
                  <a:schemeClr val="accent1">
                    <a:lumMod val="75000"/>
                  </a:schemeClr>
                </a:solidFill>
              </a:rPr>
              <a:t>variable </a:t>
            </a:r>
            <a:r>
              <a:rPr lang="es-ES" sz="2400" i="1" dirty="0" err="1">
                <a:solidFill>
                  <a:schemeClr val="accent1">
                    <a:lumMod val="75000"/>
                  </a:schemeClr>
                </a:solidFill>
              </a:rPr>
              <a:t>numerica</a:t>
            </a:r>
            <a:r>
              <a:rPr lang="es-ES" sz="2400" dirty="0"/>
              <a:t>, se llama un </a:t>
            </a:r>
            <a:r>
              <a:rPr lang="es-ES" sz="2400" b="1" dirty="0">
                <a:solidFill>
                  <a:schemeClr val="accent6">
                    <a:lumMod val="60000"/>
                    <a:lumOff val="40000"/>
                  </a:schemeClr>
                </a:solidFill>
              </a:rPr>
              <a:t>problema de regresión</a:t>
            </a:r>
            <a:r>
              <a:rPr lang="es-ES" sz="2400" dirty="0"/>
              <a:t>. </a:t>
            </a:r>
          </a:p>
          <a:p>
            <a:pPr marL="0" indent="0">
              <a:buNone/>
            </a:pPr>
            <a:r>
              <a:rPr lang="es-ES" sz="2400" dirty="0"/>
              <a:t>Se centra en estudiar las relaciones entre una variable dependiente de una o más variables independientes.</a:t>
            </a:r>
          </a:p>
          <a:p>
            <a:pPr marL="0" indent="0">
              <a:buNone/>
            </a:pPr>
            <a:r>
              <a:rPr lang="es-ES" sz="2400" dirty="0"/>
              <a:t>Es importante notar que, en Aprendizaje Automático, cuando buscamos una h(X) estamos armando un modelo puramente empírico. Es decir, nos basamos 100% en los datos medidos. En contraste con los modelos basados en propiedades fundamentales.</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pic>
        <p:nvPicPr>
          <p:cNvPr id="8" name="Picture 7" descr="A line of red dots on a green line&#10;&#10;Description automatically generated">
            <a:extLst>
              <a:ext uri="{FF2B5EF4-FFF2-40B4-BE49-F238E27FC236}">
                <a16:creationId xmlns:a16="http://schemas.microsoft.com/office/drawing/2014/main" id="{4F76E3E0-FFD5-6474-481E-0F38E8C48E7A}"/>
              </a:ext>
            </a:extLst>
          </p:cNvPr>
          <p:cNvPicPr>
            <a:picLocks noChangeAspect="1"/>
          </p:cNvPicPr>
          <p:nvPr/>
        </p:nvPicPr>
        <p:blipFill>
          <a:blip r:embed="rId4"/>
          <a:stretch>
            <a:fillRect/>
          </a:stretch>
        </p:blipFill>
        <p:spPr>
          <a:xfrm>
            <a:off x="7705377" y="2288202"/>
            <a:ext cx="3686523" cy="3512813"/>
          </a:xfrm>
          <a:prstGeom prst="rect">
            <a:avLst/>
          </a:prstGeom>
        </p:spPr>
      </p:pic>
      <p:sp>
        <p:nvSpPr>
          <p:cNvPr id="3" name="Footer Placeholder 4">
            <a:extLst>
              <a:ext uri="{FF2B5EF4-FFF2-40B4-BE49-F238E27FC236}">
                <a16:creationId xmlns:a16="http://schemas.microsoft.com/office/drawing/2014/main" id="{CA0E05FB-71ED-1435-7E7A-F9BEA18AB802}"/>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92374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Regresión Lineal</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7910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El modelo de regresión lineal más simple es el que involucra una combinación lineal de las variables de entradas:</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 </m:t>
                      </m:r>
                    </m:oMath>
                  </m:oMathPara>
                </a14:m>
                <a:br>
                  <a:rPr lang="en-US" sz="2400" dirty="0"/>
                </a:br>
                <a:endParaRPr lang="es-ES" sz="2400" dirty="0">
                  <a:solidFill>
                    <a:schemeClr val="bg1"/>
                  </a:solidFill>
                </a:endParaRPr>
              </a:p>
              <a:p>
                <a:pPr>
                  <a:lnSpc>
                    <a:spcPct val="200000"/>
                  </a:lnSpc>
                </a:pP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a14:m>
                <a:endParaRPr lang="es-ES" sz="2400" dirty="0"/>
              </a:p>
              <a:p>
                <a:pPr>
                  <a:lnSpc>
                    <a:spcPct val="200000"/>
                  </a:lnSpc>
                </a:pPr>
                <a14:m>
                  <m:oMath xmlns:m="http://schemas.openxmlformats.org/officeDocument/2006/math">
                    <m:r>
                      <a:rPr lang="en-US" sz="2400" i="1" smtClean="0">
                        <a:latin typeface="Cambria Math" panose="02040503050406030204" pitchFamily="18" charset="0"/>
                      </a:rPr>
                      <m:t>𝑏</m:t>
                    </m:r>
                    <m:r>
                      <a:rPr lang="en-US" sz="2400" b="0" i="1" smtClean="0">
                        <a:latin typeface="Cambria Math" panose="02040503050406030204" pitchFamily="18" charset="0"/>
                      </a:rPr>
                      <m:t>,</m:t>
                    </m:r>
                    <m:sSub>
                      <m:sSubPr>
                        <m:ctrlPr>
                          <a:rPr lang="es-E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s-E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𝑑</m:t>
                        </m:r>
                      </m:sub>
                    </m:sSub>
                  </m:oMath>
                </a14:m>
                <a:endParaRPr lang="es-ES" sz="2400" dirty="0"/>
              </a:p>
              <a:p>
                <a:pPr>
                  <a:lnSpc>
                    <a:spcPct val="200000"/>
                  </a:lnSpc>
                </a:pP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oMath>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sp>
        <p:nvSpPr>
          <p:cNvPr id="3" name="Rectangle 2">
            <a:extLst>
              <a:ext uri="{FF2B5EF4-FFF2-40B4-BE49-F238E27FC236}">
                <a16:creationId xmlns:a16="http://schemas.microsoft.com/office/drawing/2014/main" id="{450B10C7-DD6F-3E44-9982-11818F24525F}"/>
              </a:ext>
            </a:extLst>
          </p:cNvPr>
          <p:cNvSpPr/>
          <p:nvPr/>
        </p:nvSpPr>
        <p:spPr>
          <a:xfrm>
            <a:off x="3666566" y="3631347"/>
            <a:ext cx="7924800" cy="3406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s-ES_tradnl" sz="1600" dirty="0"/>
              <a:t>Son los </a:t>
            </a:r>
            <a:r>
              <a:rPr lang="es-ES_tradnl" sz="1600" i="1" dirty="0" err="1"/>
              <a:t>features</a:t>
            </a:r>
            <a:r>
              <a:rPr lang="es-ES_tradnl" sz="1600" dirty="0"/>
              <a:t> de nuestras observaciones. Son todas variables numéricas </a:t>
            </a:r>
          </a:p>
        </p:txBody>
      </p:sp>
      <p:sp>
        <p:nvSpPr>
          <p:cNvPr id="7" name="Rectangle 6">
            <a:extLst>
              <a:ext uri="{FF2B5EF4-FFF2-40B4-BE49-F238E27FC236}">
                <a16:creationId xmlns:a16="http://schemas.microsoft.com/office/drawing/2014/main" id="{5CF98275-825E-5C96-0201-7D756B8D5E54}"/>
              </a:ext>
            </a:extLst>
          </p:cNvPr>
          <p:cNvSpPr/>
          <p:nvPr/>
        </p:nvSpPr>
        <p:spPr>
          <a:xfrm>
            <a:off x="3666566" y="4302568"/>
            <a:ext cx="7924800" cy="5657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s-ES_tradnl" sz="1600" dirty="0"/>
              <a:t>Son los coeficientes del modelo. Son números reales. Cuanto más cerca de cero,</a:t>
            </a:r>
            <a:br>
              <a:rPr lang="es-ES_tradnl" sz="1600" dirty="0"/>
            </a:br>
            <a:r>
              <a:rPr lang="es-ES_tradnl" sz="1600" dirty="0"/>
              <a:t>la variable dependiente depende menos del </a:t>
            </a:r>
            <a:r>
              <a:rPr lang="es-ES_tradnl" sz="1600" i="1" dirty="0" err="1"/>
              <a:t>feature</a:t>
            </a:r>
            <a:r>
              <a:rPr lang="es-ES_tradnl" sz="1600" dirty="0"/>
              <a:t> que multiplica.</a:t>
            </a:r>
          </a:p>
        </p:txBody>
      </p:sp>
      <p:sp>
        <p:nvSpPr>
          <p:cNvPr id="8" name="Rectangle 7">
            <a:extLst>
              <a:ext uri="{FF2B5EF4-FFF2-40B4-BE49-F238E27FC236}">
                <a16:creationId xmlns:a16="http://schemas.microsoft.com/office/drawing/2014/main" id="{3FAB2440-40F9-CA18-E8F8-7621B1D89A56}"/>
              </a:ext>
            </a:extLst>
          </p:cNvPr>
          <p:cNvSpPr/>
          <p:nvPr/>
        </p:nvSpPr>
        <p:spPr>
          <a:xfrm>
            <a:off x="3666566" y="5231322"/>
            <a:ext cx="7924800" cy="5657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s-ES_tradnl" sz="1600" dirty="0"/>
              <a:t>Es la predicción del modelo. Es con quien comparamos con el </a:t>
            </a:r>
            <a:r>
              <a:rPr lang="es-ES_tradnl" sz="1600" i="1" dirty="0" err="1"/>
              <a:t>Label</a:t>
            </a:r>
            <a:r>
              <a:rPr lang="es-ES_tradnl" sz="1600" dirty="0"/>
              <a:t> de la observación</a:t>
            </a:r>
          </a:p>
        </p:txBody>
      </p:sp>
      <p:sp>
        <p:nvSpPr>
          <p:cNvPr id="9" name="Footer Placeholder 4">
            <a:extLst>
              <a:ext uri="{FF2B5EF4-FFF2-40B4-BE49-F238E27FC236}">
                <a16:creationId xmlns:a16="http://schemas.microsoft.com/office/drawing/2014/main" id="{FC1D2F31-E460-7305-CC75-D5722EF13723}"/>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8005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Vamos al caso más sencillo, la regresión lineal de una sola variable independiente:</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oMath>
                  </m:oMathPara>
                </a14:m>
                <a:endParaRPr lang="es-ES" sz="2400" dirty="0">
                  <a:solidFill>
                    <a:schemeClr val="bg1"/>
                  </a:solidFill>
                </a:endParaRPr>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pic>
        <p:nvPicPr>
          <p:cNvPr id="9" name="circle9939.png" descr="circle9939.png">
            <a:extLst>
              <a:ext uri="{FF2B5EF4-FFF2-40B4-BE49-F238E27FC236}">
                <a16:creationId xmlns:a16="http://schemas.microsoft.com/office/drawing/2014/main" id="{E3E83133-4521-54AA-6099-375EB8FF2B4B}"/>
              </a:ext>
            </a:extLst>
          </p:cNvPr>
          <p:cNvPicPr>
            <a:picLocks noChangeAspect="1"/>
          </p:cNvPicPr>
          <p:nvPr/>
        </p:nvPicPr>
        <p:blipFill>
          <a:blip r:embed="rId4"/>
          <a:stretch>
            <a:fillRect/>
          </a:stretch>
        </p:blipFill>
        <p:spPr>
          <a:xfrm>
            <a:off x="4180685" y="3304179"/>
            <a:ext cx="3731163" cy="2631725"/>
          </a:xfrm>
          <a:prstGeom prst="rect">
            <a:avLst/>
          </a:prstGeom>
          <a:ln w="12700">
            <a:miter lim="400000"/>
          </a:ln>
        </p:spPr>
      </p:pic>
      <p:sp>
        <p:nvSpPr>
          <p:cNvPr id="10" name="TextBox 9">
            <a:extLst>
              <a:ext uri="{FF2B5EF4-FFF2-40B4-BE49-F238E27FC236}">
                <a16:creationId xmlns:a16="http://schemas.microsoft.com/office/drawing/2014/main" id="{36A79E72-5038-0EA7-467B-2C8D90BD57E5}"/>
              </a:ext>
            </a:extLst>
          </p:cNvPr>
          <p:cNvSpPr txBox="1"/>
          <p:nvPr/>
        </p:nvSpPr>
        <p:spPr>
          <a:xfrm>
            <a:off x="7547674" y="4768312"/>
            <a:ext cx="592792" cy="307777"/>
          </a:xfrm>
          <a:prstGeom prst="rect">
            <a:avLst/>
          </a:prstGeom>
          <a:solidFill>
            <a:schemeClr val="bg1"/>
          </a:solidFill>
        </p:spPr>
        <p:txBody>
          <a:bodyPr wrap="square" lIns="36000" rtlCol="0">
            <a:spAutoFit/>
          </a:bodyPr>
          <a:lstStyle/>
          <a:p>
            <a:r>
              <a:rPr lang="es-ES_tradnl" sz="1400" dirty="0">
                <a:solidFill>
                  <a:srgbClr val="FF00FF"/>
                </a:solidFill>
              </a:rPr>
              <a:t>(w</a:t>
            </a:r>
            <a:r>
              <a:rPr lang="es-ES_tradnl" sz="1400" baseline="-25000" dirty="0">
                <a:solidFill>
                  <a:srgbClr val="FF00FF"/>
                </a:solidFill>
              </a:rPr>
              <a:t>0</a:t>
            </a:r>
            <a:r>
              <a:rPr lang="es-ES_tradnl" sz="1400" dirty="0">
                <a:solidFill>
                  <a:srgbClr val="FF00FF"/>
                </a:solidFill>
              </a:rPr>
              <a:t>)</a:t>
            </a:r>
          </a:p>
        </p:txBody>
      </p:sp>
      <p:sp>
        <p:nvSpPr>
          <p:cNvPr id="11" name="TextBox 10">
            <a:extLst>
              <a:ext uri="{FF2B5EF4-FFF2-40B4-BE49-F238E27FC236}">
                <a16:creationId xmlns:a16="http://schemas.microsoft.com/office/drawing/2014/main" id="{6A9F5D74-1335-1565-71FD-662A658A3539}"/>
              </a:ext>
            </a:extLst>
          </p:cNvPr>
          <p:cNvSpPr txBox="1"/>
          <p:nvPr/>
        </p:nvSpPr>
        <p:spPr>
          <a:xfrm>
            <a:off x="7136969" y="5132423"/>
            <a:ext cx="592792" cy="307777"/>
          </a:xfrm>
          <a:prstGeom prst="rect">
            <a:avLst/>
          </a:prstGeom>
          <a:solidFill>
            <a:schemeClr val="bg1"/>
          </a:solidFill>
        </p:spPr>
        <p:txBody>
          <a:bodyPr wrap="square" lIns="36000" rtlCol="0">
            <a:spAutoFit/>
          </a:bodyPr>
          <a:lstStyle/>
          <a:p>
            <a:r>
              <a:rPr lang="es-ES_tradnl" sz="1400" dirty="0">
                <a:solidFill>
                  <a:srgbClr val="FF00FF"/>
                </a:solidFill>
              </a:rPr>
              <a:t>(b)</a:t>
            </a:r>
          </a:p>
        </p:txBody>
      </p:sp>
      <p:sp>
        <p:nvSpPr>
          <p:cNvPr id="12" name="TextBox 11">
            <a:extLst>
              <a:ext uri="{FF2B5EF4-FFF2-40B4-BE49-F238E27FC236}">
                <a16:creationId xmlns:a16="http://schemas.microsoft.com/office/drawing/2014/main" id="{53C0D6BF-4D43-0FEA-FCF3-4F34B8E76654}"/>
              </a:ext>
            </a:extLst>
          </p:cNvPr>
          <p:cNvSpPr txBox="1"/>
          <p:nvPr/>
        </p:nvSpPr>
        <p:spPr>
          <a:xfrm>
            <a:off x="7319056" y="5658905"/>
            <a:ext cx="592792" cy="276999"/>
          </a:xfrm>
          <a:prstGeom prst="rect">
            <a:avLst/>
          </a:prstGeom>
          <a:solidFill>
            <a:schemeClr val="bg1"/>
          </a:solidFill>
        </p:spPr>
        <p:txBody>
          <a:bodyPr wrap="square" lIns="0" tIns="0" rIns="0" bIns="0" rtlCol="0">
            <a:spAutoFit/>
          </a:bodyPr>
          <a:lstStyle/>
          <a:p>
            <a:r>
              <a:rPr lang="es-ES_tradnl" dirty="0"/>
              <a:t>(x</a:t>
            </a:r>
            <a:r>
              <a:rPr lang="es-ES_tradnl" baseline="-25000" dirty="0"/>
              <a:t>0</a:t>
            </a:r>
            <a:r>
              <a:rPr lang="es-ES_tradnl" dirty="0"/>
              <a:t>)</a:t>
            </a:r>
          </a:p>
        </p:txBody>
      </p:sp>
      <p:sp>
        <p:nvSpPr>
          <p:cNvPr id="3" name="Footer Placeholder 4">
            <a:extLst>
              <a:ext uri="{FF2B5EF4-FFF2-40B4-BE49-F238E27FC236}">
                <a16:creationId xmlns:a16="http://schemas.microsoft.com/office/drawing/2014/main" id="{EDC704D8-E3AA-3C7A-D22B-EC1439ED70B3}"/>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495911064"/>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{04AA286F-8D2E-6D40-8355-0FBFECDF6445}tf10001061</Template>
  <TotalTime>14163</TotalTime>
  <Words>3379</Words>
  <Application>Microsoft Macintosh PowerPoint</Application>
  <PresentationFormat>Widescreen</PresentationFormat>
  <Paragraphs>550</Paragraphs>
  <Slides>50</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Calisto MT</vt:lpstr>
      <vt:lpstr>Cambria Math</vt:lpstr>
      <vt:lpstr>Univers Condensed</vt:lpstr>
      <vt:lpstr>ChronicleVTI</vt:lpstr>
      <vt:lpstr>Regresión Lineal</vt:lpstr>
      <vt:lpstr>Lo que vimos la clase anterior…</vt:lpstr>
      <vt:lpstr>Numpy</vt:lpstr>
      <vt:lpstr>Estructuras de datos de Pandas</vt:lpstr>
      <vt:lpstr>Regresión</vt:lpstr>
      <vt:lpstr>Regresión</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Métricas de Evaluación</vt:lpstr>
      <vt:lpstr>Métricas de evaluación</vt:lpstr>
      <vt:lpstr>Métricas de evaluación</vt:lpstr>
      <vt:lpstr>Métricas de evaluación</vt:lpstr>
      <vt:lpstr>Métricas de evaluación</vt:lpstr>
      <vt:lpstr>Métricas de evaluación</vt:lpstr>
      <vt:lpstr>Métricas de evaluación</vt:lpstr>
      <vt:lpstr>Tratamiento de Variables</vt:lpstr>
      <vt:lpstr>Tratamiento de variables</vt:lpstr>
      <vt:lpstr>Tratamiento de variables</vt:lpstr>
      <vt:lpstr>Tratamiento de variables</vt:lpstr>
      <vt:lpstr>Tratamiento de variables</vt:lpstr>
      <vt:lpstr>Tratamiento de variables</vt:lpstr>
      <vt:lpstr>Tratamiento de variables</vt:lpstr>
      <vt:lpstr>Tratamiento de variables</vt:lpstr>
      <vt:lpstr>Tratamiento de variables</vt:lpstr>
      <vt:lpstr>Tratamiento de variables</vt:lpstr>
      <vt:lpstr>Regresión Lineal</vt:lpstr>
      <vt:lpstr>Regresión de funciones bases</vt:lpstr>
      <vt:lpstr>Regresión de funciones bases</vt:lpstr>
      <vt:lpstr>Regresión Lasso y Ridge</vt:lpstr>
      <vt:lpstr>Regresión de Ridge y Lasso</vt:lpstr>
      <vt:lpstr>Regresión de Ridge</vt:lpstr>
      <vt:lpstr>Regresión de Ridge</vt:lpstr>
      <vt:lpstr>Regresión de Ridge</vt:lpstr>
      <vt:lpstr>Regresión de Ridge</vt:lpstr>
      <vt:lpstr>Regresión de Ridge</vt:lpstr>
      <vt:lpstr>Regresión de Ridge</vt:lpstr>
      <vt:lpstr>Regresión de Lasso</vt:lpstr>
      <vt:lpstr>Regresión de Lasso</vt:lpstr>
      <vt:lpstr>Regresión de Lasso</vt:lpstr>
      <vt:lpstr>Regresión de Lasso</vt:lpstr>
      <vt:lpstr>Regresión de Lasso</vt:lpstr>
      <vt:lpstr>Regresión de Lasso</vt:lpstr>
      <vt:lpstr>Regresión de Lasso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257</cp:revision>
  <dcterms:created xsi:type="dcterms:W3CDTF">2024-01-28T21:07:34Z</dcterms:created>
  <dcterms:modified xsi:type="dcterms:W3CDTF">2024-07-07T23:34:41Z</dcterms:modified>
</cp:coreProperties>
</file>