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notesMasterIdLst>
    <p:notesMasterId r:id="rId17"/>
  </p:notesMasterIdLst>
  <p:sldIdLst>
    <p:sldId id="256" r:id="rId2"/>
    <p:sldId id="524" r:id="rId3"/>
    <p:sldId id="292" r:id="rId4"/>
    <p:sldId id="299" r:id="rId5"/>
    <p:sldId id="263" r:id="rId6"/>
    <p:sldId id="544" r:id="rId7"/>
    <p:sldId id="546" r:id="rId8"/>
    <p:sldId id="547" r:id="rId9"/>
    <p:sldId id="545" r:id="rId10"/>
    <p:sldId id="548" r:id="rId11"/>
    <p:sldId id="549" r:id="rId12"/>
    <p:sldId id="550" r:id="rId13"/>
    <p:sldId id="552" r:id="rId14"/>
    <p:sldId id="551" r:id="rId15"/>
    <p:sldId id="55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0USMGpWeyd2a0CvvIrnb9Q==" hashData="cY0ZABHy7VdBYrMYDYAhLqlKeRkMzaqsUoyjbnICeA8xONdJOK8Cxj62zJMwQyC3epAIeAnlKT9wEJQfeLWZX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58"/>
    <p:restoredTop sz="85714"/>
  </p:normalViewPr>
  <p:slideViewPr>
    <p:cSldViewPr snapToGrid="0">
      <p:cViewPr varScale="1">
        <p:scale>
          <a:sx n="145" d="100"/>
          <a:sy n="145" d="100"/>
        </p:scale>
        <p:origin x="3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2B323-82A1-7544-9837-FC5DD1BB8A69}" type="datetimeFigureOut">
              <a:rPr lang="es-ES_tradnl" smtClean="0"/>
              <a:t>21/6/24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8952F-1C0B-F641-899D-BA69BEE8A7E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5551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83A09-2368-29B0-2238-ED878C60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0551C7-7988-1107-17ED-59CA19CA64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5A5D68-90FD-F0F1-C72D-1FBFFC2350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050FD-9188-4121-5161-5677154081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8952F-1C0B-F641-899D-BA69BEE8A7E7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6549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53CA5-F978-2049-F1F4-E65525770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8667E-52BA-C41D-1D50-405AE26C75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BCCF71-44D8-88C4-916E-7DF1C5BCC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A6F1E-32BD-B732-E4D2-1C6A628777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8952F-1C0B-F641-899D-BA69BEE8A7E7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33160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D20A7-2319-9384-BA99-26DB983F5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16CE51-8E59-1842-2104-C7C8A47CDF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DED9D3-2118-1351-1352-65E3A9CDCB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6000" dirty="0"/>
              <a:t>Ir a la notebook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1E8C2-C7D1-89B0-EC3B-5673B2C9D9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8952F-1C0B-F641-899D-BA69BEE8A7E7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9979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D20A7-2319-9384-BA99-26DB983F5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16CE51-8E59-1842-2104-C7C8A47CDF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DED9D3-2118-1351-1352-65E3A9CDCB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6000" dirty="0"/>
              <a:t>Ir a la notebook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1E8C2-C7D1-89B0-EC3B-5673B2C9D9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8952F-1C0B-F641-899D-BA69BEE8A7E7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48427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D20A7-2319-9384-BA99-26DB983F5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16CE51-8E59-1842-2104-C7C8A47CDF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DED9D3-2118-1351-1352-65E3A9CDCB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6000" dirty="0"/>
              <a:t>Ir a la notebook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1E8C2-C7D1-89B0-EC3B-5673B2C9D9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8952F-1C0B-F641-899D-BA69BEE8A7E7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8797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D20A7-2319-9384-BA99-26DB983F5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16CE51-8E59-1842-2104-C7C8A47CDF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DED9D3-2118-1351-1352-65E3A9CDCB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6000" dirty="0"/>
              <a:t>Ir a la notebook 7 y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1E8C2-C7D1-89B0-EC3B-5673B2C9D9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8952F-1C0B-F641-899D-BA69BEE8A7E7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9810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D20A7-2319-9384-BA99-26DB983F5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16CE51-8E59-1842-2104-C7C8A47CDF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DED9D3-2118-1351-1352-65E3A9CDCB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6000" dirty="0"/>
              <a:t>Ir a la notebook 9, 10 y 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1E8C2-C7D1-89B0-EC3B-5673B2C9D9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8952F-1C0B-F641-899D-BA69BEE8A7E7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95706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D20A7-2319-9384-BA99-26DB983F5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16CE51-8E59-1842-2104-C7C8A47CDF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DED9D3-2118-1351-1352-65E3A9CDCB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6000" dirty="0"/>
              <a:t>Ir a la notebook 9, 10 y 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1E8C2-C7D1-89B0-EC3B-5673B2C9D9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8952F-1C0B-F641-899D-BA69BEE8A7E7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8435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F60-3B00-4DB4-90A4-67F8107A0900}" type="datetime1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4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2018-AE0B-45B3-8833-1C61B747ADFD}" type="datetime1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9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D72-DF44-407D-AEE5-0273DD00D922}" type="datetime1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1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0BAB-D1DB-4DC1-908A-9B5E73715905}" type="datetime1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3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DD5A-C337-4F22-BED0-547AFC68CFD6}" type="datetime1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0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DFBF-4DB8-447F-A740-22B1B0F7DDD8}" type="datetime1">
              <a:rPr lang="en-US" smtClean="0"/>
              <a:t>6/21/24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1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435-B87A-4434-B86A-1406D5D81959}" type="datetime1">
              <a:rPr lang="en-US" smtClean="0"/>
              <a:t>6/21/24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9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50E0-9242-469C-9FA7-447D7E43FF29}" type="datetime1">
              <a:rPr lang="en-US" smtClean="0"/>
              <a:t>6/21/24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3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0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4FC1-9CCD-4E4B-AB4D-5CAEC19C950B}" type="datetime1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5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FBA78304-8938-479D-8111-AA943458A814}" type="datetime1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73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21" r:id="rId6"/>
    <p:sldLayoutId id="2147483716" r:id="rId7"/>
    <p:sldLayoutId id="2147483717" r:id="rId8"/>
    <p:sldLayoutId id="2147483718" r:id="rId9"/>
    <p:sldLayoutId id="2147483720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akevdp.github.io/PythonDataScienceHandbook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9809331D-DA16-FF3A-EF55-A081E2B780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80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9E1EDF0-AE1F-B98A-2238-242F807C5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s-ES_tradnl" dirty="0">
                <a:solidFill>
                  <a:srgbClr val="FFFFFF"/>
                </a:solidFill>
              </a:rPr>
              <a:t>Manejo de datos con Pandas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F2E9D-EBF5-3389-816C-B9464287A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s-ES_tradnl" dirty="0">
                <a:solidFill>
                  <a:srgbClr val="FFFFFF"/>
                </a:solidFill>
                <a:latin typeface="+mj-lt"/>
              </a:rPr>
              <a:t>Aprendizaje Automático</a:t>
            </a:r>
          </a:p>
          <a:p>
            <a:r>
              <a:rPr lang="es-ES_tradnl" dirty="0" err="1">
                <a:solidFill>
                  <a:srgbClr val="FFFFFF"/>
                </a:solidFill>
                <a:latin typeface="+mj-lt"/>
              </a:rPr>
              <a:t>CEIoT</a:t>
            </a:r>
            <a:r>
              <a:rPr lang="es-ES_tradnl" dirty="0">
                <a:solidFill>
                  <a:srgbClr val="FFFFFF"/>
                </a:solidFill>
                <a:latin typeface="+mj-lt"/>
              </a:rPr>
              <a:t> - FIUBA</a:t>
            </a:r>
          </a:p>
          <a:p>
            <a:r>
              <a:rPr lang="es-ES_tradnl" sz="1800" dirty="0">
                <a:solidFill>
                  <a:srgbClr val="FFFFFF"/>
                </a:solidFill>
                <a:latin typeface="+mj-lt"/>
              </a:rPr>
              <a:t>Dr. Ing. Facundo Adrián Lucianna</a:t>
            </a:r>
          </a:p>
        </p:txBody>
      </p:sp>
      <p:pic>
        <p:nvPicPr>
          <p:cNvPr id="5" name="Logo-fiuba_big_white.png" descr="Logo-fiuba_big_white.png">
            <a:extLst>
              <a:ext uri="{FF2B5EF4-FFF2-40B4-BE49-F238E27FC236}">
                <a16:creationId xmlns:a16="http://schemas.microsoft.com/office/drawing/2014/main" id="{B8A22D03-42EB-5DF6-A3E7-65A781ED9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362" y="990596"/>
            <a:ext cx="1476515" cy="147651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14281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9173B-8E24-E73E-3A7D-033290DC2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EA73-42AB-D36F-CBA8-2FE7B30F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88990"/>
          </a:xfrm>
        </p:spPr>
        <p:txBody>
          <a:bodyPr>
            <a:normAutofit fontScale="90000"/>
          </a:bodyPr>
          <a:lstStyle/>
          <a:p>
            <a:r>
              <a:rPr lang="es-ES_tradnl" dirty="0"/>
              <a:t>Combinando datos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2B414-33DF-9B3A-1F72-21F5DF0F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FD977-49FE-F434-2742-D341835B5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1672046"/>
            <a:ext cx="10691264" cy="4257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En el proceso de armar nuestros </a:t>
            </a:r>
            <a:r>
              <a:rPr lang="es-ES" dirty="0" err="1"/>
              <a:t>dataset</a:t>
            </a:r>
            <a:r>
              <a:rPr lang="es-ES" dirty="0"/>
              <a:t> para entrenar modelos de </a:t>
            </a:r>
            <a:r>
              <a:rPr lang="es-ES" b="1" dirty="0">
                <a:solidFill>
                  <a:schemeClr val="accent2"/>
                </a:solidFill>
              </a:rPr>
              <a:t>Aprendizaje Automático</a:t>
            </a:r>
            <a:r>
              <a:rPr lang="es-ES" dirty="0"/>
              <a:t>, muchas veces debemos combinar datos de diferentes fuentes.</a:t>
            </a:r>
          </a:p>
          <a:p>
            <a:pPr marL="0" indent="0">
              <a:buNone/>
            </a:pPr>
            <a:r>
              <a:rPr lang="es-ES" dirty="0"/>
              <a:t>Pandas nos da varias herramientas que nos permiten hacer combinación de ellos.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sz="160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73F7C93-E4E8-E8F7-B488-FA4C35AC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_tradnl" dirty="0"/>
              <a:t>Aprendizaje Automático – </a:t>
            </a:r>
            <a:r>
              <a:rPr lang="es-ES_tradnl" dirty="0" err="1"/>
              <a:t>CEIoT</a:t>
            </a:r>
            <a:r>
              <a:rPr lang="es-ES_tradnl" dirty="0"/>
              <a:t> – FIUBA</a:t>
            </a:r>
          </a:p>
        </p:txBody>
      </p:sp>
    </p:spTree>
    <p:extLst>
      <p:ext uri="{BB962C8B-B14F-4D97-AF65-F5344CB8AC3E}">
        <p14:creationId xmlns:p14="http://schemas.microsoft.com/office/powerpoint/2010/main" val="380555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4BECB4-F27B-1CC7-39C4-7E93D59B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30665E-D592-446F-98EB-15F172A22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55080"/>
            <a:ext cx="105918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A098BD5-C827-C457-D003-604C728F2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4702835"/>
            <a:ext cx="10801350" cy="978772"/>
          </a:xfrm>
        </p:spPr>
        <p:txBody>
          <a:bodyPr>
            <a:norm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agrupando datos</a:t>
            </a: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201C4C40-33AE-980F-4F65-F2AAF8818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398" r="2" b="17120"/>
          <a:stretch/>
        </p:blipFill>
        <p:spPr>
          <a:xfrm>
            <a:off x="800100" y="712916"/>
            <a:ext cx="10591800" cy="349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8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9173B-8E24-E73E-3A7D-033290DC2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EA73-42AB-D36F-CBA8-2FE7B30F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88990"/>
          </a:xfrm>
        </p:spPr>
        <p:txBody>
          <a:bodyPr>
            <a:normAutofit fontScale="90000"/>
          </a:bodyPr>
          <a:lstStyle/>
          <a:p>
            <a:r>
              <a:rPr lang="es-ES_tradnl" dirty="0"/>
              <a:t>Agrupando datos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2B414-33DF-9B3A-1F72-21F5DF0F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FD977-49FE-F434-2742-D341835B5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1672046"/>
            <a:ext cx="10691264" cy="4257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/>
              <a:t>Una pieza esencial del análisis de datos es el agregado eficiente: calcular operaciones como </a:t>
            </a:r>
            <a:r>
              <a:rPr lang="es-ES" sz="1600" b="1" dirty="0"/>
              <a:t>sum</a:t>
            </a:r>
            <a:r>
              <a:rPr lang="es-ES" sz="1600" dirty="0"/>
              <a:t>, </a:t>
            </a:r>
            <a:r>
              <a:rPr lang="es-ES" sz="1600" b="1" dirty="0"/>
              <a:t>mean</a:t>
            </a:r>
            <a:r>
              <a:rPr lang="es-ES" sz="1600" dirty="0"/>
              <a:t>, </a:t>
            </a:r>
            <a:r>
              <a:rPr lang="es-ES" sz="1600" b="1" dirty="0"/>
              <a:t>median</a:t>
            </a:r>
            <a:r>
              <a:rPr lang="es-ES" sz="1600" dirty="0"/>
              <a:t>, </a:t>
            </a:r>
            <a:r>
              <a:rPr lang="es-ES" sz="1600" b="1" dirty="0"/>
              <a:t>min</a:t>
            </a:r>
            <a:r>
              <a:rPr lang="es-ES" sz="1600" dirty="0"/>
              <a:t> y </a:t>
            </a:r>
            <a:r>
              <a:rPr lang="es-ES" sz="1600" b="1" dirty="0" err="1"/>
              <a:t>max</a:t>
            </a:r>
            <a:r>
              <a:rPr lang="es-ES" sz="1600" dirty="0"/>
              <a:t>. </a:t>
            </a:r>
          </a:p>
          <a:p>
            <a:pPr marL="0" indent="0">
              <a:buNone/>
            </a:pPr>
            <a:r>
              <a:rPr lang="es-ES" sz="1600" dirty="0"/>
              <a:t>Pandas nos ofrece herramientas para hacer estas agrupaciones, desde operaciones simples, hasta operaciones más sofisticadas.</a:t>
            </a:r>
          </a:p>
          <a:p>
            <a:pPr marL="0" indent="0">
              <a:buNone/>
            </a:pPr>
            <a:r>
              <a:rPr lang="es-ES" sz="1600" dirty="0"/>
              <a:t>Las agregaciones incorporadas de Pandas son: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sz="160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73F7C93-E4E8-E8F7-B488-FA4C35AC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_tradnl" dirty="0"/>
              <a:t>Aprendizaje Automático – </a:t>
            </a:r>
            <a:r>
              <a:rPr lang="es-ES_tradnl" dirty="0" err="1"/>
              <a:t>CEIoT</a:t>
            </a:r>
            <a:r>
              <a:rPr lang="es-ES_tradnl" dirty="0"/>
              <a:t> – FIUBA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06296C-2FCF-99C4-AC98-DD88F6042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143038"/>
              </p:ext>
            </p:extLst>
          </p:nvPr>
        </p:nvGraphicFramePr>
        <p:xfrm>
          <a:off x="2251808" y="3336876"/>
          <a:ext cx="812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316">
                  <a:extLst>
                    <a:ext uri="{9D8B030D-6E8A-4147-A177-3AD203B41FA5}">
                      <a16:colId xmlns:a16="http://schemas.microsoft.com/office/drawing/2014/main" val="4070523120"/>
                    </a:ext>
                  </a:extLst>
                </a:gridCol>
                <a:gridCol w="6405684">
                  <a:extLst>
                    <a:ext uri="{9D8B030D-6E8A-4147-A177-3AD203B41FA5}">
                      <a16:colId xmlns:a16="http://schemas.microsoft.com/office/drawing/2014/main" val="1336622385"/>
                    </a:ext>
                  </a:extLst>
                </a:gridCol>
              </a:tblGrid>
              <a:tr h="250559">
                <a:tc>
                  <a:txBody>
                    <a:bodyPr/>
                    <a:lstStyle/>
                    <a:p>
                      <a:r>
                        <a:rPr lang="es-ES_tradnl" sz="1400" dirty="0"/>
                        <a:t>Agregación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286736"/>
                  </a:ext>
                </a:extLst>
              </a:tr>
              <a:tr h="250559">
                <a:tc>
                  <a:txBody>
                    <a:bodyPr/>
                    <a:lstStyle/>
                    <a:p>
                      <a:r>
                        <a:rPr lang="es-ES_tradnl" sz="1400" dirty="0" err="1"/>
                        <a:t>count</a:t>
                      </a:r>
                      <a:r>
                        <a:rPr lang="es-ES_tradnl" sz="1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noProof="0"/>
                        <a:t>Número de ítems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496658"/>
                  </a:ext>
                </a:extLst>
              </a:tr>
              <a:tr h="250559">
                <a:tc>
                  <a:txBody>
                    <a:bodyPr/>
                    <a:lstStyle/>
                    <a:p>
                      <a:r>
                        <a:rPr lang="es-ES_tradnl" sz="1400" dirty="0" err="1"/>
                        <a:t>first</a:t>
                      </a:r>
                      <a:r>
                        <a:rPr lang="es-ES_tradnl" sz="1400" dirty="0"/>
                        <a:t>(), </a:t>
                      </a:r>
                      <a:r>
                        <a:rPr lang="es-ES_tradnl" sz="1400" dirty="0" err="1"/>
                        <a:t>last</a:t>
                      </a:r>
                      <a:r>
                        <a:rPr lang="es-ES_tradnl" sz="1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noProof="0"/>
                        <a:t>Primer y último ítem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833542"/>
                  </a:ext>
                </a:extLst>
              </a:tr>
              <a:tr h="250559">
                <a:tc>
                  <a:txBody>
                    <a:bodyPr/>
                    <a:lstStyle/>
                    <a:p>
                      <a:r>
                        <a:rPr lang="es-ES_tradnl" sz="1400" dirty="0"/>
                        <a:t>mean(), median()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noProof="0"/>
                        <a:t>Media y mediana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24502"/>
                  </a:ext>
                </a:extLst>
              </a:tr>
              <a:tr h="250559">
                <a:tc>
                  <a:txBody>
                    <a:bodyPr/>
                    <a:lstStyle/>
                    <a:p>
                      <a:r>
                        <a:rPr lang="es-ES_tradnl" sz="1400" dirty="0"/>
                        <a:t>min(), </a:t>
                      </a:r>
                      <a:r>
                        <a:rPr lang="es-ES_tradnl" sz="1400" dirty="0" err="1"/>
                        <a:t>max</a:t>
                      </a:r>
                      <a:r>
                        <a:rPr lang="es-ES_tradnl" sz="1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noProof="0"/>
                        <a:t>Mínimo y máximo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607778"/>
                  </a:ext>
                </a:extLst>
              </a:tr>
              <a:tr h="250559">
                <a:tc>
                  <a:txBody>
                    <a:bodyPr/>
                    <a:lstStyle/>
                    <a:p>
                      <a:r>
                        <a:rPr lang="es-ES_tradnl" sz="1400" dirty="0" err="1"/>
                        <a:t>std</a:t>
                      </a:r>
                      <a:r>
                        <a:rPr lang="es-ES_tradnl" sz="1400" dirty="0"/>
                        <a:t>() </a:t>
                      </a:r>
                      <a:r>
                        <a:rPr lang="es-ES_tradnl" sz="1400" dirty="0" err="1"/>
                        <a:t>var</a:t>
                      </a:r>
                      <a:r>
                        <a:rPr lang="es-ES_tradnl" sz="1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noProof="0"/>
                        <a:t>Desvío estándar y varianza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246792"/>
                  </a:ext>
                </a:extLst>
              </a:tr>
              <a:tr h="250559">
                <a:tc>
                  <a:txBody>
                    <a:bodyPr/>
                    <a:lstStyle/>
                    <a:p>
                      <a:r>
                        <a:rPr lang="es-ES_tradnl" sz="1400" dirty="0" err="1"/>
                        <a:t>prod</a:t>
                      </a:r>
                      <a:r>
                        <a:rPr lang="es-ES_tradnl" sz="1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noProof="0"/>
                        <a:t>Producto de todos los ítems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36925"/>
                  </a:ext>
                </a:extLst>
              </a:tr>
              <a:tr h="250559">
                <a:tc>
                  <a:txBody>
                    <a:bodyPr/>
                    <a:lstStyle/>
                    <a:p>
                      <a:r>
                        <a:rPr lang="es-ES_tradnl" sz="1400" dirty="0"/>
                        <a:t>sum()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noProof="0"/>
                        <a:t>Suma de todos los ítems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156941"/>
                  </a:ext>
                </a:extLst>
              </a:tr>
              <a:tr h="250559">
                <a:tc>
                  <a:txBody>
                    <a:bodyPr/>
                    <a:lstStyle/>
                    <a:p>
                      <a:r>
                        <a:rPr lang="es-ES_tradnl" sz="1400" dirty="0" err="1"/>
                        <a:t>mad</a:t>
                      </a:r>
                      <a:r>
                        <a:rPr lang="es-ES_tradnl" sz="1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noProof="0" dirty="0"/>
                        <a:t>Desviación 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540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272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4BECB4-F27B-1CC7-39C4-7E93D59B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30665E-D592-446F-98EB-15F172A22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55080"/>
            <a:ext cx="105918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A098BD5-C827-C457-D003-604C728F2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4702835"/>
            <a:ext cx="10801350" cy="978772"/>
          </a:xfrm>
        </p:spPr>
        <p:txBody>
          <a:bodyPr>
            <a:norm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Graficando</a:t>
            </a: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201C4C40-33AE-980F-4F65-F2AAF8818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398" r="2" b="17120"/>
          <a:stretch/>
        </p:blipFill>
        <p:spPr>
          <a:xfrm>
            <a:off x="800100" y="712916"/>
            <a:ext cx="10591800" cy="349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9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9173B-8E24-E73E-3A7D-033290DC2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EA73-42AB-D36F-CBA8-2FE7B30F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88990"/>
          </a:xfrm>
        </p:spPr>
        <p:txBody>
          <a:bodyPr>
            <a:normAutofit fontScale="90000"/>
          </a:bodyPr>
          <a:lstStyle/>
          <a:p>
            <a:r>
              <a:rPr lang="es-ES_tradnl" dirty="0"/>
              <a:t>Graficando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2B414-33DF-9B3A-1F72-21F5DF0F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FD977-49FE-F434-2742-D341835B5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1672046"/>
            <a:ext cx="10691264" cy="4257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En Python tenemos múltiples herramientas para graficar, podemos mencionar como herramientas a:</a:t>
            </a:r>
          </a:p>
          <a:p>
            <a:r>
              <a:rPr lang="es-ES" sz="2400" dirty="0" err="1"/>
              <a:t>Matplotlib</a:t>
            </a:r>
            <a:endParaRPr lang="es-ES" sz="2400" dirty="0"/>
          </a:p>
          <a:p>
            <a:r>
              <a:rPr lang="es-ES" sz="2400" dirty="0"/>
              <a:t>Pandas</a:t>
            </a:r>
          </a:p>
          <a:p>
            <a:r>
              <a:rPr lang="es-ES" sz="2400" dirty="0" err="1"/>
              <a:t>Seaborn</a:t>
            </a:r>
            <a:endParaRPr lang="es-ES" sz="2400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sz="160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73F7C93-E4E8-E8F7-B488-FA4C35AC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_tradnl" dirty="0"/>
              <a:t>Aprendizaje Automático – </a:t>
            </a:r>
            <a:r>
              <a:rPr lang="es-ES_tradnl" dirty="0" err="1"/>
              <a:t>CEIoT</a:t>
            </a:r>
            <a:r>
              <a:rPr lang="es-ES_tradnl" dirty="0"/>
              <a:t> – FIUBA</a:t>
            </a:r>
          </a:p>
        </p:txBody>
      </p:sp>
    </p:spTree>
    <p:extLst>
      <p:ext uri="{BB962C8B-B14F-4D97-AF65-F5344CB8AC3E}">
        <p14:creationId xmlns:p14="http://schemas.microsoft.com/office/powerpoint/2010/main" val="3826189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9173B-8E24-E73E-3A7D-033290DC2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EA73-42AB-D36F-CBA8-2FE7B30F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88990"/>
          </a:xfrm>
        </p:spPr>
        <p:txBody>
          <a:bodyPr>
            <a:normAutofit fontScale="90000"/>
          </a:bodyPr>
          <a:lstStyle/>
          <a:p>
            <a:r>
              <a:rPr lang="es-ES_tradnl" dirty="0"/>
              <a:t>Mas material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2B414-33DF-9B3A-1F72-21F5DF0F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FD977-49FE-F434-2742-D341835B5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1672046"/>
            <a:ext cx="10691264" cy="4257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Parte del contenido de esta clase la obtuvimos de los capítulos 3 y 4 de </a:t>
            </a:r>
            <a:r>
              <a:rPr lang="es-ES" sz="2400" dirty="0">
                <a:hlinkClick r:id="rId3"/>
              </a:rPr>
              <a:t>Python Data </a:t>
            </a:r>
            <a:r>
              <a:rPr lang="es-ES" sz="2400" dirty="0" err="1">
                <a:hlinkClick r:id="rId3"/>
              </a:rPr>
              <a:t>Science</a:t>
            </a:r>
            <a:r>
              <a:rPr lang="es-ES" sz="2400" dirty="0">
                <a:hlinkClick r:id="rId3"/>
              </a:rPr>
              <a:t> </a:t>
            </a:r>
            <a:r>
              <a:rPr lang="es-ES" sz="2400" dirty="0" err="1">
                <a:hlinkClick r:id="rId3"/>
              </a:rPr>
              <a:t>Handbook</a:t>
            </a:r>
            <a:r>
              <a:rPr lang="es-ES" sz="2400" dirty="0"/>
              <a:t>.</a:t>
            </a:r>
          </a:p>
          <a:p>
            <a:pPr marL="0" indent="0">
              <a:buNone/>
            </a:pPr>
            <a:r>
              <a:rPr lang="es-ES" sz="2400" dirty="0"/>
              <a:t>Si desean profundizar pueden visitar al libro.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sz="160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73F7C93-E4E8-E8F7-B488-FA4C35AC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_tradnl" dirty="0"/>
              <a:t>Aprendizaje Automático – </a:t>
            </a:r>
            <a:r>
              <a:rPr lang="es-ES_tradnl" dirty="0" err="1"/>
              <a:t>CEIoT</a:t>
            </a:r>
            <a:r>
              <a:rPr lang="es-ES_tradnl" dirty="0"/>
              <a:t> – FIUBA</a:t>
            </a:r>
          </a:p>
        </p:txBody>
      </p:sp>
    </p:spTree>
    <p:extLst>
      <p:ext uri="{BB962C8B-B14F-4D97-AF65-F5344CB8AC3E}">
        <p14:creationId xmlns:p14="http://schemas.microsoft.com/office/powerpoint/2010/main" val="157196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4BECB4-F27B-1CC7-39C4-7E93D59B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30665E-D592-446F-98EB-15F172A22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55080"/>
            <a:ext cx="105918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A098BD5-C827-C457-D003-604C728F2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4702835"/>
            <a:ext cx="10801350" cy="978772"/>
          </a:xfrm>
        </p:spPr>
        <p:txBody>
          <a:bodyPr>
            <a:normAutofit fontScale="90000"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Lo que vimos la clase anterior…</a:t>
            </a: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201C4C40-33AE-980F-4F65-F2AAF8818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398" r="2" b="17120"/>
          <a:stretch/>
        </p:blipFill>
        <p:spPr>
          <a:xfrm>
            <a:off x="800100" y="712916"/>
            <a:ext cx="10591800" cy="349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1C106-385B-383B-5592-96A8EC35F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6E8FD-9C1B-4BF2-8E15-E07ABF3D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E672E-05BD-D6BC-D678-8726AABC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4C76D-7545-F991-0184-448D5C797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10691265" cy="3636088"/>
          </a:xfrm>
        </p:spPr>
        <p:txBody>
          <a:bodyPr>
            <a:normAutofit/>
          </a:bodyPr>
          <a:lstStyle/>
          <a:p>
            <a:r>
              <a:rPr lang="es-ES" dirty="0"/>
              <a:t>Python es un lenguaje de alto nivel de programación interpretado cuya filosofía hace hincapié en la legibilidad de su código.</a:t>
            </a:r>
          </a:p>
          <a:p>
            <a:r>
              <a:rPr lang="es-ES" dirty="0"/>
              <a:t>Python es un lenguaje de programación </a:t>
            </a:r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multiparadigma</a:t>
            </a:r>
            <a:r>
              <a:rPr lang="es-ES" dirty="0"/>
              <a:t>. Permite varios estilos: 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programación orientada a objetos</a:t>
            </a:r>
            <a:r>
              <a:rPr lang="es-ES" dirty="0"/>
              <a:t>, </a:t>
            </a:r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programación imperativa</a:t>
            </a:r>
            <a:r>
              <a:rPr lang="es-ES" dirty="0"/>
              <a:t> y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programación funcional</a:t>
            </a:r>
            <a:r>
              <a:rPr lang="es-ES" dirty="0"/>
              <a:t>.</a:t>
            </a:r>
          </a:p>
          <a:p>
            <a:r>
              <a:rPr lang="es-ES" dirty="0"/>
              <a:t>OBS: En el fondo, Python es un lenguaje orientado a objetos, todo, absolutamente todo es un objeto.</a:t>
            </a:r>
          </a:p>
          <a:p>
            <a:r>
              <a:rPr lang="es-ES" dirty="0"/>
              <a:t>Python usa tipado dinámico y conteo de referencias para la gestión de memoria.</a:t>
            </a:r>
          </a:p>
          <a:p>
            <a:r>
              <a:rPr lang="es-ES" dirty="0"/>
              <a:t>Python reemplazó en gran medida a LISP en IA, principalmente por ser multiparadigma.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0DE7964-AD5F-1B02-D398-AA5B713A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_tradnl" dirty="0"/>
              <a:t>Aprendizaje Automático – </a:t>
            </a:r>
            <a:r>
              <a:rPr lang="es-ES_tradnl" dirty="0" err="1"/>
              <a:t>CEIoT</a:t>
            </a:r>
            <a:r>
              <a:rPr lang="es-ES_tradnl" dirty="0"/>
              <a:t> – FIUBA</a:t>
            </a:r>
          </a:p>
        </p:txBody>
      </p:sp>
    </p:spTree>
    <p:extLst>
      <p:ext uri="{BB962C8B-B14F-4D97-AF65-F5344CB8AC3E}">
        <p14:creationId xmlns:p14="http://schemas.microsoft.com/office/powerpoint/2010/main" val="4086072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1930B-BE23-5558-47A1-5EDFDC2BA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E8F8-706E-99DD-DE2F-4FF850D7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07276-F785-CD43-581A-F515E768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84D6A-CE59-B3C3-BC50-C6E1BAD62F16}"/>
              </a:ext>
            </a:extLst>
          </p:cNvPr>
          <p:cNvSpPr txBox="1"/>
          <p:nvPr/>
        </p:nvSpPr>
        <p:spPr>
          <a:xfrm>
            <a:off x="715381" y="1681324"/>
            <a:ext cx="7666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err="1">
                <a:latin typeface="+mj-lt"/>
              </a:rPr>
              <a:t>Jupyter</a:t>
            </a:r>
            <a:r>
              <a:rPr lang="es-ES_tradnl" sz="2400" dirty="0">
                <a:latin typeface="+mj-lt"/>
              </a:rPr>
              <a:t> Notebook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78F920-E509-A31B-08F4-9B223BB18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571" y="1912156"/>
            <a:ext cx="3214329" cy="37266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5607A3-39FC-17FF-CEE9-FED00B8FC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108" y="2293126"/>
            <a:ext cx="5818995" cy="3731389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D038475-F60A-7423-C736-290A8B64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_tradnl" dirty="0"/>
              <a:t>Aprendizaje Automático – </a:t>
            </a:r>
            <a:r>
              <a:rPr lang="es-ES_tradnl" dirty="0" err="1"/>
              <a:t>CEIoT</a:t>
            </a:r>
            <a:r>
              <a:rPr lang="es-ES_tradnl" dirty="0"/>
              <a:t> – FIUBA</a:t>
            </a:r>
          </a:p>
        </p:txBody>
      </p:sp>
    </p:spTree>
    <p:extLst>
      <p:ext uri="{BB962C8B-B14F-4D97-AF65-F5344CB8AC3E}">
        <p14:creationId xmlns:p14="http://schemas.microsoft.com/office/powerpoint/2010/main" val="395599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4BECB4-F27B-1CC7-39C4-7E93D59B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30665E-D592-446F-98EB-15F172A22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55080"/>
            <a:ext cx="105918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A098BD5-C827-C457-D003-604C728F2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4702835"/>
            <a:ext cx="10801350" cy="978772"/>
          </a:xfrm>
        </p:spPr>
        <p:txBody>
          <a:bodyPr>
            <a:norm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Estructura de Datos de Pandas</a:t>
            </a: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201C4C40-33AE-980F-4F65-F2AAF8818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398" r="2" b="17120"/>
          <a:stretch/>
        </p:blipFill>
        <p:spPr>
          <a:xfrm>
            <a:off x="800100" y="712916"/>
            <a:ext cx="10591800" cy="349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4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9173B-8E24-E73E-3A7D-033290DC2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EA73-42AB-D36F-CBA8-2FE7B30F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88990"/>
          </a:xfrm>
        </p:spPr>
        <p:txBody>
          <a:bodyPr>
            <a:normAutofit fontScale="90000"/>
          </a:bodyPr>
          <a:lstStyle/>
          <a:p>
            <a:r>
              <a:rPr lang="es-ES_tradnl" dirty="0"/>
              <a:t>Estructuras de datos de Pandas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2B414-33DF-9B3A-1F72-21F5DF0F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FD977-49FE-F434-2742-D341835B5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1672046"/>
            <a:ext cx="10691264" cy="4257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A un nivel muy básico, los objetos de </a:t>
            </a:r>
            <a:r>
              <a:rPr lang="es-ES" b="1" dirty="0">
                <a:hlinkClick r:id="rId3"/>
              </a:rPr>
              <a:t>Pandas</a:t>
            </a:r>
            <a:r>
              <a:rPr lang="es-ES" dirty="0"/>
              <a:t> son una versión mejorada de las estructuras de </a:t>
            </a:r>
            <a:r>
              <a:rPr lang="es-ES" dirty="0" err="1"/>
              <a:t>NumPy</a:t>
            </a:r>
            <a:r>
              <a:rPr lang="es-ES" dirty="0"/>
              <a:t> en los cuales las filas y columnas se identifican con etiquetas. </a:t>
            </a:r>
          </a:p>
          <a:p>
            <a:pPr marL="0" indent="0">
              <a:buNone/>
            </a:pPr>
            <a:r>
              <a:rPr lang="es-ES" dirty="0"/>
              <a:t>Tiene dos estructuras fundamentales:</a:t>
            </a:r>
          </a:p>
          <a:p>
            <a:r>
              <a:rPr lang="es-ES" dirty="0"/>
              <a:t>Series: Una serie de Pandas es un array </a:t>
            </a:r>
            <a:r>
              <a:rPr lang="es-ES" dirty="0" err="1"/>
              <a:t>uni</a:t>
            </a:r>
            <a:r>
              <a:rPr lang="es-ES" dirty="0"/>
              <a:t>-dimensional de datos indexados.</a:t>
            </a:r>
          </a:p>
          <a:p>
            <a:r>
              <a:rPr lang="es-ES" dirty="0" err="1"/>
              <a:t>DataFrame</a:t>
            </a:r>
            <a:r>
              <a:rPr lang="es-ES" dirty="0"/>
              <a:t>: Es análogo a un array de dos dimensiones con índices de filas y nombres de columnas. Un </a:t>
            </a:r>
            <a:r>
              <a:rPr lang="es-ES" dirty="0" err="1"/>
              <a:t>DataFrame</a:t>
            </a:r>
            <a:r>
              <a:rPr lang="es-ES" dirty="0"/>
              <a:t> se forma con una Serie para cada columna.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sz="160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73F7C93-E4E8-E8F7-B488-FA4C35AC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_tradnl" dirty="0"/>
              <a:t>Aprendizaje Automático – </a:t>
            </a:r>
            <a:r>
              <a:rPr lang="es-ES_tradnl" dirty="0" err="1"/>
              <a:t>CEIoT</a:t>
            </a:r>
            <a:r>
              <a:rPr lang="es-ES_tradnl" dirty="0"/>
              <a:t> – FIUBA</a:t>
            </a:r>
          </a:p>
        </p:txBody>
      </p:sp>
    </p:spTree>
    <p:extLst>
      <p:ext uri="{BB962C8B-B14F-4D97-AF65-F5344CB8AC3E}">
        <p14:creationId xmlns:p14="http://schemas.microsoft.com/office/powerpoint/2010/main" val="361217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4BECB4-F27B-1CC7-39C4-7E93D59B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30665E-D592-446F-98EB-15F172A22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55080"/>
            <a:ext cx="105918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A098BD5-C827-C457-D003-604C728F2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4702835"/>
            <a:ext cx="10801350" cy="978772"/>
          </a:xfrm>
        </p:spPr>
        <p:txBody>
          <a:bodyPr>
            <a:norm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Operando con Pandas</a:t>
            </a: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201C4C40-33AE-980F-4F65-F2AAF8818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398" r="2" b="17120"/>
          <a:stretch/>
        </p:blipFill>
        <p:spPr>
          <a:xfrm>
            <a:off x="800100" y="712916"/>
            <a:ext cx="10591800" cy="349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9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9173B-8E24-E73E-3A7D-033290DC2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EA73-42AB-D36F-CBA8-2FE7B30F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88990"/>
          </a:xfrm>
        </p:spPr>
        <p:txBody>
          <a:bodyPr>
            <a:normAutofit fontScale="90000"/>
          </a:bodyPr>
          <a:lstStyle/>
          <a:p>
            <a:r>
              <a:rPr lang="es-ES_tradnl" dirty="0"/>
              <a:t>Operando con Pandas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2B414-33DF-9B3A-1F72-21F5DF0F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FD977-49FE-F434-2742-D341835B5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1672046"/>
            <a:ext cx="10691264" cy="4257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Una de las partes principales de </a:t>
            </a:r>
            <a:r>
              <a:rPr lang="es-ES" dirty="0" err="1"/>
              <a:t>NumPy</a:t>
            </a:r>
            <a:r>
              <a:rPr lang="es-ES" dirty="0"/>
              <a:t> es la capacidad de realizar operaciones rápidas elemento por elemento, tanto con aritmética básica como con operaciones más sofisticadas </a:t>
            </a:r>
          </a:p>
          <a:p>
            <a:pPr marL="0" indent="0">
              <a:buNone/>
            </a:pPr>
            <a:r>
              <a:rPr lang="es-ES" dirty="0"/>
              <a:t>Pandas hereda gran parte de esta funcionalidad de </a:t>
            </a:r>
            <a:r>
              <a:rPr lang="es-ES" dirty="0" err="1"/>
              <a:t>NumPy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sz="160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73F7C93-E4E8-E8F7-B488-FA4C35AC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_tradnl" dirty="0"/>
              <a:t>Aprendizaje Automático – </a:t>
            </a:r>
            <a:r>
              <a:rPr lang="es-ES_tradnl" dirty="0" err="1"/>
              <a:t>CEIoT</a:t>
            </a:r>
            <a:r>
              <a:rPr lang="es-ES_tradnl" dirty="0"/>
              <a:t> – FIUBA</a:t>
            </a:r>
          </a:p>
        </p:txBody>
      </p:sp>
    </p:spTree>
    <p:extLst>
      <p:ext uri="{BB962C8B-B14F-4D97-AF65-F5344CB8AC3E}">
        <p14:creationId xmlns:p14="http://schemas.microsoft.com/office/powerpoint/2010/main" val="239357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4BECB4-F27B-1CC7-39C4-7E93D59B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30665E-D592-446F-98EB-15F172A22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55080"/>
            <a:ext cx="105918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A098BD5-C827-C457-D003-604C728F2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4702835"/>
            <a:ext cx="10801350" cy="978772"/>
          </a:xfrm>
        </p:spPr>
        <p:txBody>
          <a:bodyPr>
            <a:norm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Combinando datos</a:t>
            </a: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201C4C40-33AE-980F-4F65-F2AAF8818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398" r="2" b="17120"/>
          <a:stretch/>
        </p:blipFill>
        <p:spPr>
          <a:xfrm>
            <a:off x="800100" y="712916"/>
            <a:ext cx="10591800" cy="349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2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hronicl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{04AA286F-8D2E-6D40-8355-0FBFECDF6445}tf10001061</Template>
  <TotalTime>7373</TotalTime>
  <Words>557</Words>
  <Application>Microsoft Macintosh PowerPoint</Application>
  <PresentationFormat>Widescreen</PresentationFormat>
  <Paragraphs>107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Calisto MT</vt:lpstr>
      <vt:lpstr>Univers Condensed</vt:lpstr>
      <vt:lpstr>ChronicleVTI</vt:lpstr>
      <vt:lpstr>Manejo de datos con Pandas</vt:lpstr>
      <vt:lpstr>Lo que vimos la clase anterior…</vt:lpstr>
      <vt:lpstr>Python</vt:lpstr>
      <vt:lpstr>Python</vt:lpstr>
      <vt:lpstr>Estructura de Datos de Pandas</vt:lpstr>
      <vt:lpstr>Estructuras de datos de Pandas</vt:lpstr>
      <vt:lpstr>Operando con Pandas</vt:lpstr>
      <vt:lpstr>Operando con Pandas</vt:lpstr>
      <vt:lpstr>Combinando datos</vt:lpstr>
      <vt:lpstr>Combinando datos</vt:lpstr>
      <vt:lpstr>agrupando datos</vt:lpstr>
      <vt:lpstr>Agrupando datos</vt:lpstr>
      <vt:lpstr>Graficando</vt:lpstr>
      <vt:lpstr>Graficando</vt:lpstr>
      <vt:lpstr>Mas material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</dc:title>
  <dc:creator>Facundo Adrián Lucianna</dc:creator>
  <cp:lastModifiedBy>Facundo Adrián Lucianna</cp:lastModifiedBy>
  <cp:revision>84</cp:revision>
  <dcterms:created xsi:type="dcterms:W3CDTF">2024-01-28T21:07:34Z</dcterms:created>
  <dcterms:modified xsi:type="dcterms:W3CDTF">2024-06-21T19:18:25Z</dcterms:modified>
</cp:coreProperties>
</file>