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notesMasterIdLst>
    <p:notesMasterId r:id="rId40"/>
  </p:notesMasterIdLst>
  <p:sldIdLst>
    <p:sldId id="256" r:id="rId2"/>
    <p:sldId id="263" r:id="rId3"/>
    <p:sldId id="564" r:id="rId4"/>
    <p:sldId id="574" r:id="rId5"/>
    <p:sldId id="573" r:id="rId6"/>
    <p:sldId id="616" r:id="rId7"/>
    <p:sldId id="503" r:id="rId8"/>
    <p:sldId id="505" r:id="rId9"/>
    <p:sldId id="617" r:id="rId10"/>
    <p:sldId id="618" r:id="rId11"/>
    <p:sldId id="619" r:id="rId12"/>
    <p:sldId id="620" r:id="rId13"/>
    <p:sldId id="621" r:id="rId14"/>
    <p:sldId id="622" r:id="rId15"/>
    <p:sldId id="623" r:id="rId16"/>
    <p:sldId id="624" r:id="rId17"/>
    <p:sldId id="625" r:id="rId18"/>
    <p:sldId id="547" r:id="rId19"/>
    <p:sldId id="626" r:id="rId20"/>
    <p:sldId id="627" r:id="rId21"/>
    <p:sldId id="628" r:id="rId22"/>
    <p:sldId id="629" r:id="rId23"/>
    <p:sldId id="630" r:id="rId24"/>
    <p:sldId id="456" r:id="rId25"/>
    <p:sldId id="631" r:id="rId26"/>
    <p:sldId id="633" r:id="rId27"/>
    <p:sldId id="634" r:id="rId28"/>
    <p:sldId id="635" r:id="rId29"/>
    <p:sldId id="636" r:id="rId30"/>
    <p:sldId id="637" r:id="rId31"/>
    <p:sldId id="638" r:id="rId32"/>
    <p:sldId id="639" r:id="rId33"/>
    <p:sldId id="446" r:id="rId34"/>
    <p:sldId id="608" r:id="rId35"/>
    <p:sldId id="642" r:id="rId36"/>
    <p:sldId id="641" r:id="rId37"/>
    <p:sldId id="643" r:id="rId38"/>
    <p:sldId id="64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USMGpWeyd2a0CvvIrnb9Q==" hashData="cY0ZABHy7VdBYrMYDYAhLqlKeRkMzaqsUoyjbnICeA8xONdJOK8Cxj62zJMwQyC3epAIeAnlKT9wEJQfeLWZX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BA8E00"/>
    <a:srgbClr val="855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60"/>
    <p:restoredTop sz="83402"/>
  </p:normalViewPr>
  <p:slideViewPr>
    <p:cSldViewPr snapToGrid="0">
      <p:cViewPr varScale="1">
        <p:scale>
          <a:sx n="141" d="100"/>
          <a:sy n="141" d="100"/>
        </p:scale>
        <p:origin x="20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2B323-82A1-7544-9837-FC5DD1BB8A69}" type="datetimeFigureOut">
              <a:rPr lang="es-ES_tradnl" smtClean="0"/>
              <a:t>13/7/24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8952F-1C0B-F641-899D-BA69BEE8A7E7}" type="slidenum">
              <a:rPr lang="es-ES_tradnl" smtClean="0"/>
              <a:t>‹#›</a:t>
            </a:fld>
            <a:endParaRPr lang="es-ES_tradnl"/>
          </a:p>
        </p:txBody>
      </p:sp>
    </p:spTree>
    <p:extLst>
      <p:ext uri="{BB962C8B-B14F-4D97-AF65-F5344CB8AC3E}">
        <p14:creationId xmlns:p14="http://schemas.microsoft.com/office/powerpoint/2010/main" val="2155511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a:t>
            </a:fld>
            <a:endParaRPr lang="es-ES_tradnl"/>
          </a:p>
        </p:txBody>
      </p:sp>
    </p:spTree>
    <p:extLst>
      <p:ext uri="{BB962C8B-B14F-4D97-AF65-F5344CB8AC3E}">
        <p14:creationId xmlns:p14="http://schemas.microsoft.com/office/powerpoint/2010/main" val="297975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11</a:t>
            </a:fld>
            <a:endParaRPr lang="es-ES_tradnl"/>
          </a:p>
        </p:txBody>
      </p:sp>
    </p:spTree>
    <p:extLst>
      <p:ext uri="{BB962C8B-B14F-4D97-AF65-F5344CB8AC3E}">
        <p14:creationId xmlns:p14="http://schemas.microsoft.com/office/powerpoint/2010/main" val="709743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96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12</a:t>
            </a:fld>
            <a:endParaRPr lang="es-ES_tradnl"/>
          </a:p>
        </p:txBody>
      </p:sp>
    </p:spTree>
    <p:extLst>
      <p:ext uri="{BB962C8B-B14F-4D97-AF65-F5344CB8AC3E}">
        <p14:creationId xmlns:p14="http://schemas.microsoft.com/office/powerpoint/2010/main" val="98961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13</a:t>
            </a:fld>
            <a:endParaRPr lang="es-ES_tradnl"/>
          </a:p>
        </p:txBody>
      </p:sp>
    </p:spTree>
    <p:extLst>
      <p:ext uri="{BB962C8B-B14F-4D97-AF65-F5344CB8AC3E}">
        <p14:creationId xmlns:p14="http://schemas.microsoft.com/office/powerpoint/2010/main" val="2729013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14</a:t>
            </a:fld>
            <a:endParaRPr lang="es-ES_tradnl"/>
          </a:p>
        </p:txBody>
      </p:sp>
    </p:spTree>
    <p:extLst>
      <p:ext uri="{BB962C8B-B14F-4D97-AF65-F5344CB8AC3E}">
        <p14:creationId xmlns:p14="http://schemas.microsoft.com/office/powerpoint/2010/main" val="318457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15</a:t>
            </a:fld>
            <a:endParaRPr lang="es-ES_tradnl"/>
          </a:p>
        </p:txBody>
      </p:sp>
    </p:spTree>
    <p:extLst>
      <p:ext uri="{BB962C8B-B14F-4D97-AF65-F5344CB8AC3E}">
        <p14:creationId xmlns:p14="http://schemas.microsoft.com/office/powerpoint/2010/main" val="359233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16</a:t>
            </a:fld>
            <a:endParaRPr lang="es-ES_tradnl"/>
          </a:p>
        </p:txBody>
      </p:sp>
    </p:spTree>
    <p:extLst>
      <p:ext uri="{BB962C8B-B14F-4D97-AF65-F5344CB8AC3E}">
        <p14:creationId xmlns:p14="http://schemas.microsoft.com/office/powerpoint/2010/main" val="3625010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17</a:t>
            </a:fld>
            <a:endParaRPr lang="es-ES_tradnl"/>
          </a:p>
        </p:txBody>
      </p:sp>
    </p:spTree>
    <p:extLst>
      <p:ext uri="{BB962C8B-B14F-4D97-AF65-F5344CB8AC3E}">
        <p14:creationId xmlns:p14="http://schemas.microsoft.com/office/powerpoint/2010/main" val="3469911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18</a:t>
            </a:fld>
            <a:endParaRPr lang="es-ES_tradnl"/>
          </a:p>
        </p:txBody>
      </p:sp>
    </p:spTree>
    <p:extLst>
      <p:ext uri="{BB962C8B-B14F-4D97-AF65-F5344CB8AC3E}">
        <p14:creationId xmlns:p14="http://schemas.microsoft.com/office/powerpoint/2010/main" val="185899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19</a:t>
            </a:fld>
            <a:endParaRPr lang="es-ES_tradnl"/>
          </a:p>
        </p:txBody>
      </p:sp>
    </p:spTree>
    <p:extLst>
      <p:ext uri="{BB962C8B-B14F-4D97-AF65-F5344CB8AC3E}">
        <p14:creationId xmlns:p14="http://schemas.microsoft.com/office/powerpoint/2010/main" val="3635904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20</a:t>
            </a:fld>
            <a:endParaRPr lang="es-ES_tradnl"/>
          </a:p>
        </p:txBody>
      </p:sp>
    </p:spTree>
    <p:extLst>
      <p:ext uri="{BB962C8B-B14F-4D97-AF65-F5344CB8AC3E}">
        <p14:creationId xmlns:p14="http://schemas.microsoft.com/office/powerpoint/2010/main" val="388924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a:t>
            </a:fld>
            <a:endParaRPr lang="es-ES_tradnl"/>
          </a:p>
        </p:txBody>
      </p:sp>
    </p:spTree>
    <p:extLst>
      <p:ext uri="{BB962C8B-B14F-4D97-AF65-F5344CB8AC3E}">
        <p14:creationId xmlns:p14="http://schemas.microsoft.com/office/powerpoint/2010/main" val="882203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21</a:t>
            </a:fld>
            <a:endParaRPr lang="es-ES_tradnl"/>
          </a:p>
        </p:txBody>
      </p:sp>
    </p:spTree>
    <p:extLst>
      <p:ext uri="{BB962C8B-B14F-4D97-AF65-F5344CB8AC3E}">
        <p14:creationId xmlns:p14="http://schemas.microsoft.com/office/powerpoint/2010/main" val="2376127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22</a:t>
            </a:fld>
            <a:endParaRPr lang="es-ES_tradnl"/>
          </a:p>
        </p:txBody>
      </p:sp>
    </p:spTree>
    <p:extLst>
      <p:ext uri="{BB962C8B-B14F-4D97-AF65-F5344CB8AC3E}">
        <p14:creationId xmlns:p14="http://schemas.microsoft.com/office/powerpoint/2010/main" val="3593566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23</a:t>
            </a:fld>
            <a:endParaRPr lang="es-ES_tradnl"/>
          </a:p>
        </p:txBody>
      </p:sp>
    </p:spTree>
    <p:extLst>
      <p:ext uri="{BB962C8B-B14F-4D97-AF65-F5344CB8AC3E}">
        <p14:creationId xmlns:p14="http://schemas.microsoft.com/office/powerpoint/2010/main" val="1438165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24</a:t>
            </a:fld>
            <a:endParaRPr lang="es-ES_tradnl"/>
          </a:p>
        </p:txBody>
      </p:sp>
    </p:spTree>
    <p:extLst>
      <p:ext uri="{BB962C8B-B14F-4D97-AF65-F5344CB8AC3E}">
        <p14:creationId xmlns:p14="http://schemas.microsoft.com/office/powerpoint/2010/main" val="3731532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25</a:t>
            </a:fld>
            <a:endParaRPr lang="es-ES_tradnl"/>
          </a:p>
        </p:txBody>
      </p:sp>
    </p:spTree>
    <p:extLst>
      <p:ext uri="{BB962C8B-B14F-4D97-AF65-F5344CB8AC3E}">
        <p14:creationId xmlns:p14="http://schemas.microsoft.com/office/powerpoint/2010/main" val="2527017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26</a:t>
            </a:fld>
            <a:endParaRPr lang="es-ES_tradnl"/>
          </a:p>
        </p:txBody>
      </p:sp>
    </p:spTree>
    <p:extLst>
      <p:ext uri="{BB962C8B-B14F-4D97-AF65-F5344CB8AC3E}">
        <p14:creationId xmlns:p14="http://schemas.microsoft.com/office/powerpoint/2010/main" val="1756984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27</a:t>
            </a:fld>
            <a:endParaRPr lang="es-ES_tradnl"/>
          </a:p>
        </p:txBody>
      </p:sp>
    </p:spTree>
    <p:extLst>
      <p:ext uri="{BB962C8B-B14F-4D97-AF65-F5344CB8AC3E}">
        <p14:creationId xmlns:p14="http://schemas.microsoft.com/office/powerpoint/2010/main" val="3129579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28</a:t>
            </a:fld>
            <a:endParaRPr lang="es-ES_tradnl"/>
          </a:p>
        </p:txBody>
      </p:sp>
    </p:spTree>
    <p:extLst>
      <p:ext uri="{BB962C8B-B14F-4D97-AF65-F5344CB8AC3E}">
        <p14:creationId xmlns:p14="http://schemas.microsoft.com/office/powerpoint/2010/main" val="2803173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29</a:t>
            </a:fld>
            <a:endParaRPr lang="es-ES_tradnl"/>
          </a:p>
        </p:txBody>
      </p:sp>
    </p:spTree>
    <p:extLst>
      <p:ext uri="{BB962C8B-B14F-4D97-AF65-F5344CB8AC3E}">
        <p14:creationId xmlns:p14="http://schemas.microsoft.com/office/powerpoint/2010/main" val="3439505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30</a:t>
            </a:fld>
            <a:endParaRPr lang="es-ES_tradnl"/>
          </a:p>
        </p:txBody>
      </p:sp>
    </p:spTree>
    <p:extLst>
      <p:ext uri="{BB962C8B-B14F-4D97-AF65-F5344CB8AC3E}">
        <p14:creationId xmlns:p14="http://schemas.microsoft.com/office/powerpoint/2010/main" val="834594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a:t>
            </a:fld>
            <a:endParaRPr lang="es-ES_tradnl"/>
          </a:p>
        </p:txBody>
      </p:sp>
    </p:spTree>
    <p:extLst>
      <p:ext uri="{BB962C8B-B14F-4D97-AF65-F5344CB8AC3E}">
        <p14:creationId xmlns:p14="http://schemas.microsoft.com/office/powerpoint/2010/main" val="1890074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31</a:t>
            </a:fld>
            <a:endParaRPr lang="es-ES_tradnl"/>
          </a:p>
        </p:txBody>
      </p:sp>
    </p:spTree>
    <p:extLst>
      <p:ext uri="{BB962C8B-B14F-4D97-AF65-F5344CB8AC3E}">
        <p14:creationId xmlns:p14="http://schemas.microsoft.com/office/powerpoint/2010/main" val="536043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32</a:t>
            </a:fld>
            <a:endParaRPr lang="es-ES_tradnl"/>
          </a:p>
        </p:txBody>
      </p:sp>
    </p:spTree>
    <p:extLst>
      <p:ext uri="{BB962C8B-B14F-4D97-AF65-F5344CB8AC3E}">
        <p14:creationId xmlns:p14="http://schemas.microsoft.com/office/powerpoint/2010/main" val="1145761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33</a:t>
            </a:fld>
            <a:endParaRPr lang="es-ES_tradnl"/>
          </a:p>
        </p:txBody>
      </p:sp>
    </p:spTree>
    <p:extLst>
      <p:ext uri="{BB962C8B-B14F-4D97-AF65-F5344CB8AC3E}">
        <p14:creationId xmlns:p14="http://schemas.microsoft.com/office/powerpoint/2010/main" val="3449407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34</a:t>
            </a:fld>
            <a:endParaRPr lang="es-ES_tradnl"/>
          </a:p>
        </p:txBody>
      </p:sp>
    </p:spTree>
    <p:extLst>
      <p:ext uri="{BB962C8B-B14F-4D97-AF65-F5344CB8AC3E}">
        <p14:creationId xmlns:p14="http://schemas.microsoft.com/office/powerpoint/2010/main" val="46425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35</a:t>
            </a:fld>
            <a:endParaRPr lang="es-ES_tradnl"/>
          </a:p>
        </p:txBody>
      </p:sp>
    </p:spTree>
    <p:extLst>
      <p:ext uri="{BB962C8B-B14F-4D97-AF65-F5344CB8AC3E}">
        <p14:creationId xmlns:p14="http://schemas.microsoft.com/office/powerpoint/2010/main" val="11018865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36</a:t>
            </a:fld>
            <a:endParaRPr lang="es-ES_tradnl"/>
          </a:p>
        </p:txBody>
      </p:sp>
    </p:spTree>
    <p:extLst>
      <p:ext uri="{BB962C8B-B14F-4D97-AF65-F5344CB8AC3E}">
        <p14:creationId xmlns:p14="http://schemas.microsoft.com/office/powerpoint/2010/main" val="6631050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37</a:t>
            </a:fld>
            <a:endParaRPr lang="es-ES_tradnl"/>
          </a:p>
        </p:txBody>
      </p:sp>
    </p:spTree>
    <p:extLst>
      <p:ext uri="{BB962C8B-B14F-4D97-AF65-F5344CB8AC3E}">
        <p14:creationId xmlns:p14="http://schemas.microsoft.com/office/powerpoint/2010/main" val="610588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38</a:t>
            </a:fld>
            <a:endParaRPr lang="es-ES_tradnl"/>
          </a:p>
        </p:txBody>
      </p:sp>
    </p:spTree>
    <p:extLst>
      <p:ext uri="{BB962C8B-B14F-4D97-AF65-F5344CB8AC3E}">
        <p14:creationId xmlns:p14="http://schemas.microsoft.com/office/powerpoint/2010/main" val="1172739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a:t>
            </a:fld>
            <a:endParaRPr lang="es-ES_tradnl"/>
          </a:p>
        </p:txBody>
      </p:sp>
    </p:spTree>
    <p:extLst>
      <p:ext uri="{BB962C8B-B14F-4D97-AF65-F5344CB8AC3E}">
        <p14:creationId xmlns:p14="http://schemas.microsoft.com/office/powerpoint/2010/main" val="3898950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a:t>
            </a:fld>
            <a:endParaRPr lang="es-ES_tradnl"/>
          </a:p>
        </p:txBody>
      </p:sp>
    </p:spTree>
    <p:extLst>
      <p:ext uri="{BB962C8B-B14F-4D97-AF65-F5344CB8AC3E}">
        <p14:creationId xmlns:p14="http://schemas.microsoft.com/office/powerpoint/2010/main" val="2601573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7</a:t>
            </a:fld>
            <a:endParaRPr lang="es-ES_tradnl"/>
          </a:p>
        </p:txBody>
      </p:sp>
    </p:spTree>
    <p:extLst>
      <p:ext uri="{BB962C8B-B14F-4D97-AF65-F5344CB8AC3E}">
        <p14:creationId xmlns:p14="http://schemas.microsoft.com/office/powerpoint/2010/main" val="1656315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8</a:t>
            </a:fld>
            <a:endParaRPr lang="es-ES_tradnl"/>
          </a:p>
        </p:txBody>
      </p:sp>
    </p:spTree>
    <p:extLst>
      <p:ext uri="{BB962C8B-B14F-4D97-AF65-F5344CB8AC3E}">
        <p14:creationId xmlns:p14="http://schemas.microsoft.com/office/powerpoint/2010/main" val="396710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9</a:t>
            </a:fld>
            <a:endParaRPr lang="es-ES_tradnl"/>
          </a:p>
        </p:txBody>
      </p:sp>
    </p:spTree>
    <p:extLst>
      <p:ext uri="{BB962C8B-B14F-4D97-AF65-F5344CB8AC3E}">
        <p14:creationId xmlns:p14="http://schemas.microsoft.com/office/powerpoint/2010/main" val="263917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10</a:t>
            </a:fld>
            <a:endParaRPr lang="es-ES_tradnl"/>
          </a:p>
        </p:txBody>
      </p:sp>
    </p:spTree>
    <p:extLst>
      <p:ext uri="{BB962C8B-B14F-4D97-AF65-F5344CB8AC3E}">
        <p14:creationId xmlns:p14="http://schemas.microsoft.com/office/powerpoint/2010/main" val="812853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7/13/24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1534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7/13/24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4909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7/13/24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746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7/13/24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6561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7/13/24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3973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7/13/24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9540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7/13/24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9591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7/13/24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519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7/13/24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0153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7/13/24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9820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7/13/24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705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7/13/24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3380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21" r:id="rId6"/>
    <p:sldLayoutId id="2147483716" r:id="rId7"/>
    <p:sldLayoutId id="2147483717" r:id="rId8"/>
    <p:sldLayoutId id="2147483718" r:id="rId9"/>
    <p:sldLayoutId id="2147483720" r:id="rId10"/>
    <p:sldLayoutId id="2147483719"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9809331D-DA16-FF3A-EF55-A081E2B780B0}"/>
              </a:ext>
            </a:extLst>
          </p:cNvPr>
          <p:cNvPicPr>
            <a:picLocks noChangeAspect="1"/>
          </p:cNvPicPr>
          <p:nvPr/>
        </p:nvPicPr>
        <p:blipFill rotWithShape="1">
          <a:blip r:embed="rId3"/>
          <a:srcRect t="17280"/>
          <a:stretch/>
        </p:blipFill>
        <p:spPr>
          <a:xfrm>
            <a:off x="0" y="11"/>
            <a:ext cx="12192000" cy="6857989"/>
          </a:xfrm>
          <a:prstGeom prst="rect">
            <a:avLst/>
          </a:prstGeom>
        </p:spPr>
      </p:pic>
      <p:sp>
        <p:nvSpPr>
          <p:cNvPr id="23" name="Rectangle 22">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9E1EDF0-AE1F-B98A-2238-242F807C5D95}"/>
              </a:ext>
            </a:extLst>
          </p:cNvPr>
          <p:cNvSpPr>
            <a:spLocks noGrp="1"/>
          </p:cNvSpPr>
          <p:nvPr>
            <p:ph type="ctrTitle"/>
          </p:nvPr>
        </p:nvSpPr>
        <p:spPr>
          <a:xfrm>
            <a:off x="496395" y="990599"/>
            <a:ext cx="6956200" cy="4849091"/>
          </a:xfrm>
        </p:spPr>
        <p:txBody>
          <a:bodyPr anchor="ctr">
            <a:normAutofit/>
          </a:bodyPr>
          <a:lstStyle/>
          <a:p>
            <a:pPr algn="r"/>
            <a:r>
              <a:rPr lang="es-ES_tradnl" dirty="0">
                <a:solidFill>
                  <a:srgbClr val="FFFFFF"/>
                </a:solidFill>
              </a:rPr>
              <a:t>Máquinas de vectores de soporte</a:t>
            </a:r>
          </a:p>
        </p:txBody>
      </p:sp>
      <p:sp>
        <p:nvSpPr>
          <p:cNvPr id="3" name="Subtitle 2">
            <a:extLst>
              <a:ext uri="{FF2B5EF4-FFF2-40B4-BE49-F238E27FC236}">
                <a16:creationId xmlns:a16="http://schemas.microsoft.com/office/drawing/2014/main" id="{7ADF2E9D-EBF5-3389-816C-B9464287A0BF}"/>
              </a:ext>
            </a:extLst>
          </p:cNvPr>
          <p:cNvSpPr>
            <a:spLocks noGrp="1"/>
          </p:cNvSpPr>
          <p:nvPr>
            <p:ph type="subTitle" idx="1"/>
          </p:nvPr>
        </p:nvSpPr>
        <p:spPr>
          <a:xfrm>
            <a:off x="8712865" y="1447799"/>
            <a:ext cx="2368905" cy="4076699"/>
          </a:xfrm>
        </p:spPr>
        <p:txBody>
          <a:bodyPr anchor="ctr">
            <a:normAutofit/>
          </a:bodyPr>
          <a:lstStyle/>
          <a:p>
            <a:r>
              <a:rPr lang="es-ES_tradnl" dirty="0">
                <a:solidFill>
                  <a:srgbClr val="FFFFFF"/>
                </a:solidFill>
                <a:latin typeface="+mj-lt"/>
              </a:rPr>
              <a:t>Aprendizaje Automático</a:t>
            </a:r>
          </a:p>
          <a:p>
            <a:r>
              <a:rPr lang="es-ES_tradnl" dirty="0" err="1">
                <a:solidFill>
                  <a:srgbClr val="FFFFFF"/>
                </a:solidFill>
                <a:latin typeface="+mj-lt"/>
              </a:rPr>
              <a:t>CEIoT</a:t>
            </a:r>
            <a:r>
              <a:rPr lang="es-ES_tradnl" dirty="0">
                <a:solidFill>
                  <a:srgbClr val="FFFFFF"/>
                </a:solidFill>
                <a:latin typeface="+mj-lt"/>
              </a:rPr>
              <a:t> - FIUBA</a:t>
            </a:r>
          </a:p>
          <a:p>
            <a:r>
              <a:rPr lang="es-ES_tradnl" sz="1800" dirty="0">
                <a:solidFill>
                  <a:srgbClr val="FFFFFF"/>
                </a:solidFill>
                <a:latin typeface="+mj-lt"/>
              </a:rPr>
              <a:t>Dr. Ing. Facundo Adrián Lucianna</a:t>
            </a:r>
          </a:p>
        </p:txBody>
      </p:sp>
      <p:pic>
        <p:nvPicPr>
          <p:cNvPr id="5" name="Logo-fiuba_big_white.png" descr="Logo-fiuba_big_white.png">
            <a:extLst>
              <a:ext uri="{FF2B5EF4-FFF2-40B4-BE49-F238E27FC236}">
                <a16:creationId xmlns:a16="http://schemas.microsoft.com/office/drawing/2014/main" id="{B8A22D03-42EB-5DF6-A3E7-65A781ED923A}"/>
              </a:ext>
            </a:extLst>
          </p:cNvPr>
          <p:cNvPicPr>
            <a:picLocks noChangeAspect="1"/>
          </p:cNvPicPr>
          <p:nvPr/>
        </p:nvPicPr>
        <p:blipFill>
          <a:blip r:embed="rId4"/>
          <a:stretch>
            <a:fillRect/>
          </a:stretch>
        </p:blipFill>
        <p:spPr>
          <a:xfrm>
            <a:off x="9081362" y="990596"/>
            <a:ext cx="1476515" cy="1476515"/>
          </a:xfrm>
          <a:prstGeom prst="rect">
            <a:avLst/>
          </a:prstGeom>
          <a:ln w="12700">
            <a:miter lim="400000"/>
          </a:ln>
        </p:spPr>
      </p:pic>
    </p:spTree>
    <p:extLst>
      <p:ext uri="{BB962C8B-B14F-4D97-AF65-F5344CB8AC3E}">
        <p14:creationId xmlns:p14="http://schemas.microsoft.com/office/powerpoint/2010/main" val="151428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Maximal</a:t>
            </a:r>
            <a:r>
              <a:rPr lang="es-ES_tradnl" dirty="0"/>
              <a:t> </a:t>
            </a:r>
            <a:r>
              <a:rPr lang="es-ES_tradnl" dirty="0" err="1"/>
              <a:t>Margin</a:t>
            </a:r>
            <a:r>
              <a:rPr lang="es-ES_tradnl" dirty="0"/>
              <a:t> </a:t>
            </a:r>
            <a:r>
              <a:rPr lang="es-ES_tradnl" dirty="0" err="1"/>
              <a:t>Classifier</a:t>
            </a:r>
            <a:r>
              <a:rPr lang="es-ES_tradnl" dirty="0"/>
              <a:t> </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7731"/>
            <a:ext cx="10691264" cy="4381877"/>
          </a:xfrm>
        </p:spPr>
        <p:txBody>
          <a:bodyPr>
            <a:normAutofit/>
          </a:bodyPr>
          <a:lstStyle/>
          <a:p>
            <a:pPr marL="0" indent="0">
              <a:buNone/>
            </a:pPr>
            <a:r>
              <a:rPr lang="es-ES" dirty="0"/>
              <a:t>Podemos usar esta idea para clasificar, si tenemos observaciones con p atributos, y estas caen en dos posibles clases {-1, 1}.</a:t>
            </a:r>
          </a:p>
          <a:p>
            <a:pPr marL="0" indent="0">
              <a:buNone/>
            </a:pPr>
            <a:r>
              <a:rPr lang="es-ES" dirty="0"/>
              <a:t>Si de alguna forma podemos construir un hiperplano que separa los datos de entrenamiento perfectamente de acuerdo con su clase, podríamos clasificar como:</a:t>
            </a:r>
          </a:p>
          <a:p>
            <a:pPr marL="0" indent="0">
              <a:buNone/>
            </a:pPr>
            <a:endParaRPr lang="es-ES" sz="2400" dirty="0"/>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1A65CC6-B8F7-997A-F8D2-D5672FAEE06C}"/>
                  </a:ext>
                </a:extLst>
              </p:cNvPr>
              <p:cNvSpPr txBox="1"/>
              <p:nvPr/>
            </p:nvSpPr>
            <p:spPr>
              <a:xfrm>
                <a:off x="5932072" y="3435121"/>
                <a:ext cx="4475199" cy="434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14:m>
                  <m:oMath xmlns:m="http://schemas.openxmlformats.org/officeDocument/2006/math">
                    <m:sSub>
                      <m:sSubPr>
                        <m:ctrlPr>
                          <a:rPr kumimoji="0" lang="es-ES_tradnl" sz="2000" b="0" i="1" u="none" strike="noStrike" cap="none" spc="-26" normalizeH="0" baseline="0" smtClean="0">
                            <a:ln>
                              <a:noFill/>
                            </a:ln>
                            <a:solidFill>
                              <a:srgbClr val="000000"/>
                            </a:solidFill>
                            <a:effectLst/>
                            <a:uFillTx/>
                            <a:latin typeface="Cambria Math" panose="02040503050406030204" pitchFamily="18" charset="0"/>
                            <a:sym typeface="Graphik Compact Regular"/>
                          </a:rPr>
                        </m:ctrlPr>
                      </m:sSubPr>
                      <m:e>
                        <m:r>
                          <a:rPr kumimoji="0" lang="es-ES_tradnl" sz="2000" b="0" i="1" u="none" strike="noStrike" cap="none" spc="-26" normalizeH="0" baseline="0" smtClean="0">
                            <a:ln>
                              <a:noFill/>
                            </a:ln>
                            <a:solidFill>
                              <a:srgbClr val="000000"/>
                            </a:solidFill>
                            <a:effectLst/>
                            <a:uFillTx/>
                            <a:latin typeface="Cambria Math" panose="02040503050406030204" pitchFamily="18" charset="0"/>
                            <a:ea typeface="Cambria Math" panose="02040503050406030204" pitchFamily="18" charset="0"/>
                            <a:sym typeface="Graphik Compact Regular"/>
                          </a:rPr>
                          <m:t>𝛽</m:t>
                        </m:r>
                      </m:e>
                      <m:sub>
                        <m:r>
                          <a:rPr kumimoji="0" lang="en-US" sz="2000" b="0" i="1" u="none" strike="noStrike" cap="none" spc="-26" normalizeH="0" baseline="0" smtClean="0">
                            <a:ln>
                              <a:noFill/>
                            </a:ln>
                            <a:solidFill>
                              <a:srgbClr val="000000"/>
                            </a:solidFill>
                            <a:effectLst/>
                            <a:uFillTx/>
                            <a:latin typeface="Cambria Math" panose="02040503050406030204" pitchFamily="18" charset="0"/>
                            <a:sym typeface="Graphik Compact Regular"/>
                          </a:rPr>
                          <m:t>0</m:t>
                        </m:r>
                      </m:sub>
                    </m:sSub>
                    <m:r>
                      <a:rPr kumimoji="0" lang="en-US" sz="2000" b="0" i="1" u="none" strike="noStrike" cap="none" spc="-26" normalizeH="0" baseline="0" smtClean="0">
                        <a:ln>
                          <a:noFill/>
                        </a:ln>
                        <a:solidFill>
                          <a:srgbClr val="000000"/>
                        </a:solidFill>
                        <a:effectLst/>
                        <a:uFillTx/>
                        <a:latin typeface="Cambria Math" panose="02040503050406030204" pitchFamily="18" charset="0"/>
                        <a:sym typeface="Graphik Compact Regular"/>
                      </a:rPr>
                      <m:t>+</m:t>
                    </m:r>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1</m:t>
                        </m:r>
                      </m:sub>
                    </m:sSub>
                    <m:sSub>
                      <m:sSubPr>
                        <m:ctrlPr>
                          <a:rPr lang="es-ES_tradnl"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oMath>
                </a14:m>
                <a:r>
                  <a:rPr kumimoji="0" lang="es-ES_tradnl" sz="2000" b="0" i="0" u="none" strike="noStrike" cap="none" spc="-26" normalizeH="0" baseline="0" dirty="0">
                    <a:ln>
                      <a:noFill/>
                    </a:ln>
                    <a:solidFill>
                      <a:srgbClr val="000000"/>
                    </a:solidFill>
                    <a:effectLst/>
                    <a:uFillTx/>
                    <a:sym typeface="Graphik Compact Regular"/>
                  </a:rPr>
                  <a:t>+</a:t>
                </a:r>
                <a:r>
                  <a:rPr lang="es-ES_tradnl" sz="2000" dirty="0"/>
                  <a:t> … +</a:t>
                </a:r>
                <a14:m>
                  <m:oMath xmlns:m="http://schemas.openxmlformats.org/officeDocument/2006/math">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𝑝</m:t>
                        </m:r>
                      </m:sub>
                    </m:sSub>
                  </m:oMath>
                </a14:m>
                <a:r>
                  <a:rPr lang="es-ES_tradnl" sz="2000" dirty="0"/>
                  <a:t> </a:t>
                </a:r>
                <a14:m>
                  <m:oMath xmlns:m="http://schemas.openxmlformats.org/officeDocument/2006/math">
                    <m:sSub>
                      <m:sSubPr>
                        <m:ctrlPr>
                          <a:rPr lang="es-ES_tradnl"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𝑖𝑝</m:t>
                        </m:r>
                      </m:sub>
                    </m:sSub>
                    <m:r>
                      <a:rPr lang="en-US" sz="2000" b="0" i="1" smtClean="0">
                        <a:latin typeface="Cambria Math" panose="02040503050406030204" pitchFamily="18" charset="0"/>
                      </a:rPr>
                      <m:t>&gt;0       </m:t>
                    </m:r>
                    <m:r>
                      <a:rPr lang="en-US" sz="2000" b="0" i="1" smtClean="0">
                        <a:latin typeface="Cambria Math" panose="02040503050406030204" pitchFamily="18" charset="0"/>
                      </a:rPr>
                      <m:t>𝑆𝑖</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=1</m:t>
                    </m:r>
                  </m:oMath>
                </a14:m>
                <a:endParaRPr kumimoji="0" lang="es-ES_tradnl" sz="2400" b="0" i="0" u="none" strike="noStrike" cap="none" spc="-26" normalizeH="0" baseline="0" dirty="0">
                  <a:ln>
                    <a:noFill/>
                  </a:ln>
                  <a:solidFill>
                    <a:srgbClr val="000000"/>
                  </a:solidFill>
                  <a:effectLst/>
                  <a:uFillTx/>
                  <a:sym typeface="Graphik Compact Regular"/>
                </a:endParaRPr>
              </a:p>
            </p:txBody>
          </p:sp>
        </mc:Choice>
        <mc:Fallback>
          <p:sp>
            <p:nvSpPr>
              <p:cNvPr id="3" name="TextBox 2">
                <a:extLst>
                  <a:ext uri="{FF2B5EF4-FFF2-40B4-BE49-F238E27FC236}">
                    <a16:creationId xmlns:a16="http://schemas.microsoft.com/office/drawing/2014/main" id="{31A65CC6-B8F7-997A-F8D2-D5672FAEE06C}"/>
                  </a:ext>
                </a:extLst>
              </p:cNvPr>
              <p:cNvSpPr txBox="1">
                <a:spLocks noRot="1" noChangeAspect="1" noMove="1" noResize="1" noEditPoints="1" noAdjustHandles="1" noChangeArrowheads="1" noChangeShapeType="1" noTextEdit="1"/>
              </p:cNvSpPr>
              <p:nvPr/>
            </p:nvSpPr>
            <p:spPr>
              <a:xfrm>
                <a:off x="5932072" y="3435121"/>
                <a:ext cx="4475199" cy="434030"/>
              </a:xfrm>
              <a:prstGeom prst="rect">
                <a:avLst/>
              </a:prstGeom>
              <a:blipFill>
                <a:blip r:embed="rId3"/>
                <a:stretch>
                  <a:fillRect l="-1700" t="-5714" b="-20000"/>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A1DEEED-FB4A-5FF3-22E1-2FBC54B1D6E1}"/>
                  </a:ext>
                </a:extLst>
              </p:cNvPr>
              <p:cNvSpPr txBox="1"/>
              <p:nvPr/>
            </p:nvSpPr>
            <p:spPr>
              <a:xfrm>
                <a:off x="5932072" y="3955448"/>
                <a:ext cx="4667560" cy="434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14:m>
                  <m:oMath xmlns:m="http://schemas.openxmlformats.org/officeDocument/2006/math">
                    <m:sSub>
                      <m:sSubPr>
                        <m:ctrlPr>
                          <a:rPr kumimoji="0" lang="es-ES_tradnl" sz="2000" b="0" i="1" u="none" strike="noStrike" cap="none" spc="-26" normalizeH="0" baseline="0" smtClean="0">
                            <a:ln>
                              <a:noFill/>
                            </a:ln>
                            <a:solidFill>
                              <a:srgbClr val="000000"/>
                            </a:solidFill>
                            <a:effectLst/>
                            <a:uFillTx/>
                            <a:latin typeface="Cambria Math" panose="02040503050406030204" pitchFamily="18" charset="0"/>
                            <a:sym typeface="Graphik Compact Regular"/>
                          </a:rPr>
                        </m:ctrlPr>
                      </m:sSubPr>
                      <m:e>
                        <m:r>
                          <a:rPr kumimoji="0" lang="es-ES_tradnl" sz="2000" b="0" i="1" u="none" strike="noStrike" cap="none" spc="-26" normalizeH="0" baseline="0" smtClean="0">
                            <a:ln>
                              <a:noFill/>
                            </a:ln>
                            <a:solidFill>
                              <a:srgbClr val="000000"/>
                            </a:solidFill>
                            <a:effectLst/>
                            <a:uFillTx/>
                            <a:latin typeface="Cambria Math" panose="02040503050406030204" pitchFamily="18" charset="0"/>
                            <a:ea typeface="Cambria Math" panose="02040503050406030204" pitchFamily="18" charset="0"/>
                            <a:sym typeface="Graphik Compact Regular"/>
                          </a:rPr>
                          <m:t>𝛽</m:t>
                        </m:r>
                      </m:e>
                      <m:sub>
                        <m:r>
                          <a:rPr kumimoji="0" lang="en-US" sz="2000" b="0" i="1" u="none" strike="noStrike" cap="none" spc="-26" normalizeH="0" baseline="0" smtClean="0">
                            <a:ln>
                              <a:noFill/>
                            </a:ln>
                            <a:solidFill>
                              <a:srgbClr val="000000"/>
                            </a:solidFill>
                            <a:effectLst/>
                            <a:uFillTx/>
                            <a:latin typeface="Cambria Math" panose="02040503050406030204" pitchFamily="18" charset="0"/>
                            <a:sym typeface="Graphik Compact Regular"/>
                          </a:rPr>
                          <m:t>0</m:t>
                        </m:r>
                      </m:sub>
                    </m:sSub>
                    <m:r>
                      <a:rPr kumimoji="0" lang="en-US" sz="2000" b="0" i="1" u="none" strike="noStrike" cap="none" spc="-26" normalizeH="0" baseline="0" smtClean="0">
                        <a:ln>
                          <a:noFill/>
                        </a:ln>
                        <a:solidFill>
                          <a:srgbClr val="000000"/>
                        </a:solidFill>
                        <a:effectLst/>
                        <a:uFillTx/>
                        <a:latin typeface="Cambria Math" panose="02040503050406030204" pitchFamily="18" charset="0"/>
                        <a:sym typeface="Graphik Compact Regular"/>
                      </a:rPr>
                      <m:t>+</m:t>
                    </m:r>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1</m:t>
                        </m:r>
                      </m:sub>
                    </m:sSub>
                    <m:sSub>
                      <m:sSubPr>
                        <m:ctrlPr>
                          <a:rPr lang="es-ES_tradnl"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oMath>
                </a14:m>
                <a:r>
                  <a:rPr kumimoji="0" lang="es-ES_tradnl" sz="2000" b="0" i="0" u="none" strike="noStrike" cap="none" spc="-26" normalizeH="0" baseline="0" dirty="0">
                    <a:ln>
                      <a:noFill/>
                    </a:ln>
                    <a:solidFill>
                      <a:srgbClr val="000000"/>
                    </a:solidFill>
                    <a:effectLst/>
                    <a:uFillTx/>
                    <a:sym typeface="Graphik Compact Regular"/>
                  </a:rPr>
                  <a:t>+</a:t>
                </a:r>
                <a:r>
                  <a:rPr lang="es-ES_tradnl" sz="2000" dirty="0"/>
                  <a:t> … +</a:t>
                </a:r>
                <a14:m>
                  <m:oMath xmlns:m="http://schemas.openxmlformats.org/officeDocument/2006/math">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𝑝</m:t>
                        </m:r>
                      </m:sub>
                    </m:sSub>
                  </m:oMath>
                </a14:m>
                <a:r>
                  <a:rPr lang="es-ES_tradnl" sz="2000" dirty="0"/>
                  <a:t> </a:t>
                </a:r>
                <a14:m>
                  <m:oMath xmlns:m="http://schemas.openxmlformats.org/officeDocument/2006/math">
                    <m:sSub>
                      <m:sSubPr>
                        <m:ctrlPr>
                          <a:rPr lang="es-ES_tradnl"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𝑖𝑝</m:t>
                        </m:r>
                      </m:sub>
                    </m:sSub>
                    <m:r>
                      <a:rPr lang="en-US" sz="2000" b="0" i="1" smtClean="0">
                        <a:latin typeface="Cambria Math" panose="02040503050406030204" pitchFamily="18" charset="0"/>
                      </a:rPr>
                      <m:t>&lt;0       </m:t>
                    </m:r>
                    <m:r>
                      <a:rPr lang="en-US" sz="2000" b="0" i="1" smtClean="0">
                        <a:latin typeface="Cambria Math" panose="02040503050406030204" pitchFamily="18" charset="0"/>
                      </a:rPr>
                      <m:t>𝑆𝑖</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=−1</m:t>
                    </m:r>
                  </m:oMath>
                </a14:m>
                <a:endParaRPr kumimoji="0" lang="es-ES_tradnl" sz="2000" b="0" i="0" u="none" strike="noStrike" cap="none" spc="-26" normalizeH="0" baseline="0" dirty="0">
                  <a:ln>
                    <a:noFill/>
                  </a:ln>
                  <a:solidFill>
                    <a:srgbClr val="000000"/>
                  </a:solidFill>
                  <a:effectLst/>
                  <a:uFillTx/>
                  <a:sym typeface="Graphik Compact Regular"/>
                </a:endParaRPr>
              </a:p>
            </p:txBody>
          </p:sp>
        </mc:Choice>
        <mc:Fallback>
          <p:sp>
            <p:nvSpPr>
              <p:cNvPr id="7" name="TextBox 6">
                <a:extLst>
                  <a:ext uri="{FF2B5EF4-FFF2-40B4-BE49-F238E27FC236}">
                    <a16:creationId xmlns:a16="http://schemas.microsoft.com/office/drawing/2014/main" id="{4A1DEEED-FB4A-5FF3-22E1-2FBC54B1D6E1}"/>
                  </a:ext>
                </a:extLst>
              </p:cNvPr>
              <p:cNvSpPr txBox="1">
                <a:spLocks noRot="1" noChangeAspect="1" noMove="1" noResize="1" noEditPoints="1" noAdjustHandles="1" noChangeArrowheads="1" noChangeShapeType="1" noTextEdit="1"/>
              </p:cNvSpPr>
              <p:nvPr/>
            </p:nvSpPr>
            <p:spPr>
              <a:xfrm>
                <a:off x="5932072" y="3955448"/>
                <a:ext cx="4667560" cy="434030"/>
              </a:xfrm>
              <a:prstGeom prst="rect">
                <a:avLst/>
              </a:prstGeom>
              <a:blipFill>
                <a:blip r:embed="rId4"/>
                <a:stretch>
                  <a:fillRect l="-1630" t="-5714" b="-17143"/>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E4C2A7A-6AB5-E150-7FD7-B6F3F43DEAD7}"/>
                  </a:ext>
                </a:extLst>
              </p:cNvPr>
              <p:cNvSpPr txBox="1"/>
              <p:nvPr/>
            </p:nvSpPr>
            <p:spPr>
              <a:xfrm>
                <a:off x="5794855" y="4754118"/>
                <a:ext cx="4941994" cy="456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s-ES_tradnl"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r>
                            <m:rPr>
                              <m:nor/>
                            </m:rPr>
                            <a:rPr lang="es-ES_tradnl" sz="2000" dirty="0"/>
                            <m:t>+ … +</m:t>
                          </m:r>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𝑝</m:t>
                              </m:r>
                            </m:sub>
                          </m:sSub>
                          <m:r>
                            <m:rPr>
                              <m:nor/>
                            </m:rPr>
                            <a:rPr lang="es-ES_tradnl" sz="2000" dirty="0"/>
                            <m:t> </m:t>
                          </m:r>
                          <m:sSub>
                            <m:sSubPr>
                              <m:ctrlPr>
                                <a:rPr lang="es-ES_tradnl"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𝑖𝑝</m:t>
                              </m:r>
                            </m:sub>
                          </m:sSub>
                        </m:e>
                      </m:d>
                      <m:r>
                        <a:rPr lang="en-US" sz="2000" b="0" i="1" smtClean="0">
                          <a:latin typeface="Cambria Math" panose="02040503050406030204" pitchFamily="18" charset="0"/>
                        </a:rPr>
                        <m:t>&gt;0   </m:t>
                      </m:r>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𝑛</m:t>
                      </m:r>
                    </m:oMath>
                  </m:oMathPara>
                </a14:m>
                <a:endParaRPr kumimoji="0" lang="es-ES_tradnl" sz="2000" b="0" i="0" u="none" strike="noStrike" cap="none" spc="-26" normalizeH="0" baseline="0" dirty="0">
                  <a:ln>
                    <a:noFill/>
                  </a:ln>
                  <a:solidFill>
                    <a:srgbClr val="000000"/>
                  </a:solidFill>
                  <a:effectLst/>
                  <a:uFillTx/>
                  <a:sym typeface="Graphik Compact Regular"/>
                </a:endParaRPr>
              </a:p>
            </p:txBody>
          </p:sp>
        </mc:Choice>
        <mc:Fallback>
          <p:sp>
            <p:nvSpPr>
              <p:cNvPr id="9" name="TextBox 8">
                <a:extLst>
                  <a:ext uri="{FF2B5EF4-FFF2-40B4-BE49-F238E27FC236}">
                    <a16:creationId xmlns:a16="http://schemas.microsoft.com/office/drawing/2014/main" id="{3E4C2A7A-6AB5-E150-7FD7-B6F3F43DEAD7}"/>
                  </a:ext>
                </a:extLst>
              </p:cNvPr>
              <p:cNvSpPr txBox="1">
                <a:spLocks noRot="1" noChangeAspect="1" noMove="1" noResize="1" noEditPoints="1" noAdjustHandles="1" noChangeArrowheads="1" noChangeShapeType="1" noTextEdit="1"/>
              </p:cNvSpPr>
              <p:nvPr/>
            </p:nvSpPr>
            <p:spPr>
              <a:xfrm>
                <a:off x="5794855" y="4754118"/>
                <a:ext cx="4941994" cy="456151"/>
              </a:xfrm>
              <a:prstGeom prst="rect">
                <a:avLst/>
              </a:prstGeom>
              <a:blipFill>
                <a:blip r:embed="rId5"/>
                <a:stretch>
                  <a:fillRect b="-10811"/>
                </a:stretch>
              </a:blipFill>
              <a:ln w="12700" cap="flat">
                <a:noFill/>
                <a:miter lim="400000"/>
              </a:ln>
              <a:effectLst/>
            </p:spPr>
            <p:txBody>
              <a:bodyPr/>
              <a:lstStyle/>
              <a:p>
                <a:r>
                  <a:rPr lang="es-ES_tradnl">
                    <a:noFill/>
                  </a:rPr>
                  <a:t> </a:t>
                </a:r>
              </a:p>
            </p:txBody>
          </p:sp>
        </mc:Fallback>
      </mc:AlternateContent>
      <p:pic>
        <p:nvPicPr>
          <p:cNvPr id="10" name="path37275.png" descr="path37275.png">
            <a:extLst>
              <a:ext uri="{FF2B5EF4-FFF2-40B4-BE49-F238E27FC236}">
                <a16:creationId xmlns:a16="http://schemas.microsoft.com/office/drawing/2014/main" id="{0C67CEE9-7351-D6AF-1A1B-3E021F6409A9}"/>
              </a:ext>
            </a:extLst>
          </p:cNvPr>
          <p:cNvPicPr>
            <a:picLocks noChangeAspect="1"/>
          </p:cNvPicPr>
          <p:nvPr/>
        </p:nvPicPr>
        <p:blipFill>
          <a:blip r:embed="rId6"/>
          <a:stretch>
            <a:fillRect/>
          </a:stretch>
        </p:blipFill>
        <p:spPr>
          <a:xfrm>
            <a:off x="1355444" y="3230480"/>
            <a:ext cx="2803056" cy="2799128"/>
          </a:xfrm>
          <a:prstGeom prst="rect">
            <a:avLst/>
          </a:prstGeom>
          <a:ln w="12700">
            <a:miter lim="400000"/>
          </a:ln>
        </p:spPr>
      </p:pic>
    </p:spTree>
    <p:extLst>
      <p:ext uri="{BB962C8B-B14F-4D97-AF65-F5344CB8AC3E}">
        <p14:creationId xmlns:p14="http://schemas.microsoft.com/office/powerpoint/2010/main" val="81322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Maximal</a:t>
            </a:r>
            <a:r>
              <a:rPr lang="es-ES_tradnl" dirty="0"/>
              <a:t> </a:t>
            </a:r>
            <a:r>
              <a:rPr lang="es-ES_tradnl" dirty="0" err="1"/>
              <a:t>Margin</a:t>
            </a:r>
            <a:r>
              <a:rPr lang="es-ES_tradnl" dirty="0"/>
              <a:t> </a:t>
            </a:r>
            <a:r>
              <a:rPr lang="es-ES_tradnl" dirty="0" err="1"/>
              <a:t>Classifier</a:t>
            </a:r>
            <a:r>
              <a:rPr lang="es-ES_tradnl" dirty="0"/>
              <a:t> </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11</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7731"/>
            <a:ext cx="10691264" cy="4381877"/>
          </a:xfrm>
        </p:spPr>
        <p:txBody>
          <a:bodyPr>
            <a:normAutofit/>
          </a:bodyPr>
          <a:lstStyle/>
          <a:p>
            <a:pPr marL="0" indent="0">
              <a:buNone/>
            </a:pPr>
            <a:r>
              <a:rPr lang="es-ES" dirty="0"/>
              <a:t>Podemos usar esta idea para clasificar, si tenemos observaciones con p atributos, y estas caen en dos posibles clases {-1, 1}.</a:t>
            </a:r>
          </a:p>
          <a:p>
            <a:pPr marL="0" indent="0">
              <a:buNone/>
            </a:pPr>
            <a:r>
              <a:rPr lang="es-ES" dirty="0"/>
              <a:t>Si de alguna forma podemos construir un hiperplano que separa los datos de entrenamiento perfectamente de acuerdo con su clase, podríamos clasificar como:</a:t>
            </a:r>
          </a:p>
          <a:p>
            <a:pPr marL="0" indent="0">
              <a:buNone/>
            </a:pPr>
            <a:endParaRPr lang="es-ES" sz="2400" dirty="0"/>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10" name="path37275.png" descr="path37275.png">
            <a:extLst>
              <a:ext uri="{FF2B5EF4-FFF2-40B4-BE49-F238E27FC236}">
                <a16:creationId xmlns:a16="http://schemas.microsoft.com/office/drawing/2014/main" id="{0C67CEE9-7351-D6AF-1A1B-3E021F6409A9}"/>
              </a:ext>
            </a:extLst>
          </p:cNvPr>
          <p:cNvPicPr>
            <a:picLocks noChangeAspect="1"/>
          </p:cNvPicPr>
          <p:nvPr/>
        </p:nvPicPr>
        <p:blipFill>
          <a:blip r:embed="rId3"/>
          <a:stretch>
            <a:fillRect/>
          </a:stretch>
        </p:blipFill>
        <p:spPr>
          <a:xfrm>
            <a:off x="1355444" y="3230480"/>
            <a:ext cx="2803056" cy="2799128"/>
          </a:xfrm>
          <a:prstGeom prst="rect">
            <a:avLst/>
          </a:prstGeom>
          <a:ln w="12700">
            <a:miter lim="400000"/>
          </a:ln>
        </p:spPr>
      </p:pic>
      <p:sp>
        <p:nvSpPr>
          <p:cNvPr id="11" name="TextBox 10">
            <a:extLst>
              <a:ext uri="{FF2B5EF4-FFF2-40B4-BE49-F238E27FC236}">
                <a16:creationId xmlns:a16="http://schemas.microsoft.com/office/drawing/2014/main" id="{500F1499-EA45-5735-20FD-D0D59928B4D8}"/>
              </a:ext>
            </a:extLst>
          </p:cNvPr>
          <p:cNvSpPr txBox="1"/>
          <p:nvPr/>
        </p:nvSpPr>
        <p:spPr>
          <a:xfrm>
            <a:off x="4409765" y="3230480"/>
            <a:ext cx="6982135" cy="584775"/>
          </a:xfrm>
          <a:prstGeom prst="rect">
            <a:avLst/>
          </a:prstGeom>
          <a:noFill/>
        </p:spPr>
        <p:txBody>
          <a:bodyPr wrap="square">
            <a:spAutoFit/>
          </a:bodyPr>
          <a:lstStyle/>
          <a:p>
            <a:pPr marL="0" marR="0" indent="0" algn="l" defTabSz="821531" rtl="0" fontAlgn="auto" latinLnBrk="0" hangingPunct="0">
              <a:lnSpc>
                <a:spcPct val="80000"/>
              </a:lnSpc>
              <a:spcBef>
                <a:spcPts val="400"/>
              </a:spcBef>
              <a:spcAft>
                <a:spcPts val="0"/>
              </a:spcAft>
              <a:buClrTx/>
              <a:buSzTx/>
              <a:buFontTx/>
              <a:buNone/>
              <a:tabLst>
                <a:tab pos="812800" algn="l"/>
              </a:tabLst>
            </a:pPr>
            <a:r>
              <a:rPr kumimoji="0" lang="es-ES_tradnl" sz="2000" b="0" i="0" u="none" strike="noStrike" cap="none" spc="-26" normalizeH="0" baseline="0">
                <a:ln>
                  <a:noFill/>
                </a:ln>
                <a:solidFill>
                  <a:srgbClr val="000000"/>
                </a:solidFill>
                <a:effectLst/>
                <a:uFillTx/>
                <a:ea typeface="Graphik Compact Regular"/>
                <a:cs typeface="Graphik Compact Regular"/>
                <a:sym typeface="Graphik Compact Regular"/>
              </a:rPr>
              <a:t>Para ordenarnos, vamos a definir una función  f(X) que nos servirá para clasificar:</a:t>
            </a: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p:txBody>
      </p:sp>
      <p:sp>
        <p:nvSpPr>
          <p:cNvPr id="13" name="TextBox 12">
            <a:extLst>
              <a:ext uri="{FF2B5EF4-FFF2-40B4-BE49-F238E27FC236}">
                <a16:creationId xmlns:a16="http://schemas.microsoft.com/office/drawing/2014/main" id="{8F791523-96D3-A781-B639-0103245C3AF4}"/>
              </a:ext>
            </a:extLst>
          </p:cNvPr>
          <p:cNvSpPr txBox="1"/>
          <p:nvPr/>
        </p:nvSpPr>
        <p:spPr>
          <a:xfrm>
            <a:off x="4451896" y="5218863"/>
            <a:ext cx="6940003" cy="830997"/>
          </a:xfrm>
          <a:prstGeom prst="rect">
            <a:avLst/>
          </a:prstGeom>
          <a:noFill/>
        </p:spPr>
        <p:txBody>
          <a:bodyPr wrap="square">
            <a:spAutoFit/>
          </a:bodyPr>
          <a:lstStyle/>
          <a:p>
            <a:pPr marL="0" marR="0" indent="0" algn="l" defTabSz="821531" rtl="0" fontAlgn="auto" latinLnBrk="0" hangingPunct="0">
              <a:lnSpc>
                <a:spcPct val="80000"/>
              </a:lnSpc>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Que, además, nos permite ver la confidencia del clasificador. Es decir, cuanto más </a:t>
            </a:r>
            <a:r>
              <a:rPr kumimoji="0" lang="es-ES_tradnl" sz="2000" b="1" i="0" u="none" strike="noStrike" cap="none" spc="-26" normalizeH="0" baseline="0" dirty="0">
                <a:ln>
                  <a:noFill/>
                </a:ln>
                <a:solidFill>
                  <a:schemeClr val="accent2"/>
                </a:solidFill>
                <a:effectLst/>
                <a:uFillTx/>
                <a:ea typeface="Graphik Compact Regular"/>
                <a:cs typeface="Graphik Compact Regular"/>
                <a:sym typeface="Graphik Compact Regular"/>
              </a:rPr>
              <a:t>grande</a:t>
            </a: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 es el valor absoluto de f(X), más </a:t>
            </a:r>
            <a:r>
              <a:rPr kumimoji="0" lang="es-ES_tradnl" sz="2000" b="1" i="0" u="none" strike="noStrike" cap="none" spc="-26" normalizeH="0" baseline="0" dirty="0">
                <a:ln>
                  <a:noFill/>
                </a:ln>
                <a:solidFill>
                  <a:schemeClr val="accent1">
                    <a:lumMod val="60000"/>
                    <a:lumOff val="40000"/>
                  </a:schemeClr>
                </a:solidFill>
                <a:effectLst/>
                <a:uFillTx/>
                <a:ea typeface="Graphik Compact Regular"/>
                <a:cs typeface="Graphik Compact Regular"/>
                <a:sym typeface="Graphik Compact Regular"/>
              </a:rPr>
              <a:t>segura o certera </a:t>
            </a: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es la clasificación </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4EB41E7-EF85-E7E7-06C8-1EC81936D14C}"/>
                  </a:ext>
                </a:extLst>
              </p:cNvPr>
              <p:cNvSpPr txBox="1"/>
              <p:nvPr/>
            </p:nvSpPr>
            <p:spPr>
              <a:xfrm>
                <a:off x="5139225" y="3970105"/>
                <a:ext cx="6060313" cy="434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s-ES_tradnl"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r>
                        <m:rPr>
                          <m:nor/>
                        </m:rPr>
                        <a:rPr lang="es-ES_tradnl" sz="2000" dirty="0"/>
                        <m:t>+ … +</m:t>
                      </m:r>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𝑝</m:t>
                          </m:r>
                        </m:sub>
                      </m:sSub>
                      <m:r>
                        <m:rPr>
                          <m:nor/>
                        </m:rPr>
                        <a:rPr lang="es-ES_tradnl" sz="2000" dirty="0"/>
                        <m:t> </m:t>
                      </m:r>
                      <m:sSub>
                        <m:sSubPr>
                          <m:ctrlPr>
                            <a:rPr lang="es-ES_tradnl"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𝑖𝑝</m:t>
                          </m:r>
                        </m:sub>
                      </m:sSub>
                      <m:r>
                        <a:rPr lang="en-US" sz="2000" b="0" i="1" smtClean="0">
                          <a:latin typeface="Cambria Math" panose="02040503050406030204" pitchFamily="18" charset="0"/>
                        </a:rPr>
                        <m:t>&gt;0   </m:t>
                      </m:r>
                      <m:r>
                        <a:rPr lang="en-US" sz="2000" b="0" i="1" smtClean="0">
                          <a:latin typeface="Cambria Math" panose="02040503050406030204" pitchFamily="18" charset="0"/>
                        </a:rPr>
                        <m:t>𝑒𝑛𝑡𝑜𝑛𝑐𝑒𝑠</m:t>
                      </m:r>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=1</m:t>
                      </m:r>
                    </m:oMath>
                  </m:oMathPara>
                </a14:m>
                <a:endParaRPr kumimoji="0" lang="es-ES_tradnl" sz="2000" b="0" i="0" u="none" strike="noStrike" cap="none" spc="-26" normalizeH="0" baseline="0" dirty="0">
                  <a:ln>
                    <a:noFill/>
                  </a:ln>
                  <a:solidFill>
                    <a:srgbClr val="000000"/>
                  </a:solidFill>
                  <a:effectLst/>
                  <a:uFillTx/>
                  <a:sym typeface="Graphik Compact Regular"/>
                </a:endParaRPr>
              </a:p>
            </p:txBody>
          </p:sp>
        </mc:Choice>
        <mc:Fallback>
          <p:sp>
            <p:nvSpPr>
              <p:cNvPr id="15" name="TextBox 14">
                <a:extLst>
                  <a:ext uri="{FF2B5EF4-FFF2-40B4-BE49-F238E27FC236}">
                    <a16:creationId xmlns:a16="http://schemas.microsoft.com/office/drawing/2014/main" id="{34EB41E7-EF85-E7E7-06C8-1EC81936D14C}"/>
                  </a:ext>
                </a:extLst>
              </p:cNvPr>
              <p:cNvSpPr txBox="1">
                <a:spLocks noRot="1" noChangeAspect="1" noMove="1" noResize="1" noEditPoints="1" noAdjustHandles="1" noChangeArrowheads="1" noChangeShapeType="1" noTextEdit="1"/>
              </p:cNvSpPr>
              <p:nvPr/>
            </p:nvSpPr>
            <p:spPr>
              <a:xfrm>
                <a:off x="5139225" y="3970105"/>
                <a:ext cx="6060313" cy="434030"/>
              </a:xfrm>
              <a:prstGeom prst="rect">
                <a:avLst/>
              </a:prstGeom>
              <a:blipFill>
                <a:blip r:embed="rId4"/>
                <a:stretch>
                  <a:fillRect b="-11429"/>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617AFC8-15D6-ECC2-DA28-8662E09D1DFA}"/>
                  </a:ext>
                </a:extLst>
              </p:cNvPr>
              <p:cNvSpPr txBox="1"/>
              <p:nvPr/>
            </p:nvSpPr>
            <p:spPr>
              <a:xfrm>
                <a:off x="5139225" y="4513862"/>
                <a:ext cx="6252674" cy="434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s-ES_tradnl"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r>
                        <m:rPr>
                          <m:nor/>
                        </m:rPr>
                        <a:rPr lang="es-ES_tradnl" sz="2000" dirty="0"/>
                        <m:t>+ … +</m:t>
                      </m:r>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𝑝</m:t>
                          </m:r>
                        </m:sub>
                      </m:sSub>
                      <m:r>
                        <m:rPr>
                          <m:nor/>
                        </m:rPr>
                        <a:rPr lang="es-ES_tradnl" sz="2000" dirty="0"/>
                        <m:t> </m:t>
                      </m:r>
                      <m:sSub>
                        <m:sSubPr>
                          <m:ctrlPr>
                            <a:rPr lang="es-ES_tradnl"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𝑖𝑝</m:t>
                          </m:r>
                        </m:sub>
                      </m:sSub>
                      <m:r>
                        <a:rPr lang="en-US" sz="2000" b="0" i="1" smtClean="0">
                          <a:latin typeface="Cambria Math" panose="02040503050406030204" pitchFamily="18" charset="0"/>
                        </a:rPr>
                        <m:t>&lt;0   </m:t>
                      </m:r>
                      <m:r>
                        <a:rPr lang="en-US" sz="2000" b="0" i="1" smtClean="0">
                          <a:latin typeface="Cambria Math" panose="02040503050406030204" pitchFamily="18" charset="0"/>
                        </a:rPr>
                        <m:t>𝑒𝑛𝑡𝑜𝑛𝑐𝑒𝑠</m:t>
                      </m:r>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=−1</m:t>
                      </m:r>
                    </m:oMath>
                  </m:oMathPara>
                </a14:m>
                <a:endParaRPr kumimoji="0" lang="es-ES_tradnl" sz="2000" b="0" i="0" u="none" strike="noStrike" cap="none" spc="-26" normalizeH="0" baseline="0" dirty="0">
                  <a:ln>
                    <a:noFill/>
                  </a:ln>
                  <a:solidFill>
                    <a:srgbClr val="000000"/>
                  </a:solidFill>
                  <a:effectLst/>
                  <a:uFillTx/>
                  <a:sym typeface="Graphik Compact Regular"/>
                </a:endParaRPr>
              </a:p>
            </p:txBody>
          </p:sp>
        </mc:Choice>
        <mc:Fallback>
          <p:sp>
            <p:nvSpPr>
              <p:cNvPr id="16" name="TextBox 15">
                <a:extLst>
                  <a:ext uri="{FF2B5EF4-FFF2-40B4-BE49-F238E27FC236}">
                    <a16:creationId xmlns:a16="http://schemas.microsoft.com/office/drawing/2014/main" id="{E617AFC8-15D6-ECC2-DA28-8662E09D1DFA}"/>
                  </a:ext>
                </a:extLst>
              </p:cNvPr>
              <p:cNvSpPr txBox="1">
                <a:spLocks noRot="1" noChangeAspect="1" noMove="1" noResize="1" noEditPoints="1" noAdjustHandles="1" noChangeArrowheads="1" noChangeShapeType="1" noTextEdit="1"/>
              </p:cNvSpPr>
              <p:nvPr/>
            </p:nvSpPr>
            <p:spPr>
              <a:xfrm>
                <a:off x="5139225" y="4513862"/>
                <a:ext cx="6252674" cy="434030"/>
              </a:xfrm>
              <a:prstGeom prst="rect">
                <a:avLst/>
              </a:prstGeom>
              <a:blipFill>
                <a:blip r:embed="rId5"/>
                <a:stretch>
                  <a:fillRect t="-2857" b="-11429"/>
                </a:stretch>
              </a:blipFill>
              <a:ln w="12700" cap="flat">
                <a:noFill/>
                <a:miter lim="400000"/>
              </a:ln>
              <a:effectLst/>
            </p:spPr>
            <p:txBody>
              <a:bodyPr/>
              <a:lstStyle/>
              <a:p>
                <a:r>
                  <a:rPr lang="es-ES_tradnl">
                    <a:noFill/>
                  </a:rPr>
                  <a:t> </a:t>
                </a:r>
              </a:p>
            </p:txBody>
          </p:sp>
        </mc:Fallback>
      </mc:AlternateContent>
    </p:spTree>
    <p:extLst>
      <p:ext uri="{BB962C8B-B14F-4D97-AF65-F5344CB8AC3E}">
        <p14:creationId xmlns:p14="http://schemas.microsoft.com/office/powerpoint/2010/main" val="159639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3" name="path3d775.png" descr="path3d775.png">
            <a:extLst>
              <a:ext uri="{FF2B5EF4-FFF2-40B4-BE49-F238E27FC236}">
                <a16:creationId xmlns:a16="http://schemas.microsoft.com/office/drawing/2014/main" id="{02EBD5D4-C9EB-EFE7-E819-81546AF2D6B8}"/>
              </a:ext>
            </a:extLst>
          </p:cNvPr>
          <p:cNvPicPr>
            <a:picLocks noChangeAspect="1"/>
          </p:cNvPicPr>
          <p:nvPr/>
        </p:nvPicPr>
        <p:blipFill>
          <a:blip r:embed="rId3"/>
          <a:stretch>
            <a:fillRect/>
          </a:stretch>
        </p:blipFill>
        <p:spPr>
          <a:xfrm>
            <a:off x="1355443" y="3219600"/>
            <a:ext cx="2803056" cy="2805021"/>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Maximal</a:t>
            </a:r>
            <a:r>
              <a:rPr lang="es-ES_tradnl" dirty="0"/>
              <a:t> </a:t>
            </a:r>
            <a:r>
              <a:rPr lang="es-ES_tradnl" dirty="0" err="1"/>
              <a:t>Margin</a:t>
            </a:r>
            <a:r>
              <a:rPr lang="es-ES_tradnl" dirty="0"/>
              <a:t> </a:t>
            </a:r>
            <a:r>
              <a:rPr lang="es-ES_tradnl" dirty="0" err="1"/>
              <a:t>Classifier</a:t>
            </a:r>
            <a:r>
              <a:rPr lang="es-ES_tradnl" dirty="0"/>
              <a:t> </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7731"/>
            <a:ext cx="10691264" cy="4381877"/>
          </a:xfrm>
        </p:spPr>
        <p:txBody>
          <a:bodyPr>
            <a:normAutofit/>
          </a:bodyPr>
          <a:lstStyle/>
          <a:p>
            <a:pPr marL="0" indent="0">
              <a:buNone/>
            </a:pPr>
            <a:r>
              <a:rPr lang="es-ES" dirty="0"/>
              <a:t>En general si nuestra data es linealmente separable, puede existir un numero infinito de hiperplanos que van a funcionar</a:t>
            </a:r>
            <a:endParaRPr lang="es-ES" sz="2400" dirty="0"/>
          </a:p>
          <a:p>
            <a:pPr marL="0" indent="0">
              <a:buNone/>
            </a:pPr>
            <a:r>
              <a:rPr lang="es-ES" i="1" dirty="0">
                <a:solidFill>
                  <a:schemeClr val="accent1"/>
                </a:solidFill>
              </a:rPr>
              <a:t>Por lo que necesitamos algún criterio de selección. </a:t>
            </a:r>
            <a:r>
              <a:rPr lang="es-ES" dirty="0"/>
              <a:t>El caso que aquí estamos en busca del hiperplano que más lejos se encuentra de los datos de entrenamiento.</a:t>
            </a:r>
          </a:p>
          <a:p>
            <a:pPr marL="0" indent="0">
              <a:buNone/>
            </a:pPr>
            <a:endParaRPr lang="es-ES" dirty="0"/>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11" name="TextBox 10">
            <a:extLst>
              <a:ext uri="{FF2B5EF4-FFF2-40B4-BE49-F238E27FC236}">
                <a16:creationId xmlns:a16="http://schemas.microsoft.com/office/drawing/2014/main" id="{500F1499-EA45-5735-20FD-D0D59928B4D8}"/>
              </a:ext>
            </a:extLst>
          </p:cNvPr>
          <p:cNvSpPr txBox="1"/>
          <p:nvPr/>
        </p:nvSpPr>
        <p:spPr>
          <a:xfrm>
            <a:off x="4409765" y="3230480"/>
            <a:ext cx="6982135" cy="2913618"/>
          </a:xfrm>
          <a:prstGeom prst="rect">
            <a:avLst/>
          </a:prstGeom>
          <a:noFill/>
        </p:spPr>
        <p:txBody>
          <a:bodyPr wrap="square">
            <a:spAutoFit/>
          </a:bodyPr>
          <a:lstStyle/>
          <a:p>
            <a:pPr marL="0" marR="0" indent="0" algn="l" defTabSz="821531" rtl="0" fontAlgn="auto" latinLnBrk="0" hangingPunct="0">
              <a:lnSpc>
                <a:spcPct val="80000"/>
              </a:lnSpc>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Es decir:</a:t>
            </a:r>
            <a:b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b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a:p>
            <a:pPr marL="457200" marR="0" indent="-457200" algn="l" defTabSz="821531" rtl="0" fontAlgn="auto" latinLnBrk="0" hangingPunct="0">
              <a:lnSpc>
                <a:spcPct val="80000"/>
              </a:lnSpc>
              <a:spcBef>
                <a:spcPts val="400"/>
              </a:spcBef>
              <a:spcAft>
                <a:spcPts val="0"/>
              </a:spcAft>
              <a:buClrTx/>
              <a:buSzTx/>
              <a:buFont typeface="+mj-lt"/>
              <a:buAutoNum type="arabicPeriod"/>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Tomamos un hiperplano.</a:t>
            </a:r>
          </a:p>
          <a:p>
            <a:pPr marL="457200" marR="0" indent="-457200" algn="l" defTabSz="821531" rtl="0" fontAlgn="auto" latinLnBrk="0" hangingPunct="0">
              <a:lnSpc>
                <a:spcPct val="80000"/>
              </a:lnSpc>
              <a:spcBef>
                <a:spcPts val="400"/>
              </a:spcBef>
              <a:spcAft>
                <a:spcPts val="0"/>
              </a:spcAft>
              <a:buClrTx/>
              <a:buSzTx/>
              <a:buFont typeface="+mj-lt"/>
              <a:buAutoNum type="arabicPeriod"/>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Calculamos las distancias de cada punto de entrenamiento</a:t>
            </a:r>
          </a:p>
          <a:p>
            <a:pPr marL="457200" marR="0" indent="-457200" algn="l" defTabSz="821531" rtl="0" fontAlgn="auto" latinLnBrk="0" hangingPunct="0">
              <a:lnSpc>
                <a:spcPct val="80000"/>
              </a:lnSpc>
              <a:spcBef>
                <a:spcPts val="400"/>
              </a:spcBef>
              <a:spcAft>
                <a:spcPts val="0"/>
              </a:spcAft>
              <a:buClrTx/>
              <a:buSzTx/>
              <a:buFont typeface="+mj-lt"/>
              <a:buAutoNum type="arabicPeriod"/>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Obtenemos la distancia más chica de todas las distancias</a:t>
            </a:r>
          </a:p>
          <a:p>
            <a:pPr marL="0" marR="0" indent="0" algn="l" defTabSz="821531" rtl="0" fontAlgn="auto" latinLnBrk="0" hangingPunct="0">
              <a:lnSpc>
                <a:spcPct val="80000"/>
              </a:lnSpc>
              <a:spcBef>
                <a:spcPts val="400"/>
              </a:spcBef>
              <a:spcAft>
                <a:spcPts val="0"/>
              </a:spcAft>
              <a:buClrTx/>
              <a:buSzTx/>
              <a:buFontTx/>
              <a:buNone/>
              <a:tabLst>
                <a:tab pos="812800" algn="l"/>
              </a:tabLst>
            </a:pP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a:p>
            <a:pPr marL="0" marR="0" indent="0" algn="l" defTabSz="821531" rtl="0" fontAlgn="auto" latinLnBrk="0" hangingPunct="0">
              <a:lnSpc>
                <a:spcPct val="80000"/>
              </a:lnSpc>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Esa distancia la llamamos </a:t>
            </a:r>
            <a:r>
              <a:rPr kumimoji="0" lang="es-ES_tradnl" sz="2000" b="1" i="0" u="none" strike="noStrike" cap="none" spc="-26" normalizeH="0" baseline="0" dirty="0">
                <a:ln>
                  <a:noFill/>
                </a:ln>
                <a:solidFill>
                  <a:schemeClr val="accent6"/>
                </a:solidFill>
                <a:effectLst/>
                <a:uFillTx/>
                <a:ea typeface="Graphik Compact Regular"/>
                <a:cs typeface="Graphik Compact Regular"/>
                <a:sym typeface="Graphik Compact Regular"/>
              </a:rPr>
              <a:t>margen</a:t>
            </a: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a:t>
            </a:r>
          </a:p>
          <a:p>
            <a:pPr marL="0" marR="0" indent="0" algn="l" defTabSz="821531" rtl="0" fontAlgn="auto" latinLnBrk="0" hangingPunct="0">
              <a:lnSpc>
                <a:spcPct val="80000"/>
              </a:lnSpc>
              <a:spcBef>
                <a:spcPts val="400"/>
              </a:spcBef>
              <a:spcAft>
                <a:spcPts val="0"/>
              </a:spcAft>
              <a:buClrTx/>
              <a:buSzTx/>
              <a:buFontTx/>
              <a:buNone/>
              <a:tabLst>
                <a:tab pos="812800" algn="l"/>
              </a:tabLst>
            </a:pPr>
            <a:b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b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Cada hiperplano tendrá su margen.</a:t>
            </a:r>
          </a:p>
          <a:p>
            <a:pPr marL="0" marR="0" indent="0" algn="l" defTabSz="821531" rtl="0" fontAlgn="auto" latinLnBrk="0" hangingPunct="0">
              <a:lnSpc>
                <a:spcPct val="80000"/>
              </a:lnSpc>
              <a:spcBef>
                <a:spcPts val="400"/>
              </a:spcBef>
              <a:spcAft>
                <a:spcPts val="0"/>
              </a:spcAft>
              <a:buClrTx/>
              <a:buSzTx/>
              <a:buFontTx/>
              <a:buNone/>
              <a:tabLst>
                <a:tab pos="812800" algn="l"/>
              </a:tabLst>
            </a:pP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p:txBody>
      </p:sp>
    </p:spTree>
    <p:extLst>
      <p:ext uri="{BB962C8B-B14F-4D97-AF65-F5344CB8AC3E}">
        <p14:creationId xmlns:p14="http://schemas.microsoft.com/office/powerpoint/2010/main" val="19869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5" name="path3727dd5.png" descr="path3727dd5.png">
            <a:extLst>
              <a:ext uri="{FF2B5EF4-FFF2-40B4-BE49-F238E27FC236}">
                <a16:creationId xmlns:a16="http://schemas.microsoft.com/office/drawing/2014/main" id="{F253A6D1-DD0A-03B4-FB71-335F157F64E1}"/>
              </a:ext>
            </a:extLst>
          </p:cNvPr>
          <p:cNvPicPr>
            <a:picLocks noChangeAspect="1"/>
          </p:cNvPicPr>
          <p:nvPr/>
        </p:nvPicPr>
        <p:blipFill>
          <a:blip r:embed="rId3"/>
          <a:srcRect l="105" r="105"/>
          <a:stretch>
            <a:fillRect/>
          </a:stretch>
        </p:blipFill>
        <p:spPr>
          <a:xfrm>
            <a:off x="1355443" y="3219601"/>
            <a:ext cx="2803056" cy="2805020"/>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Maximal</a:t>
            </a:r>
            <a:r>
              <a:rPr lang="es-ES_tradnl" dirty="0"/>
              <a:t> </a:t>
            </a:r>
            <a:r>
              <a:rPr lang="es-ES_tradnl" dirty="0" err="1"/>
              <a:t>Margin</a:t>
            </a:r>
            <a:r>
              <a:rPr lang="es-ES_tradnl" dirty="0"/>
              <a:t> </a:t>
            </a:r>
            <a:r>
              <a:rPr lang="es-ES_tradnl" dirty="0" err="1"/>
              <a:t>Classifier</a:t>
            </a:r>
            <a:r>
              <a:rPr lang="es-ES_tradnl" dirty="0"/>
              <a:t> </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7731"/>
            <a:ext cx="10691264" cy="4381877"/>
          </a:xfrm>
        </p:spPr>
        <p:txBody>
          <a:bodyPr>
            <a:normAutofit/>
          </a:bodyPr>
          <a:lstStyle/>
          <a:p>
            <a:pPr marL="0" indent="0">
              <a:buNone/>
            </a:pPr>
            <a:r>
              <a:rPr lang="es-ES" dirty="0"/>
              <a:t>En general si nuestra data es linealmente separable, puede existir un numero infinito de hiperplanos que van a funcionar</a:t>
            </a:r>
            <a:endParaRPr lang="es-ES" sz="2400" dirty="0"/>
          </a:p>
          <a:p>
            <a:pPr marL="0" indent="0">
              <a:buNone/>
            </a:pPr>
            <a:r>
              <a:rPr lang="es-ES" i="1" dirty="0">
                <a:solidFill>
                  <a:schemeClr val="accent1"/>
                </a:solidFill>
              </a:rPr>
              <a:t>Por lo que necesitamos algún criterio de selección. </a:t>
            </a:r>
            <a:r>
              <a:rPr lang="es-ES" dirty="0"/>
              <a:t>El caso que aquí estamos en busca del hiperplano que más lejos se encuentra de los datos de entrenamiento.</a:t>
            </a:r>
          </a:p>
          <a:p>
            <a:pPr marL="0" indent="0">
              <a:buNone/>
            </a:pPr>
            <a:endParaRPr lang="es-ES" dirty="0"/>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11" name="TextBox 10">
            <a:extLst>
              <a:ext uri="{FF2B5EF4-FFF2-40B4-BE49-F238E27FC236}">
                <a16:creationId xmlns:a16="http://schemas.microsoft.com/office/drawing/2014/main" id="{500F1499-EA45-5735-20FD-D0D59928B4D8}"/>
              </a:ext>
            </a:extLst>
          </p:cNvPr>
          <p:cNvSpPr txBox="1"/>
          <p:nvPr/>
        </p:nvSpPr>
        <p:spPr>
          <a:xfrm>
            <a:off x="4409765" y="3230480"/>
            <a:ext cx="6982135" cy="2698175"/>
          </a:xfrm>
          <a:prstGeom prst="rect">
            <a:avLst/>
          </a:prstGeom>
          <a:noFill/>
        </p:spPr>
        <p:txBody>
          <a:bodyPr wrap="square">
            <a:spAutoFit/>
          </a:bodyPr>
          <a:lstStyle/>
          <a:p>
            <a:pPr marL="0" marR="0" indent="0" algn="l" defTabSz="821531" rtl="0" fontAlgn="auto" latinLnBrk="0" hangingPunct="0">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El objetivo es buscar el hiperplano que mas grande posee este margen y, el algoritmo que hace esto es el </a:t>
            </a:r>
            <a:r>
              <a:rPr kumimoji="0" lang="es-ES_tradnl" sz="2000" b="1" i="0" u="none" strike="noStrike" cap="none" spc="-26" normalizeH="0" baseline="0" dirty="0" err="1">
                <a:ln>
                  <a:noFill/>
                </a:ln>
                <a:solidFill>
                  <a:schemeClr val="accent2"/>
                </a:solidFill>
                <a:effectLst/>
                <a:uFillTx/>
                <a:ea typeface="Graphik Compact Regular"/>
                <a:cs typeface="Graphik Compact Regular"/>
                <a:sym typeface="Graphik Compact Regular"/>
              </a:rPr>
              <a:t>Maximal</a:t>
            </a:r>
            <a:r>
              <a:rPr kumimoji="0" lang="es-ES_tradnl" sz="2000" b="1" i="0" u="none" strike="noStrike" cap="none" spc="-26" normalizeH="0" baseline="0" dirty="0">
                <a:ln>
                  <a:noFill/>
                </a:ln>
                <a:solidFill>
                  <a:schemeClr val="accent2"/>
                </a:solidFill>
                <a:effectLst/>
                <a:uFillTx/>
                <a:ea typeface="Graphik Compact Regular"/>
                <a:cs typeface="Graphik Compact Regular"/>
                <a:sym typeface="Graphik Compact Regular"/>
              </a:rPr>
              <a:t> </a:t>
            </a:r>
            <a:r>
              <a:rPr kumimoji="0" lang="es-ES_tradnl" sz="2000" b="1" i="0" u="none" strike="noStrike" cap="none" spc="-26" normalizeH="0" baseline="0" dirty="0" err="1">
                <a:ln>
                  <a:noFill/>
                </a:ln>
                <a:solidFill>
                  <a:schemeClr val="accent2"/>
                </a:solidFill>
                <a:effectLst/>
                <a:uFillTx/>
                <a:ea typeface="Graphik Compact Regular"/>
                <a:cs typeface="Graphik Compact Regular"/>
                <a:sym typeface="Graphik Compact Regular"/>
              </a:rPr>
              <a:t>Margin</a:t>
            </a:r>
            <a:r>
              <a:rPr kumimoji="0" lang="es-ES_tradnl" sz="2000" b="1" i="0" u="none" strike="noStrike" cap="none" spc="-26" normalizeH="0" baseline="0" dirty="0">
                <a:ln>
                  <a:noFill/>
                </a:ln>
                <a:solidFill>
                  <a:schemeClr val="accent2"/>
                </a:solidFill>
                <a:effectLst/>
                <a:uFillTx/>
                <a:ea typeface="Graphik Compact Regular"/>
                <a:cs typeface="Graphik Compact Regular"/>
                <a:sym typeface="Graphik Compact Regular"/>
              </a:rPr>
              <a:t> </a:t>
            </a:r>
            <a:r>
              <a:rPr kumimoji="0" lang="es-ES_tradnl" sz="2000" b="1" i="0" u="none" strike="noStrike" cap="none" spc="-26" normalizeH="0" baseline="0" dirty="0" err="1">
                <a:ln>
                  <a:noFill/>
                </a:ln>
                <a:solidFill>
                  <a:schemeClr val="accent2"/>
                </a:solidFill>
                <a:effectLst/>
                <a:uFillTx/>
                <a:ea typeface="Graphik Compact Regular"/>
                <a:cs typeface="Graphik Compact Regular"/>
                <a:sym typeface="Graphik Compact Regular"/>
              </a:rPr>
              <a:t>Classifier</a:t>
            </a:r>
            <a:r>
              <a:rPr kumimoji="0" lang="es-ES_tradnl" sz="2000" b="1" i="0" u="none" strike="noStrike" cap="none" spc="-26" normalizeH="0" baseline="0" dirty="0">
                <a:ln>
                  <a:noFill/>
                </a:ln>
                <a:solidFill>
                  <a:schemeClr val="accent2"/>
                </a:solidFill>
                <a:effectLst/>
                <a:uFillTx/>
                <a:ea typeface="Graphik Compact Regular"/>
                <a:cs typeface="Graphik Compact Regular"/>
                <a:sym typeface="Graphik Compact Regular"/>
              </a:rPr>
              <a:t>.</a:t>
            </a:r>
          </a:p>
          <a:p>
            <a:pPr marL="0" marR="0" indent="0" algn="l" defTabSz="821531" rtl="0" fontAlgn="auto" latinLnBrk="0" hangingPunct="0">
              <a:spcBef>
                <a:spcPts val="400"/>
              </a:spcBef>
              <a:spcAft>
                <a:spcPts val="0"/>
              </a:spcAft>
              <a:buClrTx/>
              <a:buSzTx/>
              <a:buFontTx/>
              <a:buNone/>
              <a:tabLst>
                <a:tab pos="812800" algn="l"/>
              </a:tabLst>
            </a:pP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a:p>
            <a:pPr marL="0" marR="0" indent="0" algn="l" defTabSz="821531" rtl="0" fontAlgn="auto" latinLnBrk="0" hangingPunct="0">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Podemos pensar que el clasificador busca el máximo </a:t>
            </a:r>
            <a:r>
              <a:rPr kumimoji="0" lang="es-ES_tradnl" sz="2000" b="1" i="0" u="none" strike="noStrike" cap="none" spc="-26" normalizeH="0" baseline="0" dirty="0">
                <a:ln>
                  <a:noFill/>
                </a:ln>
                <a:solidFill>
                  <a:srgbClr val="FFC000"/>
                </a:solidFill>
                <a:effectLst/>
                <a:uFillTx/>
                <a:ea typeface="Graphik Compact Regular"/>
                <a:cs typeface="Graphik Compact Regular"/>
                <a:sym typeface="Graphik Compact Regular"/>
              </a:rPr>
              <a:t>grosor</a:t>
            </a: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 de recta que puede pasar entre las clases</a:t>
            </a:r>
          </a:p>
          <a:p>
            <a:pPr marL="0" marR="0" indent="0" algn="l" defTabSz="821531" rtl="0" fontAlgn="auto" latinLnBrk="0" hangingPunct="0">
              <a:spcBef>
                <a:spcPts val="400"/>
              </a:spcBef>
              <a:spcAft>
                <a:spcPts val="0"/>
              </a:spcAft>
              <a:buClrTx/>
              <a:buSzTx/>
              <a:buFontTx/>
              <a:buNone/>
              <a:tabLst>
                <a:tab pos="812800" algn="l"/>
              </a:tabLst>
            </a:pP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a:p>
            <a:pPr marL="0" marR="0" indent="0" algn="l" defTabSz="821531" rtl="0" fontAlgn="auto" latinLnBrk="0" hangingPunct="0">
              <a:lnSpc>
                <a:spcPct val="80000"/>
              </a:lnSpc>
              <a:spcBef>
                <a:spcPts val="400"/>
              </a:spcBef>
              <a:spcAft>
                <a:spcPts val="0"/>
              </a:spcAft>
              <a:buClrTx/>
              <a:buSzTx/>
              <a:buFontTx/>
              <a:buNone/>
              <a:tabLst>
                <a:tab pos="812800" algn="l"/>
              </a:tabLst>
            </a:pP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p:txBody>
      </p:sp>
    </p:spTree>
    <p:extLst>
      <p:ext uri="{BB962C8B-B14F-4D97-AF65-F5344CB8AC3E}">
        <p14:creationId xmlns:p14="http://schemas.microsoft.com/office/powerpoint/2010/main" val="220174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5" name="path3727dd5.png" descr="path3727dd5.png">
            <a:extLst>
              <a:ext uri="{FF2B5EF4-FFF2-40B4-BE49-F238E27FC236}">
                <a16:creationId xmlns:a16="http://schemas.microsoft.com/office/drawing/2014/main" id="{F253A6D1-DD0A-03B4-FB71-335F157F64E1}"/>
              </a:ext>
            </a:extLst>
          </p:cNvPr>
          <p:cNvPicPr>
            <a:picLocks noChangeAspect="1"/>
          </p:cNvPicPr>
          <p:nvPr/>
        </p:nvPicPr>
        <p:blipFill>
          <a:blip r:embed="rId3"/>
          <a:srcRect l="105" r="105"/>
          <a:stretch>
            <a:fillRect/>
          </a:stretch>
        </p:blipFill>
        <p:spPr>
          <a:xfrm>
            <a:off x="1355443" y="3219601"/>
            <a:ext cx="2803056" cy="2805020"/>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Maximal</a:t>
            </a:r>
            <a:r>
              <a:rPr lang="es-ES_tradnl" dirty="0"/>
              <a:t> </a:t>
            </a:r>
            <a:r>
              <a:rPr lang="es-ES_tradnl" dirty="0" err="1"/>
              <a:t>Margin</a:t>
            </a:r>
            <a:r>
              <a:rPr lang="es-ES_tradnl" dirty="0"/>
              <a:t> </a:t>
            </a:r>
            <a:r>
              <a:rPr lang="es-ES_tradnl" dirty="0" err="1"/>
              <a:t>Classifier</a:t>
            </a:r>
            <a:r>
              <a:rPr lang="es-ES_tradnl" dirty="0"/>
              <a:t> </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7731"/>
            <a:ext cx="10691264" cy="4381877"/>
          </a:xfrm>
        </p:spPr>
        <p:txBody>
          <a:bodyPr>
            <a:normAutofit/>
          </a:bodyPr>
          <a:lstStyle/>
          <a:p>
            <a:pPr marL="0" indent="0">
              <a:buNone/>
            </a:pPr>
            <a:r>
              <a:rPr lang="es-ES" dirty="0"/>
              <a:t>En este ejemplo, vemos que hay tres observaciones que están equidistante desde el hiperplano de máximo margen.</a:t>
            </a:r>
          </a:p>
          <a:p>
            <a:pPr marL="0" indent="0">
              <a:buNone/>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Estas tres observaciones son conocidas como </a:t>
            </a:r>
            <a:r>
              <a:rPr kumimoji="0" lang="es-ES_tradnl" sz="2000" b="1" i="0" u="none" strike="noStrike" cap="none" spc="-26" normalizeH="0" baseline="0" dirty="0">
                <a:ln>
                  <a:noFill/>
                </a:ln>
                <a:solidFill>
                  <a:schemeClr val="accent1"/>
                </a:solidFill>
                <a:effectLst/>
                <a:uFillTx/>
                <a:ea typeface="Graphik Compact Regular"/>
                <a:cs typeface="Graphik Compact Regular"/>
                <a:sym typeface="Graphik Compact Regular"/>
              </a:rPr>
              <a:t>vectores de soportes</a:t>
            </a: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 dado que soportan el hiperplano.</a:t>
            </a:r>
            <a:endParaRPr lang="es-ES" dirty="0"/>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11" name="TextBox 10">
            <a:extLst>
              <a:ext uri="{FF2B5EF4-FFF2-40B4-BE49-F238E27FC236}">
                <a16:creationId xmlns:a16="http://schemas.microsoft.com/office/drawing/2014/main" id="{500F1499-EA45-5735-20FD-D0D59928B4D8}"/>
              </a:ext>
            </a:extLst>
          </p:cNvPr>
          <p:cNvSpPr txBox="1"/>
          <p:nvPr/>
        </p:nvSpPr>
        <p:spPr>
          <a:xfrm>
            <a:off x="4409765" y="3230480"/>
            <a:ext cx="6982135" cy="1682512"/>
          </a:xfrm>
          <a:prstGeom prst="rect">
            <a:avLst/>
          </a:prstGeom>
          <a:noFill/>
        </p:spPr>
        <p:txBody>
          <a:bodyPr wrap="square">
            <a:spAutoFit/>
          </a:bodyPr>
          <a:lstStyle/>
          <a:p>
            <a:pPr marL="0" marR="0" indent="0" algn="l" defTabSz="821531" rtl="0" fontAlgn="auto" latinLnBrk="0" hangingPunct="0">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Esto es porque si uno de estos puntos se mueve, aunque sea un poco, el hiperplano también se va a mover.</a:t>
            </a:r>
            <a:b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b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a:p>
            <a:pPr marL="0" marR="0" indent="0" algn="l" defTabSz="821531" rtl="0" fontAlgn="auto" latinLnBrk="0" hangingPunct="0">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El hiperplano depende solo de esos tres puntos y no del resto de las observaciones.</a:t>
            </a:r>
          </a:p>
        </p:txBody>
      </p:sp>
    </p:spTree>
    <p:extLst>
      <p:ext uri="{BB962C8B-B14F-4D97-AF65-F5344CB8AC3E}">
        <p14:creationId xmlns:p14="http://schemas.microsoft.com/office/powerpoint/2010/main" val="536336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5" name="path3727dd5.png" descr="path3727dd5.png">
            <a:extLst>
              <a:ext uri="{FF2B5EF4-FFF2-40B4-BE49-F238E27FC236}">
                <a16:creationId xmlns:a16="http://schemas.microsoft.com/office/drawing/2014/main" id="{F253A6D1-DD0A-03B4-FB71-335F157F64E1}"/>
              </a:ext>
            </a:extLst>
          </p:cNvPr>
          <p:cNvPicPr>
            <a:picLocks noChangeAspect="1"/>
          </p:cNvPicPr>
          <p:nvPr/>
        </p:nvPicPr>
        <p:blipFill>
          <a:blip r:embed="rId3"/>
          <a:srcRect l="105" r="105"/>
          <a:stretch>
            <a:fillRect/>
          </a:stretch>
        </p:blipFill>
        <p:spPr>
          <a:xfrm>
            <a:off x="1355443" y="3219601"/>
            <a:ext cx="2803056" cy="2805020"/>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Maximal</a:t>
            </a:r>
            <a:r>
              <a:rPr lang="es-ES_tradnl" dirty="0"/>
              <a:t> </a:t>
            </a:r>
            <a:r>
              <a:rPr lang="es-ES_tradnl" dirty="0" err="1"/>
              <a:t>Margin</a:t>
            </a:r>
            <a:r>
              <a:rPr lang="es-ES_tradnl" dirty="0"/>
              <a:t> </a:t>
            </a:r>
            <a:r>
              <a:rPr lang="es-ES_tradnl" dirty="0" err="1"/>
              <a:t>Classifier</a:t>
            </a:r>
            <a:r>
              <a:rPr lang="es-ES_tradnl" dirty="0"/>
              <a:t> </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15</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7731"/>
                <a:ext cx="10691264" cy="4381877"/>
              </a:xfrm>
            </p:spPr>
            <p:txBody>
              <a:bodyPr>
                <a:normAutofit/>
              </a:bodyPr>
              <a:lstStyle/>
              <a:p>
                <a:pPr marL="0" indent="0">
                  <a:buNone/>
                </a:pPr>
                <a:r>
                  <a:rPr lang="es-ES_tradnl" dirty="0"/>
                  <a:t>El entrenamiento de este modelo es encontrar los </a:t>
                </a:r>
                <a14:m>
                  <m:oMath xmlns:m="http://schemas.openxmlformats.org/officeDocument/2006/math">
                    <m:sSub>
                      <m:sSubPr>
                        <m:ctrlPr>
                          <a:rPr lang="es-ES_tradnl" sz="2000" i="1" smtClean="0">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s-ES_tradnl" sz="2000" b="0" i="1" smtClean="0">
                            <a:latin typeface="Cambria Math" panose="02040503050406030204" pitchFamily="18" charset="0"/>
                            <a:ea typeface="Cambria Math" panose="02040503050406030204" pitchFamily="18" charset="0"/>
                          </a:rPr>
                          <m:t>0</m:t>
                        </m:r>
                      </m:sub>
                    </m:sSub>
                    <m:r>
                      <a:rPr lang="es-ES_tradnl" sz="2000" b="0" i="1" smtClean="0">
                        <a:latin typeface="Cambria Math" panose="02040503050406030204" pitchFamily="18" charset="0"/>
                      </a:rPr>
                      <m:t>, …,</m:t>
                    </m:r>
                    <m:sSub>
                      <m:sSubPr>
                        <m:ctrlPr>
                          <a:rPr lang="es-ES_tradnl" sz="2000" i="1" smtClean="0">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s-ES_tradnl" sz="2000" b="0" i="1" smtClean="0">
                            <a:latin typeface="Cambria Math" panose="02040503050406030204" pitchFamily="18" charset="0"/>
                            <a:ea typeface="Cambria Math" panose="02040503050406030204" pitchFamily="18" charset="0"/>
                          </a:rPr>
                          <m:t>𝑝</m:t>
                        </m:r>
                      </m:sub>
                    </m:sSub>
                  </m:oMath>
                </a14:m>
                <a:r>
                  <a:rPr lang="es-ES_tradnl" dirty="0"/>
                  <a:t> que maximicen el valor del margen, el cual se resuelve como un problema de optimización con criterio cuadrático y desigualdades de restricción lineales (mediante multiplicadores de Lagrange).</a:t>
                </a:r>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647731"/>
                <a:ext cx="10691264" cy="4381877"/>
              </a:xfrm>
              <a:blipFill>
                <a:blip r:embed="rId4"/>
                <a:stretch>
                  <a:fillRect l="-712" r="-356"/>
                </a:stretch>
              </a:blipFill>
            </p:spPr>
            <p:txBody>
              <a:bodyPr/>
              <a:lstStyle/>
              <a:p>
                <a:r>
                  <a:rPr lang="es-ES_tradnl">
                    <a:noFill/>
                  </a:rPr>
                  <a:t> </a:t>
                </a:r>
              </a:p>
            </p:txBody>
          </p:sp>
        </mc:Fallback>
      </mc:AlternateContent>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668906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Caso no separable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7731"/>
            <a:ext cx="10691264" cy="4381877"/>
          </a:xfrm>
        </p:spPr>
        <p:txBody>
          <a:bodyPr>
            <a:normAutofit/>
          </a:bodyPr>
          <a:lstStyle/>
          <a:p>
            <a:pPr marL="0" indent="0">
              <a:buNone/>
            </a:pPr>
            <a:r>
              <a:rPr lang="es-ES_tradnl" dirty="0"/>
              <a:t>Este modelo que vimos solo funciona si es posible separar. Si el problema no es separable, no hay hiperplano que maximiza el margen. Y, por consiguiente, el problema de optimización no tiene solución…</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3" name="path3dd775.png" descr="path3dd775.png">
            <a:extLst>
              <a:ext uri="{FF2B5EF4-FFF2-40B4-BE49-F238E27FC236}">
                <a16:creationId xmlns:a16="http://schemas.microsoft.com/office/drawing/2014/main" id="{07F83C5C-FC3F-7EA0-F7F2-2FA27B02CC7E}"/>
              </a:ext>
            </a:extLst>
          </p:cNvPr>
          <p:cNvPicPr>
            <a:picLocks noChangeAspect="1"/>
          </p:cNvPicPr>
          <p:nvPr/>
        </p:nvPicPr>
        <p:blipFill>
          <a:blip r:embed="rId3"/>
          <a:stretch>
            <a:fillRect/>
          </a:stretch>
        </p:blipFill>
        <p:spPr>
          <a:xfrm>
            <a:off x="4445854" y="2739565"/>
            <a:ext cx="3200826" cy="3196339"/>
          </a:xfrm>
          <a:prstGeom prst="rect">
            <a:avLst/>
          </a:prstGeom>
          <a:ln w="12700">
            <a:miter lim="400000"/>
          </a:ln>
        </p:spPr>
      </p:pic>
    </p:spTree>
    <p:extLst>
      <p:ext uri="{BB962C8B-B14F-4D97-AF65-F5344CB8AC3E}">
        <p14:creationId xmlns:p14="http://schemas.microsoft.com/office/powerpoint/2010/main" val="325192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Caso no separable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7731"/>
            <a:ext cx="10691264" cy="4381877"/>
          </a:xfrm>
        </p:spPr>
        <p:txBody>
          <a:bodyPr>
            <a:normAutofit/>
          </a:bodyPr>
          <a:lstStyle/>
          <a:p>
            <a:pPr marL="0" indent="0">
              <a:buNone/>
            </a:pPr>
            <a:r>
              <a:rPr lang="es-ES_tradnl" dirty="0"/>
              <a:t>No solo eso, el modelo como está planteado es excesivamente sensible a set de entrenamiento, es decir tiene sobreajuste (error de varianza)… </a:t>
            </a:r>
            <a:r>
              <a:rPr lang="es-ES_tradnl" i="1" dirty="0">
                <a:solidFill>
                  <a:schemeClr val="accent1"/>
                </a:solidFill>
              </a:rPr>
              <a:t>Necesitamos mejorar el modelo.</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5" name="path37xx75.png" descr="path37xx75.png">
            <a:extLst>
              <a:ext uri="{FF2B5EF4-FFF2-40B4-BE49-F238E27FC236}">
                <a16:creationId xmlns:a16="http://schemas.microsoft.com/office/drawing/2014/main" id="{01603B0C-45A5-FBC3-2F39-3D292A379FE7}"/>
              </a:ext>
            </a:extLst>
          </p:cNvPr>
          <p:cNvPicPr>
            <a:picLocks noChangeAspect="1"/>
          </p:cNvPicPr>
          <p:nvPr/>
        </p:nvPicPr>
        <p:blipFill>
          <a:blip r:embed="rId3"/>
          <a:stretch>
            <a:fillRect/>
          </a:stretch>
        </p:blipFill>
        <p:spPr>
          <a:xfrm>
            <a:off x="2518850" y="2553395"/>
            <a:ext cx="7154300" cy="3382509"/>
          </a:xfrm>
          <a:prstGeom prst="rect">
            <a:avLst/>
          </a:prstGeom>
          <a:ln w="12700">
            <a:miter lim="400000"/>
          </a:ln>
        </p:spPr>
      </p:pic>
    </p:spTree>
    <p:extLst>
      <p:ext uri="{BB962C8B-B14F-4D97-AF65-F5344CB8AC3E}">
        <p14:creationId xmlns:p14="http://schemas.microsoft.com/office/powerpoint/2010/main" val="1064511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fontScale="90000"/>
          </a:bodyPr>
          <a:lstStyle/>
          <a:p>
            <a:r>
              <a:rPr lang="es-ES_tradnl" dirty="0">
                <a:solidFill>
                  <a:schemeClr val="bg1"/>
                </a:solidFill>
              </a:rPr>
              <a:t>Clasificador de Vector de soportes </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00086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Clasificador de vector de soportes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19</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Por lo que vimos, si queremos seguir usando un hiperplano, debemos relajar las exigencias:</a:t>
            </a:r>
          </a:p>
          <a:p>
            <a:r>
              <a:rPr lang="es-ES" sz="2400" dirty="0"/>
              <a:t>Mayor robustez a observaciones individuales.</a:t>
            </a:r>
          </a:p>
          <a:p>
            <a:r>
              <a:rPr lang="es-ES" sz="2400" dirty="0"/>
              <a:t>Mejor clasificación de la </a:t>
            </a:r>
            <a:r>
              <a:rPr lang="es-ES" sz="2400" b="1" dirty="0">
                <a:solidFill>
                  <a:schemeClr val="accent1"/>
                </a:solidFill>
              </a:rPr>
              <a:t>mayoría</a:t>
            </a:r>
            <a:r>
              <a:rPr lang="es-ES" sz="2400" dirty="0"/>
              <a:t> (no todas) de las observaciones de entrenamiento.</a:t>
            </a:r>
          </a:p>
          <a:p>
            <a:pPr marL="0" indent="0">
              <a:buNone/>
            </a:pPr>
            <a:r>
              <a:rPr lang="es-ES" sz="2400" dirty="0"/>
              <a:t>Es decir, podría valer la pena clasificar </a:t>
            </a:r>
            <a:r>
              <a:rPr lang="es-ES" sz="2400" b="1" dirty="0">
                <a:solidFill>
                  <a:srgbClr val="C00000"/>
                </a:solidFill>
              </a:rPr>
              <a:t>erróneamente algunas observaciones </a:t>
            </a:r>
            <a:r>
              <a:rPr lang="es-ES" sz="2400" dirty="0"/>
              <a:t>de entrenamiento para poder clasificar mejor las observaciones restantes.</a:t>
            </a:r>
          </a:p>
          <a:p>
            <a:pPr marL="0" indent="0">
              <a:buNone/>
            </a:pPr>
            <a:endParaRPr lang="es-ES" dirty="0"/>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25632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4BECB4-F27B-1CC7-39C4-7E93D59BFB2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A098BD5-C827-C457-D003-604C728F26B0}"/>
              </a:ext>
            </a:extLst>
          </p:cNvPr>
          <p:cNvSpPr>
            <a:spLocks noGrp="1"/>
          </p:cNvSpPr>
          <p:nvPr>
            <p:ph type="ctrTitle"/>
          </p:nvPr>
        </p:nvSpPr>
        <p:spPr>
          <a:xfrm>
            <a:off x="703400" y="4702835"/>
            <a:ext cx="10801350" cy="978772"/>
          </a:xfrm>
        </p:spPr>
        <p:txBody>
          <a:bodyPr>
            <a:normAutofit fontScale="90000"/>
          </a:bodyPr>
          <a:lstStyle/>
          <a:p>
            <a:r>
              <a:rPr lang="es-ES_tradnl" dirty="0">
                <a:solidFill>
                  <a:schemeClr val="bg1"/>
                </a:solidFill>
              </a:rPr>
              <a:t>Lo que vimos la clase anterior…</a:t>
            </a:r>
          </a:p>
        </p:txBody>
      </p:sp>
      <p:pic>
        <p:nvPicPr>
          <p:cNvPr id="4" name="Picture 3" descr="Vector background of vibrant colors splashing">
            <a:extLst>
              <a:ext uri="{FF2B5EF4-FFF2-40B4-BE49-F238E27FC236}">
                <a16:creationId xmlns:a16="http://schemas.microsoft.com/office/drawing/2014/main" id="{201C4C40-33AE-980F-4F65-F2AAF88182E6}"/>
              </a:ext>
            </a:extLst>
          </p:cNvPr>
          <p:cNvPicPr>
            <a:picLocks noChangeAspect="1"/>
          </p:cNvPicPr>
          <p:nvPr/>
        </p:nvPicPr>
        <p:blipFill rotWithShape="1">
          <a:blip r:embed="rId2"/>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73914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Clasificador de vector de soportes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7731"/>
            <a:ext cx="10691264" cy="4381877"/>
          </a:xfrm>
        </p:spPr>
        <p:txBody>
          <a:bodyPr>
            <a:normAutofit/>
          </a:bodyPr>
          <a:lstStyle/>
          <a:p>
            <a:pPr marL="0" indent="0">
              <a:buNone/>
            </a:pPr>
            <a:r>
              <a:rPr lang="es-ES_tradnl" dirty="0"/>
              <a:t>El modelo clasificador de vectores de soporte es el modelo apropiado para este caso. Con este modelo una observación puede estar no sólo en el lado equivocado del </a:t>
            </a:r>
            <a:r>
              <a:rPr lang="es-ES_tradnl" b="1" dirty="0">
                <a:solidFill>
                  <a:schemeClr val="accent6"/>
                </a:solidFill>
              </a:rPr>
              <a:t>margen</a:t>
            </a:r>
            <a:r>
              <a:rPr lang="es-ES_tradnl" dirty="0"/>
              <a:t>, sino también en el </a:t>
            </a:r>
            <a:r>
              <a:rPr lang="es-ES_tradnl" b="1" dirty="0">
                <a:solidFill>
                  <a:schemeClr val="accent3">
                    <a:lumMod val="60000"/>
                    <a:lumOff val="40000"/>
                  </a:schemeClr>
                </a:solidFill>
              </a:rPr>
              <a:t>lado equivocado del hiperplano</a:t>
            </a:r>
            <a:r>
              <a:rPr lang="es-ES_tradnl" dirty="0"/>
              <a:t>.</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3" name="path37xx7x5.png" descr="path37xx7x5.png">
            <a:extLst>
              <a:ext uri="{FF2B5EF4-FFF2-40B4-BE49-F238E27FC236}">
                <a16:creationId xmlns:a16="http://schemas.microsoft.com/office/drawing/2014/main" id="{40B98D17-2AE6-57A6-6814-75AD1795A02D}"/>
              </a:ext>
            </a:extLst>
          </p:cNvPr>
          <p:cNvPicPr>
            <a:picLocks noChangeAspect="1"/>
          </p:cNvPicPr>
          <p:nvPr/>
        </p:nvPicPr>
        <p:blipFill>
          <a:blip r:embed="rId3"/>
          <a:stretch>
            <a:fillRect/>
          </a:stretch>
        </p:blipFill>
        <p:spPr>
          <a:xfrm>
            <a:off x="2781039" y="2861102"/>
            <a:ext cx="6530456" cy="3168506"/>
          </a:xfrm>
          <a:prstGeom prst="rect">
            <a:avLst/>
          </a:prstGeom>
          <a:ln w="12700">
            <a:miter lim="400000"/>
          </a:ln>
        </p:spPr>
      </p:pic>
    </p:spTree>
    <p:extLst>
      <p:ext uri="{BB962C8B-B14F-4D97-AF65-F5344CB8AC3E}">
        <p14:creationId xmlns:p14="http://schemas.microsoft.com/office/powerpoint/2010/main" val="369253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Clasificador de vector de soportes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21</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7731"/>
            <a:ext cx="10691264" cy="4381877"/>
          </a:xfrm>
        </p:spPr>
        <p:txBody>
          <a:bodyPr>
            <a:normAutofit/>
          </a:bodyPr>
          <a:lstStyle/>
          <a:p>
            <a:pPr marL="0" indent="0">
              <a:buNone/>
            </a:pPr>
            <a:r>
              <a:rPr lang="es-ES_tradnl" dirty="0"/>
              <a:t>El modelo clasificador de vectores de soporte es el modelo apropiado para este caso. Con este modelo una observación puede estar no sólo en el lado equivocado del </a:t>
            </a:r>
            <a:r>
              <a:rPr lang="es-ES_tradnl" b="1" dirty="0">
                <a:solidFill>
                  <a:schemeClr val="accent6"/>
                </a:solidFill>
              </a:rPr>
              <a:t>margen</a:t>
            </a:r>
            <a:r>
              <a:rPr lang="es-ES_tradnl" dirty="0"/>
              <a:t>, sino también en el </a:t>
            </a:r>
            <a:r>
              <a:rPr lang="es-ES_tradnl" b="1" dirty="0">
                <a:solidFill>
                  <a:schemeClr val="accent3">
                    <a:lumMod val="60000"/>
                    <a:lumOff val="40000"/>
                  </a:schemeClr>
                </a:solidFill>
              </a:rPr>
              <a:t>lado equivocado del hiperplano</a:t>
            </a:r>
            <a:r>
              <a:rPr lang="es-ES_tradnl" dirty="0"/>
              <a:t>.</a:t>
            </a:r>
          </a:p>
          <a:p>
            <a:pPr marL="0" indent="0">
              <a:buNone/>
            </a:pPr>
            <a:r>
              <a:rPr lang="es-ES_tradnl" dirty="0"/>
              <a:t>Esto lo resolvemos usando regularización L1 usando un hiper parámetro C.</a:t>
            </a:r>
          </a:p>
          <a:p>
            <a:pPr marL="0" indent="0">
              <a:buNone/>
            </a:pPr>
            <a:r>
              <a:rPr lang="es-ES_tradnl" dirty="0"/>
              <a:t>Este parámetro determina el número y la gravedad de las violaciones del margen (y del hiperplano) que toleraremos.</a:t>
            </a:r>
          </a:p>
          <a:p>
            <a:pPr marL="0" indent="0">
              <a:buNone/>
            </a:pPr>
            <a:r>
              <a:rPr lang="es-ES_tradnl" dirty="0"/>
              <a:t>Si 1/C&gt;0, no más que 1/C observaciones pueden estar en el lado equivocado del hiperplano. Si C es más chico, más laxos son las exigencias y los márgenes serán más grandes.</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07176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Clasificador de vector de soportes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4780230"/>
            <a:ext cx="10691264" cy="1249378"/>
          </a:xfrm>
        </p:spPr>
        <p:txBody>
          <a:bodyPr>
            <a:normAutofit/>
          </a:bodyPr>
          <a:lstStyle/>
          <a:p>
            <a:pPr marL="0" indent="0">
              <a:buNone/>
            </a:pPr>
            <a:r>
              <a:rPr lang="es-ES_tradnl" dirty="0"/>
              <a:t>Hay un pequeño número de observaciones en el margen o dentro de él, que son los que determinan el hiperplano, esto se llaman </a:t>
            </a:r>
            <a:r>
              <a:rPr lang="es-ES_tradnl" b="1" dirty="0">
                <a:solidFill>
                  <a:schemeClr val="accent3">
                    <a:lumMod val="60000"/>
                    <a:lumOff val="40000"/>
                  </a:schemeClr>
                </a:solidFill>
              </a:rPr>
              <a:t>vectores de soporte</a:t>
            </a:r>
            <a:r>
              <a:rPr lang="es-ES_tradnl" dirty="0"/>
              <a:t>.</a:t>
            </a:r>
          </a:p>
          <a:p>
            <a:pPr marL="0" indent="0">
              <a:buNone/>
            </a:pPr>
            <a:r>
              <a:rPr lang="es-ES_tradnl" dirty="0"/>
              <a:t>Las demás observaciones no tienen importancia para el modelo.</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3" name="Picture 2" descr="A group of colored dots&#10;&#10;Description automatically generated with medium confidence">
            <a:extLst>
              <a:ext uri="{FF2B5EF4-FFF2-40B4-BE49-F238E27FC236}">
                <a16:creationId xmlns:a16="http://schemas.microsoft.com/office/drawing/2014/main" id="{653FE851-FA55-DBAA-92FE-26D51C1D8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64" y="1766047"/>
            <a:ext cx="10934736" cy="2905201"/>
          </a:xfrm>
          <a:prstGeom prst="rect">
            <a:avLst/>
          </a:prstGeom>
        </p:spPr>
      </p:pic>
    </p:spTree>
    <p:extLst>
      <p:ext uri="{BB962C8B-B14F-4D97-AF65-F5344CB8AC3E}">
        <p14:creationId xmlns:p14="http://schemas.microsoft.com/office/powerpoint/2010/main" val="1350254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Clasificador de vector de soportes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4780230"/>
            <a:ext cx="10691264" cy="1249378"/>
          </a:xfrm>
        </p:spPr>
        <p:txBody>
          <a:bodyPr>
            <a:normAutofit fontScale="70000" lnSpcReduction="20000"/>
          </a:bodyPr>
          <a:lstStyle/>
          <a:p>
            <a:pPr marL="0" indent="0">
              <a:buNone/>
            </a:pPr>
            <a:r>
              <a:rPr lang="es-ES_tradnl" dirty="0"/>
              <a:t>El valor de C nos da un </a:t>
            </a:r>
            <a:r>
              <a:rPr lang="es-ES_tradnl" dirty="0" err="1"/>
              <a:t>trade</a:t>
            </a:r>
            <a:r>
              <a:rPr lang="es-ES_tradnl" dirty="0"/>
              <a:t>-off (compensación) entre </a:t>
            </a:r>
            <a:r>
              <a:rPr lang="es-ES_tradnl" b="1" dirty="0">
                <a:solidFill>
                  <a:schemeClr val="accent1"/>
                </a:solidFill>
              </a:rPr>
              <a:t>sesgo</a:t>
            </a:r>
            <a:r>
              <a:rPr lang="es-ES_tradnl" dirty="0"/>
              <a:t> y </a:t>
            </a:r>
            <a:r>
              <a:rPr lang="es-ES_tradnl" b="1" dirty="0">
                <a:solidFill>
                  <a:schemeClr val="accent3">
                    <a:lumMod val="60000"/>
                    <a:lumOff val="40000"/>
                  </a:schemeClr>
                </a:solidFill>
              </a:rPr>
              <a:t>varianza</a:t>
            </a:r>
            <a:r>
              <a:rPr lang="es-ES_tradnl" dirty="0"/>
              <a:t>. </a:t>
            </a:r>
          </a:p>
          <a:p>
            <a:r>
              <a:rPr lang="es-ES_tradnl" dirty="0"/>
              <a:t>Si C es chico, entonces el margen es grande y hay muchos vectores de soporte. Este clasificador tiene poca varianza, pero potencialmente poca exactitud.</a:t>
            </a:r>
          </a:p>
          <a:p>
            <a:r>
              <a:rPr lang="es-ES_tradnl" dirty="0"/>
              <a:t>Si C es grande, hay menos vectores de soporte, y, por consiguiente, más varianza a expensa de una potencial mejor exactitud.</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3" name="Picture 2" descr="A group of colored dots&#10;&#10;Description automatically generated with medium confidence">
            <a:extLst>
              <a:ext uri="{FF2B5EF4-FFF2-40B4-BE49-F238E27FC236}">
                <a16:creationId xmlns:a16="http://schemas.microsoft.com/office/drawing/2014/main" id="{653FE851-FA55-DBAA-92FE-26D51C1D8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64" y="1766047"/>
            <a:ext cx="10934736" cy="2905201"/>
          </a:xfrm>
          <a:prstGeom prst="rect">
            <a:avLst/>
          </a:prstGeom>
        </p:spPr>
      </p:pic>
    </p:spTree>
    <p:extLst>
      <p:ext uri="{BB962C8B-B14F-4D97-AF65-F5344CB8AC3E}">
        <p14:creationId xmlns:p14="http://schemas.microsoft.com/office/powerpoint/2010/main" val="761898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err="1">
                <a:solidFill>
                  <a:schemeClr val="bg1"/>
                </a:solidFill>
              </a:rPr>
              <a:t>Support</a:t>
            </a:r>
            <a:r>
              <a:rPr lang="es-ES_tradnl" dirty="0">
                <a:solidFill>
                  <a:schemeClr val="bg1"/>
                </a:solidFill>
              </a:rPr>
              <a:t> Vector Machine</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22560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Support</a:t>
            </a:r>
            <a:r>
              <a:rPr lang="es-ES_tradnl" dirty="0"/>
              <a:t> vector machine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El clasificador que hemos visto hasta ahora solo funciona para casos de separación lineal, pero en casos de fronteras no lineales es completamente inútil.</a:t>
            </a:r>
            <a:endParaRPr lang="es-ES" dirty="0"/>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3" name="path3dd7ss75.png" descr="path3dd7ss75.png">
            <a:extLst>
              <a:ext uri="{FF2B5EF4-FFF2-40B4-BE49-F238E27FC236}">
                <a16:creationId xmlns:a16="http://schemas.microsoft.com/office/drawing/2014/main" id="{1ED2CBE1-F0C2-95D0-D0A9-AD26A36EB2FA}"/>
              </a:ext>
            </a:extLst>
          </p:cNvPr>
          <p:cNvPicPr>
            <a:picLocks noChangeAspect="1"/>
          </p:cNvPicPr>
          <p:nvPr/>
        </p:nvPicPr>
        <p:blipFill>
          <a:blip r:embed="rId3"/>
          <a:stretch>
            <a:fillRect/>
          </a:stretch>
        </p:blipFill>
        <p:spPr>
          <a:xfrm>
            <a:off x="4438017" y="2853472"/>
            <a:ext cx="3315966" cy="3311317"/>
          </a:xfrm>
          <a:prstGeom prst="rect">
            <a:avLst/>
          </a:prstGeom>
          <a:ln w="12700">
            <a:miter lim="400000"/>
          </a:ln>
        </p:spPr>
      </p:pic>
    </p:spTree>
    <p:extLst>
      <p:ext uri="{BB962C8B-B14F-4D97-AF65-F5344CB8AC3E}">
        <p14:creationId xmlns:p14="http://schemas.microsoft.com/office/powerpoint/2010/main" val="2057367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5" name="path37xxxxx275.png" descr="path37xxxxx275.png">
            <a:extLst>
              <a:ext uri="{FF2B5EF4-FFF2-40B4-BE49-F238E27FC236}">
                <a16:creationId xmlns:a16="http://schemas.microsoft.com/office/drawing/2014/main" id="{2A14A2F2-9B2E-2DE2-83CA-A29553A65759}"/>
              </a:ext>
            </a:extLst>
          </p:cNvPr>
          <p:cNvPicPr>
            <a:picLocks noChangeAspect="1"/>
          </p:cNvPicPr>
          <p:nvPr/>
        </p:nvPicPr>
        <p:blipFill>
          <a:blip r:embed="rId3"/>
          <a:stretch>
            <a:fillRect/>
          </a:stretch>
        </p:blipFill>
        <p:spPr>
          <a:xfrm>
            <a:off x="4402634" y="2848277"/>
            <a:ext cx="3351349" cy="3316512"/>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Support</a:t>
            </a:r>
            <a:r>
              <a:rPr lang="es-ES_tradnl" dirty="0"/>
              <a:t> vector machine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El clasificador que hemos visto hasta ahora solo funciona para casos de separación lineal, pero en casos de fronteras no lineales es completamente inútil.</a:t>
            </a:r>
            <a:endParaRPr lang="es-ES" dirty="0"/>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859341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Support</a:t>
            </a:r>
            <a:r>
              <a:rPr lang="es-ES_tradnl" dirty="0"/>
              <a:t> vector machine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27</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Podríamos, similar al caso de regresión lineal y polinomial, modificar a nuestros predictores, agregando la versión cuadrática, cúbica, etc.</a:t>
                </a:r>
              </a:p>
              <a:p>
                <a:pPr marL="0" indent="0">
                  <a:buNone/>
                </a:pPr>
                <a:r>
                  <a:rPr lang="es-ES" sz="2400" dirty="0"/>
                  <a:t>Es decir, en vez de para cada observación entrenar con los atributos 𝑥</a:t>
                </a:r>
                <a:r>
                  <a:rPr lang="es-ES" sz="2400" baseline="-25000" dirty="0"/>
                  <a:t>1</a:t>
                </a:r>
                <a:r>
                  <a:rPr lang="es-ES" sz="2400" dirty="0"/>
                  <a:t>,𝑥</a:t>
                </a:r>
                <a:r>
                  <a:rPr lang="es-ES" sz="2400" baseline="-25000" dirty="0"/>
                  <a:t>2</a:t>
                </a:r>
                <a:r>
                  <a:rPr lang="es-ES" sz="2400" dirty="0"/>
                  <a:t>,…,𝑥</a:t>
                </a:r>
                <a:r>
                  <a:rPr lang="es-ES" sz="2400" baseline="-25000" dirty="0"/>
                  <a:t>𝑝</a:t>
                </a:r>
              </a:p>
              <a:p>
                <a:pPr marL="0" indent="0">
                  <a:buNone/>
                </a:pPr>
                <a:r>
                  <a:rPr lang="es-ES" sz="2400" dirty="0"/>
                  <a:t>Entrenamos con</a:t>
                </a:r>
                <a:r>
                  <a:rPr lang="es-ES_tradnl" sz="4400" dirty="0"/>
                  <a:t> </a:t>
                </a:r>
                <a14:m>
                  <m:oMath xmlns:m="http://schemas.openxmlformats.org/officeDocument/2006/math">
                    <m:sSub>
                      <m:sSubPr>
                        <m:ctrlPr>
                          <a:rPr lang="es-ES_tradnl"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3</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b="0" i="1" smtClean="0">
                            <a:latin typeface="Cambria Math" panose="02040503050406030204" pitchFamily="18" charset="0"/>
                          </a:rPr>
                          <m:t>𝑝</m:t>
                        </m:r>
                      </m:sub>
                      <m:sup>
                        <m:r>
                          <a:rPr lang="en-US" sz="2400" b="0" i="1" smtClean="0">
                            <a:latin typeface="Cambria Math" panose="02040503050406030204" pitchFamily="18" charset="0"/>
                          </a:rPr>
                          <m:t>2</m:t>
                        </m:r>
                      </m:sup>
                    </m:sSubSup>
                  </m:oMath>
                </a14:m>
                <a:endParaRPr lang="es-ES" sz="2400" dirty="0"/>
              </a:p>
              <a:p>
                <a:pPr marL="0" indent="0">
                  <a:buNone/>
                </a:pPr>
                <a:r>
                  <a:rPr lang="es-ES" sz="2400" dirty="0"/>
                  <a:t>El modelo será lineal en el espacio extendido, pero cuando volvamos al espacio dado por 𝑥</a:t>
                </a:r>
                <a:r>
                  <a:rPr lang="es-ES" sz="2400" baseline="-25000" dirty="0"/>
                  <a:t>1</a:t>
                </a:r>
                <a:r>
                  <a:rPr lang="es-ES" sz="2400" dirty="0"/>
                  <a:t>,𝑥</a:t>
                </a:r>
                <a:r>
                  <a:rPr lang="es-ES" sz="2400" baseline="-25000" dirty="0"/>
                  <a:t>2</a:t>
                </a:r>
                <a:r>
                  <a:rPr lang="es-ES" sz="2400" dirty="0"/>
                  <a:t>,…,𝑥</a:t>
                </a:r>
                <a:r>
                  <a:rPr lang="es-ES" sz="2400" baseline="-25000" dirty="0"/>
                  <a:t>𝑝</a:t>
                </a:r>
                <a:r>
                  <a:rPr lang="es-ES" sz="2400" dirty="0"/>
                  <a:t>, la frontera de decisión será polinómica. </a:t>
                </a:r>
              </a:p>
              <a:p>
                <a:pPr marL="0" indent="0">
                  <a:buNone/>
                </a:pPr>
                <a:r>
                  <a:rPr lang="es-ES" sz="2400" dirty="0"/>
                  <a:t>Esto lo podríamos llevar a otro tipo de relaciones, así podemos usar otro tipo de fronteras, pero el problema es que de ajuste se vuelve </a:t>
                </a:r>
                <a:r>
                  <a:rPr lang="es-ES" sz="2400" b="1" dirty="0">
                    <a:solidFill>
                      <a:srgbClr val="C00000"/>
                    </a:solidFill>
                  </a:rPr>
                  <a:t>inmanejable</a:t>
                </a:r>
                <a:r>
                  <a:rPr lang="es-ES" sz="2400" dirty="0"/>
                  <a:t>.</a:t>
                </a:r>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01228"/>
                <a:ext cx="10691264" cy="4128380"/>
              </a:xfrm>
              <a:blipFill>
                <a:blip r:embed="rId3"/>
                <a:stretch>
                  <a:fillRect l="-949" t="-920" b="-3681"/>
                </a:stretch>
              </a:blipFill>
            </p:spPr>
            <p:txBody>
              <a:bodyPr/>
              <a:lstStyle/>
              <a:p>
                <a:r>
                  <a:rPr lang="es-ES_tradnl">
                    <a:noFill/>
                  </a:rPr>
                  <a:t> </a:t>
                </a:r>
              </a:p>
            </p:txBody>
          </p:sp>
        </mc:Fallback>
      </mc:AlternateContent>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06170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Support</a:t>
            </a:r>
            <a:r>
              <a:rPr lang="es-ES_tradnl" dirty="0"/>
              <a:t> vector machine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28</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Por eso existe el modelo llamado </a:t>
            </a:r>
            <a:r>
              <a:rPr lang="es-ES" sz="2400" b="1" dirty="0" err="1">
                <a:solidFill>
                  <a:schemeClr val="accent1"/>
                </a:solidFill>
              </a:rPr>
              <a:t>Support</a:t>
            </a:r>
            <a:r>
              <a:rPr lang="es-ES" sz="2400" b="1" dirty="0">
                <a:solidFill>
                  <a:schemeClr val="accent1"/>
                </a:solidFill>
              </a:rPr>
              <a:t> Vector Machine (SVM) </a:t>
            </a:r>
            <a:r>
              <a:rPr lang="es-ES" sz="2400" dirty="0"/>
              <a:t>o máquina de vector de soportes que extienden al Clasificador de Vector de Soportes permitiendo extender el espacio de atributos, usando funciones </a:t>
            </a:r>
            <a:r>
              <a:rPr lang="es-ES" sz="2400" b="1" dirty="0" err="1">
                <a:solidFill>
                  <a:schemeClr val="accent6">
                    <a:lumMod val="60000"/>
                    <a:lumOff val="40000"/>
                  </a:schemeClr>
                </a:solidFill>
              </a:rPr>
              <a:t>kernels</a:t>
            </a:r>
            <a:r>
              <a:rPr lang="es-ES" sz="2400" dirty="0"/>
              <a:t>.</a:t>
            </a:r>
          </a:p>
          <a:p>
            <a:pPr marL="0" indent="0">
              <a:buNone/>
            </a:pPr>
            <a:r>
              <a:rPr lang="es-ES" sz="2400" dirty="0"/>
              <a:t>Este tipo de extensión es eficiente computacionalmente.</a:t>
            </a:r>
          </a:p>
          <a:p>
            <a:pPr marL="0" indent="0">
              <a:buNone/>
            </a:pPr>
            <a:r>
              <a:rPr lang="es-ES" sz="2400" dirty="0"/>
              <a:t>Veamos como lo hace…</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684660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Support</a:t>
            </a:r>
            <a:r>
              <a:rPr lang="es-ES_tradnl" dirty="0"/>
              <a:t> vector machine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29</a:t>
            </a:fld>
            <a:endParaRPr lang="en-US"/>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9" name="path3ddd7ss75.png" descr="path3ddd7ss75.png">
            <a:extLst>
              <a:ext uri="{FF2B5EF4-FFF2-40B4-BE49-F238E27FC236}">
                <a16:creationId xmlns:a16="http://schemas.microsoft.com/office/drawing/2014/main" id="{CA3BD7EF-6123-8D53-D9FB-7B0FBA807F35}"/>
              </a:ext>
            </a:extLst>
          </p:cNvPr>
          <p:cNvPicPr>
            <a:picLocks noChangeAspect="1"/>
          </p:cNvPicPr>
          <p:nvPr/>
        </p:nvPicPr>
        <p:blipFill>
          <a:blip r:embed="rId3"/>
          <a:stretch>
            <a:fillRect/>
          </a:stretch>
        </p:blipFill>
        <p:spPr>
          <a:xfrm>
            <a:off x="2163779" y="1958613"/>
            <a:ext cx="8347442" cy="3674289"/>
          </a:xfrm>
          <a:prstGeom prst="rect">
            <a:avLst/>
          </a:prstGeom>
          <a:ln w="12700">
            <a:miter lim="400000"/>
          </a:ln>
        </p:spPr>
      </p:pic>
    </p:spTree>
    <p:extLst>
      <p:ext uri="{BB962C8B-B14F-4D97-AF65-F5344CB8AC3E}">
        <p14:creationId xmlns:p14="http://schemas.microsoft.com/office/powerpoint/2010/main" val="200809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Clasificación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6851631" cy="4354925"/>
          </a:xfrm>
        </p:spPr>
        <p:txBody>
          <a:bodyPr>
            <a:normAutofit fontScale="85000" lnSpcReduction="10000"/>
          </a:bodyPr>
          <a:lstStyle/>
          <a:p>
            <a:pPr marL="0" indent="0">
              <a:buNone/>
            </a:pPr>
            <a:r>
              <a:rPr lang="es-ES" sz="2400" dirty="0"/>
              <a:t>Es más común encontrarnos con problema de clasificación que de regresión:</a:t>
            </a:r>
          </a:p>
          <a:p>
            <a:r>
              <a:rPr lang="es-ES" sz="2400" dirty="0"/>
              <a:t>Una persona llega a una guardia con un set de síntomas atribuidos a una de tres condiciones médicas.</a:t>
            </a:r>
          </a:p>
          <a:p>
            <a:r>
              <a:rPr lang="es-ES" sz="2400" dirty="0"/>
              <a:t>Un servicio de banca online debe determinar si una transacción en el sitio es fraudulenta o no, usando como base la dirección IP, historia de transacciones, etc.</a:t>
            </a:r>
          </a:p>
          <a:p>
            <a:r>
              <a:rPr lang="es-ES" sz="2400" dirty="0"/>
              <a:t>En base a la secuencia de ADN de un número de pacientes con y sin una enfermedad dada, un genetista debe determinar que mutaciones de ADN genera un efecto nocivo relacionado a la enfermedad o no. </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pic>
        <p:nvPicPr>
          <p:cNvPr id="3" name="Picture 2" descr="A red and blue dots on a black background&#10;&#10;Description automatically generated">
            <a:extLst>
              <a:ext uri="{FF2B5EF4-FFF2-40B4-BE49-F238E27FC236}">
                <a16:creationId xmlns:a16="http://schemas.microsoft.com/office/drawing/2014/main" id="{12239632-90CA-91F0-EDFF-6363838D3CE3}"/>
              </a:ext>
            </a:extLst>
          </p:cNvPr>
          <p:cNvPicPr>
            <a:picLocks noChangeAspect="1"/>
          </p:cNvPicPr>
          <p:nvPr/>
        </p:nvPicPr>
        <p:blipFill>
          <a:blip r:embed="rId4"/>
          <a:stretch>
            <a:fillRect/>
          </a:stretch>
        </p:blipFill>
        <p:spPr>
          <a:xfrm>
            <a:off x="7731966" y="2293126"/>
            <a:ext cx="3480233" cy="3351335"/>
          </a:xfrm>
          <a:prstGeom prst="rect">
            <a:avLst/>
          </a:prstGeom>
        </p:spPr>
      </p:pic>
      <p:sp>
        <p:nvSpPr>
          <p:cNvPr id="8" name="Footer Placeholder 4">
            <a:extLst>
              <a:ext uri="{FF2B5EF4-FFF2-40B4-BE49-F238E27FC236}">
                <a16:creationId xmlns:a16="http://schemas.microsoft.com/office/drawing/2014/main" id="{6E21E27C-928E-B266-9187-459DD7323BF9}"/>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013952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Support</a:t>
            </a:r>
            <a:r>
              <a:rPr lang="es-ES_tradnl" dirty="0"/>
              <a:t> vector machine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Tenemos muchas </a:t>
            </a:r>
            <a:r>
              <a:rPr lang="es-ES" sz="2400" b="1" dirty="0">
                <a:solidFill>
                  <a:schemeClr val="accent1"/>
                </a:solidFill>
              </a:rPr>
              <a:t>funciones </a:t>
            </a:r>
            <a:r>
              <a:rPr lang="es-ES" sz="2400" b="1" dirty="0" err="1">
                <a:solidFill>
                  <a:schemeClr val="accent1"/>
                </a:solidFill>
              </a:rPr>
              <a:t>kernels</a:t>
            </a:r>
            <a:r>
              <a:rPr lang="es-ES" sz="2400" dirty="0"/>
              <a:t>, entre ellas podemos mencionar:</a:t>
            </a:r>
          </a:p>
          <a:p>
            <a:r>
              <a:rPr lang="es-ES" sz="2400" b="1" dirty="0">
                <a:solidFill>
                  <a:schemeClr val="accent1"/>
                </a:solidFill>
              </a:rPr>
              <a:t>Lineales</a:t>
            </a:r>
            <a:r>
              <a:rPr lang="es-ES" sz="2400" dirty="0"/>
              <a:t>: Es exactamente el modelo que vimos.</a:t>
            </a:r>
          </a:p>
          <a:p>
            <a:r>
              <a:rPr lang="es-ES" sz="2400" b="1" dirty="0">
                <a:solidFill>
                  <a:schemeClr val="accent6">
                    <a:lumMod val="60000"/>
                    <a:lumOff val="40000"/>
                  </a:schemeClr>
                </a:solidFill>
              </a:rPr>
              <a:t>Polinomial</a:t>
            </a:r>
            <a:r>
              <a:rPr lang="es-ES" sz="2400" dirty="0"/>
              <a:t>: Permite una frontera polinomial.</a:t>
            </a:r>
          </a:p>
          <a:p>
            <a:r>
              <a:rPr lang="es-ES" sz="2400" b="1" dirty="0">
                <a:solidFill>
                  <a:schemeClr val="accent3">
                    <a:lumMod val="60000"/>
                    <a:lumOff val="40000"/>
                  </a:schemeClr>
                </a:solidFill>
              </a:rPr>
              <a:t>Radial</a:t>
            </a:r>
            <a:r>
              <a:rPr lang="es-ES" sz="2400" dirty="0"/>
              <a:t>: Permite fronteras radiales. Este </a:t>
            </a:r>
            <a:r>
              <a:rPr lang="es-ES" sz="2400" dirty="0" err="1"/>
              <a:t>kernel</a:t>
            </a:r>
            <a:r>
              <a:rPr lang="es-ES" sz="2400" dirty="0"/>
              <a:t> se basa en la distancia euclidiana, con un efecto muy local.</a:t>
            </a:r>
          </a:p>
          <a:p>
            <a:r>
              <a:rPr lang="es-ES" sz="2400" b="1" dirty="0">
                <a:solidFill>
                  <a:srgbClr val="92D050"/>
                </a:solidFill>
              </a:rPr>
              <a:t>Sigmoidea</a:t>
            </a:r>
            <a:r>
              <a:rPr lang="es-ES" sz="2400" dirty="0"/>
              <a:t>: Tiene una frontera tipo S, los cuales son muy raros de observar en casos reales, por lo que no es muy usado.</a:t>
            </a:r>
          </a:p>
          <a:p>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159189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Support</a:t>
            </a:r>
            <a:r>
              <a:rPr lang="es-ES_tradnl" dirty="0"/>
              <a:t> vector machine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31</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Tenemos muchas </a:t>
            </a:r>
            <a:r>
              <a:rPr lang="es-ES" sz="2400" b="1" dirty="0">
                <a:solidFill>
                  <a:schemeClr val="accent1"/>
                </a:solidFill>
              </a:rPr>
              <a:t>funciones </a:t>
            </a:r>
            <a:r>
              <a:rPr lang="es-ES" sz="2400" b="1" dirty="0" err="1">
                <a:solidFill>
                  <a:schemeClr val="accent1"/>
                </a:solidFill>
              </a:rPr>
              <a:t>kernels</a:t>
            </a:r>
            <a:r>
              <a:rPr lang="es-ES" sz="2400" dirty="0"/>
              <a:t>, entre ellas podemos mencionar:</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9" name="Picture 8" descr="A screenshot of a graph&#10;&#10;Description automatically generated">
            <a:extLst>
              <a:ext uri="{FF2B5EF4-FFF2-40B4-BE49-F238E27FC236}">
                <a16:creationId xmlns:a16="http://schemas.microsoft.com/office/drawing/2014/main" id="{1F84FF7B-E198-A399-1D3A-714302D278FC}"/>
              </a:ext>
            </a:extLst>
          </p:cNvPr>
          <p:cNvPicPr>
            <a:picLocks noChangeAspect="1"/>
          </p:cNvPicPr>
          <p:nvPr/>
        </p:nvPicPr>
        <p:blipFill>
          <a:blip r:embed="rId3"/>
          <a:stretch>
            <a:fillRect/>
          </a:stretch>
        </p:blipFill>
        <p:spPr>
          <a:xfrm>
            <a:off x="199237" y="2828567"/>
            <a:ext cx="2745464" cy="2745464"/>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5CF49795-6DBF-5391-66DF-21319151B7CE}"/>
              </a:ext>
            </a:extLst>
          </p:cNvPr>
          <p:cNvPicPr>
            <a:picLocks noChangeAspect="1"/>
          </p:cNvPicPr>
          <p:nvPr/>
        </p:nvPicPr>
        <p:blipFill>
          <a:blip r:embed="rId4"/>
          <a:stretch>
            <a:fillRect/>
          </a:stretch>
        </p:blipFill>
        <p:spPr>
          <a:xfrm>
            <a:off x="3160958" y="2828567"/>
            <a:ext cx="2745463" cy="2745463"/>
          </a:xfrm>
          <a:prstGeom prst="rect">
            <a:avLst/>
          </a:prstGeom>
        </p:spPr>
      </p:pic>
      <p:pic>
        <p:nvPicPr>
          <p:cNvPr id="13" name="Picture 12" descr="A screenshot of a cell&#10;&#10;Description automatically generated">
            <a:extLst>
              <a:ext uri="{FF2B5EF4-FFF2-40B4-BE49-F238E27FC236}">
                <a16:creationId xmlns:a16="http://schemas.microsoft.com/office/drawing/2014/main" id="{CCC54264-1B35-55F7-416E-F6EBDFBD635D}"/>
              </a:ext>
            </a:extLst>
          </p:cNvPr>
          <p:cNvPicPr>
            <a:picLocks noChangeAspect="1"/>
          </p:cNvPicPr>
          <p:nvPr/>
        </p:nvPicPr>
        <p:blipFill>
          <a:blip r:embed="rId5"/>
          <a:stretch>
            <a:fillRect/>
          </a:stretch>
        </p:blipFill>
        <p:spPr>
          <a:xfrm>
            <a:off x="6122678" y="2828567"/>
            <a:ext cx="2745463" cy="2745463"/>
          </a:xfrm>
          <a:prstGeom prst="rect">
            <a:avLst/>
          </a:prstGeom>
        </p:spPr>
      </p:pic>
      <p:pic>
        <p:nvPicPr>
          <p:cNvPr id="15" name="Picture 14" descr="A screenshot of a graph&#10;&#10;Description automatically generated">
            <a:extLst>
              <a:ext uri="{FF2B5EF4-FFF2-40B4-BE49-F238E27FC236}">
                <a16:creationId xmlns:a16="http://schemas.microsoft.com/office/drawing/2014/main" id="{A0B5DA02-8EC2-87ED-4DEB-930C98AA871B}"/>
              </a:ext>
            </a:extLst>
          </p:cNvPr>
          <p:cNvPicPr>
            <a:picLocks noChangeAspect="1"/>
          </p:cNvPicPr>
          <p:nvPr/>
        </p:nvPicPr>
        <p:blipFill>
          <a:blip r:embed="rId6"/>
          <a:stretch>
            <a:fillRect/>
          </a:stretch>
        </p:blipFill>
        <p:spPr>
          <a:xfrm>
            <a:off x="9084398" y="2828567"/>
            <a:ext cx="2745463" cy="2745463"/>
          </a:xfrm>
          <a:prstGeom prst="rect">
            <a:avLst/>
          </a:prstGeom>
        </p:spPr>
      </p:pic>
      <p:sp>
        <p:nvSpPr>
          <p:cNvPr id="16" name="TextBox 15">
            <a:extLst>
              <a:ext uri="{FF2B5EF4-FFF2-40B4-BE49-F238E27FC236}">
                <a16:creationId xmlns:a16="http://schemas.microsoft.com/office/drawing/2014/main" id="{AF5E8DCA-9EDB-1AB2-97B4-FB7EE8B2776B}"/>
              </a:ext>
            </a:extLst>
          </p:cNvPr>
          <p:cNvSpPr txBox="1"/>
          <p:nvPr/>
        </p:nvSpPr>
        <p:spPr>
          <a:xfrm>
            <a:off x="1213708" y="5432487"/>
            <a:ext cx="1035861" cy="369332"/>
          </a:xfrm>
          <a:prstGeom prst="rect">
            <a:avLst/>
          </a:prstGeom>
          <a:noFill/>
        </p:spPr>
        <p:txBody>
          <a:bodyPr wrap="none" rtlCol="0">
            <a:spAutoFit/>
          </a:bodyPr>
          <a:lstStyle/>
          <a:p>
            <a:r>
              <a:rPr lang="es-ES" sz="1800" b="1" dirty="0">
                <a:solidFill>
                  <a:schemeClr val="accent1"/>
                </a:solidFill>
              </a:rPr>
              <a:t>Lineales</a:t>
            </a:r>
            <a:endParaRPr lang="es-ES_tradnl" dirty="0"/>
          </a:p>
        </p:txBody>
      </p:sp>
      <p:sp>
        <p:nvSpPr>
          <p:cNvPr id="18" name="TextBox 17">
            <a:extLst>
              <a:ext uri="{FF2B5EF4-FFF2-40B4-BE49-F238E27FC236}">
                <a16:creationId xmlns:a16="http://schemas.microsoft.com/office/drawing/2014/main" id="{EF720F74-6355-00EE-72E6-3E2734A2053B}"/>
              </a:ext>
            </a:extLst>
          </p:cNvPr>
          <p:cNvSpPr txBox="1"/>
          <p:nvPr/>
        </p:nvSpPr>
        <p:spPr>
          <a:xfrm>
            <a:off x="3971145" y="5432487"/>
            <a:ext cx="1487031" cy="369332"/>
          </a:xfrm>
          <a:prstGeom prst="rect">
            <a:avLst/>
          </a:prstGeom>
          <a:noFill/>
        </p:spPr>
        <p:txBody>
          <a:bodyPr wrap="square">
            <a:spAutoFit/>
          </a:bodyPr>
          <a:lstStyle/>
          <a:p>
            <a:pPr algn="ctr"/>
            <a:r>
              <a:rPr lang="es-ES" sz="1800" b="1" dirty="0">
                <a:solidFill>
                  <a:schemeClr val="accent6">
                    <a:lumMod val="60000"/>
                    <a:lumOff val="40000"/>
                  </a:schemeClr>
                </a:solidFill>
              </a:rPr>
              <a:t>Polinomial</a:t>
            </a:r>
            <a:endParaRPr lang="es-ES_tradnl" dirty="0"/>
          </a:p>
        </p:txBody>
      </p:sp>
      <p:sp>
        <p:nvSpPr>
          <p:cNvPr id="19" name="TextBox 18">
            <a:extLst>
              <a:ext uri="{FF2B5EF4-FFF2-40B4-BE49-F238E27FC236}">
                <a16:creationId xmlns:a16="http://schemas.microsoft.com/office/drawing/2014/main" id="{31616481-C0AC-7419-522A-0170BA58B47C}"/>
              </a:ext>
            </a:extLst>
          </p:cNvPr>
          <p:cNvSpPr txBox="1"/>
          <p:nvPr/>
        </p:nvSpPr>
        <p:spPr>
          <a:xfrm>
            <a:off x="7228090" y="5432487"/>
            <a:ext cx="849913" cy="369332"/>
          </a:xfrm>
          <a:prstGeom prst="rect">
            <a:avLst/>
          </a:prstGeom>
          <a:noFill/>
        </p:spPr>
        <p:txBody>
          <a:bodyPr wrap="none" rtlCol="0">
            <a:spAutoFit/>
          </a:bodyPr>
          <a:lstStyle/>
          <a:p>
            <a:r>
              <a:rPr lang="es-ES" sz="1800" b="1" dirty="0">
                <a:solidFill>
                  <a:schemeClr val="accent3">
                    <a:lumMod val="60000"/>
                    <a:lumOff val="40000"/>
                  </a:schemeClr>
                </a:solidFill>
              </a:rPr>
              <a:t>Radial</a:t>
            </a:r>
            <a:endParaRPr lang="es-ES_tradnl" dirty="0"/>
          </a:p>
        </p:txBody>
      </p:sp>
      <p:sp>
        <p:nvSpPr>
          <p:cNvPr id="21" name="TextBox 20">
            <a:extLst>
              <a:ext uri="{FF2B5EF4-FFF2-40B4-BE49-F238E27FC236}">
                <a16:creationId xmlns:a16="http://schemas.microsoft.com/office/drawing/2014/main" id="{0644F57E-442B-0C21-5BFB-D933842CF996}"/>
              </a:ext>
            </a:extLst>
          </p:cNvPr>
          <p:cNvSpPr txBox="1"/>
          <p:nvPr/>
        </p:nvSpPr>
        <p:spPr>
          <a:xfrm>
            <a:off x="9980547" y="5438371"/>
            <a:ext cx="1315015" cy="369332"/>
          </a:xfrm>
          <a:prstGeom prst="rect">
            <a:avLst/>
          </a:prstGeom>
          <a:noFill/>
        </p:spPr>
        <p:txBody>
          <a:bodyPr wrap="square">
            <a:spAutoFit/>
          </a:bodyPr>
          <a:lstStyle/>
          <a:p>
            <a:pPr algn="ctr"/>
            <a:r>
              <a:rPr lang="es-ES" sz="1800" b="1" dirty="0">
                <a:solidFill>
                  <a:srgbClr val="92D050"/>
                </a:solidFill>
              </a:rPr>
              <a:t>Sigmoidea</a:t>
            </a:r>
            <a:endParaRPr lang="es-ES_tradnl" dirty="0"/>
          </a:p>
        </p:txBody>
      </p:sp>
    </p:spTree>
    <p:extLst>
      <p:ext uri="{BB962C8B-B14F-4D97-AF65-F5344CB8AC3E}">
        <p14:creationId xmlns:p14="http://schemas.microsoft.com/office/powerpoint/2010/main" val="1806622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Support</a:t>
            </a:r>
            <a:r>
              <a:rPr lang="es-ES_tradnl" dirty="0"/>
              <a:t> vector machine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fontScale="92500" lnSpcReduction="20000"/>
          </a:bodyPr>
          <a:lstStyle/>
          <a:p>
            <a:pPr marL="0" indent="0">
              <a:buNone/>
            </a:pPr>
            <a:r>
              <a:rPr lang="es-ES" sz="2400" dirty="0"/>
              <a:t>Todo lo que estuvimos viendo, este clasificador es binario. Ese es su punto fuerte y está preparado para clasificar entre </a:t>
            </a:r>
            <a:r>
              <a:rPr lang="es-ES" sz="2400" b="1" dirty="0">
                <a:solidFill>
                  <a:schemeClr val="accent2"/>
                </a:solidFill>
              </a:rPr>
              <a:t>dos clases</a:t>
            </a:r>
            <a:r>
              <a:rPr lang="es-ES" sz="2400" dirty="0"/>
              <a:t>.</a:t>
            </a:r>
          </a:p>
          <a:p>
            <a:pPr marL="0" indent="0">
              <a:buNone/>
            </a:pPr>
            <a:r>
              <a:rPr lang="es-ES" sz="2400" dirty="0"/>
              <a:t>Cómo hacemos para clasificar con más de dos clases:</a:t>
            </a:r>
          </a:p>
          <a:p>
            <a:r>
              <a:rPr lang="es-ES" sz="2400" b="1" dirty="0" err="1">
                <a:solidFill>
                  <a:schemeClr val="accent1"/>
                </a:solidFill>
              </a:rPr>
              <a:t>One</a:t>
            </a:r>
            <a:r>
              <a:rPr lang="es-ES" sz="2400" b="1" dirty="0">
                <a:solidFill>
                  <a:schemeClr val="accent1"/>
                </a:solidFill>
              </a:rPr>
              <a:t>-vs-</a:t>
            </a:r>
            <a:r>
              <a:rPr lang="es-ES" sz="2400" b="1" dirty="0" err="1">
                <a:solidFill>
                  <a:schemeClr val="accent1"/>
                </a:solidFill>
              </a:rPr>
              <a:t>one</a:t>
            </a:r>
            <a:r>
              <a:rPr lang="es-ES" sz="2400" b="1" dirty="0">
                <a:solidFill>
                  <a:schemeClr val="accent1"/>
                </a:solidFill>
              </a:rPr>
              <a:t>: </a:t>
            </a:r>
            <a:r>
              <a:rPr lang="es-ES" sz="2400" dirty="0"/>
              <a:t>En este caso es comparar a cada clase con otra, construyendo un SVM para cada par posible de clases. Una vez que tenemos entrenados los </a:t>
            </a:r>
            <a:r>
              <a:rPr lang="es-ES" sz="2400" dirty="0" err="1"/>
              <a:t>SVMs</a:t>
            </a:r>
            <a:r>
              <a:rPr lang="es-ES" sz="2400" dirty="0"/>
              <a:t>, la clasificación final de una predicción en una clase particular es dada por la clase que más votada por los clasificadores.</a:t>
            </a:r>
          </a:p>
          <a:p>
            <a:r>
              <a:rPr lang="es-ES" sz="2400" b="1" dirty="0" err="1">
                <a:solidFill>
                  <a:schemeClr val="accent6">
                    <a:lumMod val="60000"/>
                    <a:lumOff val="40000"/>
                  </a:schemeClr>
                </a:solidFill>
              </a:rPr>
              <a:t>One</a:t>
            </a:r>
            <a:r>
              <a:rPr lang="es-ES" sz="2400" b="1" dirty="0">
                <a:solidFill>
                  <a:schemeClr val="accent6">
                    <a:lumMod val="60000"/>
                    <a:lumOff val="40000"/>
                  </a:schemeClr>
                </a:solidFill>
              </a:rPr>
              <a:t>-vs-</a:t>
            </a:r>
            <a:r>
              <a:rPr lang="es-ES" sz="2400" b="1" dirty="0" err="1">
                <a:solidFill>
                  <a:schemeClr val="accent6">
                    <a:lumMod val="60000"/>
                    <a:lumOff val="40000"/>
                  </a:schemeClr>
                </a:solidFill>
              </a:rPr>
              <a:t>all</a:t>
            </a:r>
            <a:r>
              <a:rPr lang="es-ES" sz="2400" b="1" dirty="0">
                <a:solidFill>
                  <a:schemeClr val="accent6">
                    <a:lumMod val="60000"/>
                    <a:lumOff val="40000"/>
                  </a:schemeClr>
                </a:solidFill>
              </a:rPr>
              <a:t>: </a:t>
            </a:r>
            <a:r>
              <a:rPr lang="es-ES" sz="2400" dirty="0"/>
              <a:t>En este caso comparamos una clase contra el resto de las clases. Por lo que tendremos K </a:t>
            </a:r>
            <a:r>
              <a:rPr lang="es-ES" sz="2400" dirty="0" err="1"/>
              <a:t>SVMs</a:t>
            </a:r>
            <a:r>
              <a:rPr lang="es-ES" sz="2400" dirty="0"/>
              <a:t>, cada uno entrenado para comparar una clase en particular contra las restantes como un solo conjunto. Se asigna la clase a una predicción para el modelo que predice la clase con mayor confidencia usando los f(X) de los </a:t>
            </a:r>
            <a:r>
              <a:rPr lang="es-ES" sz="2400" dirty="0" err="1"/>
              <a:t>SVMs</a:t>
            </a:r>
            <a:r>
              <a:rPr lang="es-ES" sz="2400" dirty="0"/>
              <a:t>.</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440244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fontScale="90000"/>
          </a:bodyPr>
          <a:lstStyle/>
          <a:p>
            <a:r>
              <a:rPr lang="es-ES_tradnl" dirty="0" err="1">
                <a:solidFill>
                  <a:schemeClr val="bg1"/>
                </a:solidFill>
              </a:rPr>
              <a:t>Support</a:t>
            </a:r>
            <a:r>
              <a:rPr lang="es-ES_tradnl" dirty="0">
                <a:solidFill>
                  <a:schemeClr val="bg1"/>
                </a:solidFill>
              </a:rPr>
              <a:t> Vector Machine en regresión</a:t>
            </a:r>
            <a:br>
              <a:rPr lang="es-ES_tradnl" dirty="0">
                <a:solidFill>
                  <a:schemeClr val="bg1"/>
                </a:solidFill>
              </a:rPr>
            </a:br>
            <a:endParaRPr lang="es-ES_tradnl" dirty="0">
              <a:solidFill>
                <a:schemeClr val="bg1"/>
              </a:solidFill>
            </a:endParaRP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1774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normAutofit/>
          </a:bodyPr>
          <a:lstStyle/>
          <a:p>
            <a:r>
              <a:rPr lang="es-ES_tradnl" dirty="0" err="1"/>
              <a:t>Support</a:t>
            </a:r>
            <a:r>
              <a:rPr lang="es-ES_tradnl" dirty="0"/>
              <a:t> Vector Machine en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34</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20570"/>
                <a:ext cx="10691264" cy="4308643"/>
              </a:xfrm>
            </p:spPr>
            <p:txBody>
              <a:bodyPr>
                <a:normAutofit fontScale="92500" lnSpcReduction="10000"/>
              </a:bodyPr>
              <a:lstStyle/>
              <a:p>
                <a:pPr marL="0" indent="0">
                  <a:buNone/>
                </a:pPr>
                <a:r>
                  <a:rPr lang="es-ES_tradnl" sz="2400" dirty="0"/>
                  <a:t>Hasta ahora vimos a los SVM como un modelo de clasificación, y son más popular como modelo de clasificación, pero podemos usar esta idea para realizar regresiones.</a:t>
                </a:r>
              </a:p>
              <a:p>
                <a:pPr marL="0" indent="0">
                  <a:buNone/>
                </a:pPr>
                <a:r>
                  <a:rPr lang="es-ES_tradnl" sz="2400" dirty="0"/>
                  <a:t>Con solo cambiar la restricción, entendiendo que ahora tenemos que predecir un target continuo. </a:t>
                </a:r>
              </a:p>
              <a:p>
                <a:pPr marL="0" indent="0">
                  <a:buNone/>
                </a:pPr>
                <a:r>
                  <a:rPr lang="es-ES_tradnl" sz="2400" dirty="0"/>
                  <a:t>Si cambiamos la restricción del </a:t>
                </a:r>
                <a:r>
                  <a:rPr lang="es-ES_tradnl" sz="2400" b="1" dirty="0" err="1">
                    <a:solidFill>
                      <a:schemeClr val="accent2"/>
                    </a:solidFill>
                  </a:rPr>
                  <a:t>Maximal</a:t>
                </a:r>
                <a:r>
                  <a:rPr lang="es-ES_tradnl" sz="2400" b="1" dirty="0">
                    <a:solidFill>
                      <a:schemeClr val="accent2"/>
                    </a:solidFill>
                  </a:rPr>
                  <a:t> </a:t>
                </a:r>
                <a:r>
                  <a:rPr lang="es-ES_tradnl" sz="2400" b="1" dirty="0" err="1">
                    <a:solidFill>
                      <a:schemeClr val="accent2"/>
                    </a:solidFill>
                  </a:rPr>
                  <a:t>Margin</a:t>
                </a:r>
                <a:r>
                  <a:rPr lang="es-ES_tradnl" sz="2400" b="1" dirty="0">
                    <a:solidFill>
                      <a:schemeClr val="accent2"/>
                    </a:solidFill>
                  </a:rPr>
                  <a:t> </a:t>
                </a:r>
                <a:r>
                  <a:rPr lang="es-ES_tradnl" sz="2400" b="1" dirty="0" err="1">
                    <a:solidFill>
                      <a:schemeClr val="accent2"/>
                    </a:solidFill>
                  </a:rPr>
                  <a:t>Classifier</a:t>
                </a:r>
                <a:r>
                  <a:rPr lang="es-ES_tradnl" sz="2400" dirty="0"/>
                  <a:t>:</a:t>
                </a:r>
                <a:br>
                  <a:rPr lang="es-ES_tradnl" sz="2400" dirty="0"/>
                </a:br>
                <a:endParaRPr lang="es-ES_tradnl"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b>
                            <m:sSubPr>
                              <m:ctrlPr>
                                <a:rPr lang="es-ES_tradnl" sz="2400" i="1">
                                  <a:latin typeface="Cambria Math" panose="02040503050406030204" pitchFamily="18" charset="0"/>
                                </a:rPr>
                              </m:ctrlPr>
                            </m:sSubPr>
                            <m:e>
                              <m:r>
                                <a:rPr lang="es-ES_tradnl"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i="1">
                                  <a:latin typeface="Cambria Math" panose="02040503050406030204" pitchFamily="18" charset="0"/>
                                </a:rPr>
                                <m:t>1</m:t>
                              </m:r>
                            </m:sub>
                          </m:sSub>
                          <m:r>
                            <m:rPr>
                              <m:nor/>
                            </m:rPr>
                            <a:rPr lang="es-ES_tradnl" sz="2400" dirty="0"/>
                            <m:t>+ … +</m:t>
                          </m:r>
                          <m:sSub>
                            <m:sSubPr>
                              <m:ctrlPr>
                                <a:rPr lang="es-ES_tradnl" sz="2400" i="1">
                                  <a:latin typeface="Cambria Math" panose="02040503050406030204" pitchFamily="18" charset="0"/>
                                </a:rPr>
                              </m:ctrlPr>
                            </m:sSubPr>
                            <m:e>
                              <m:r>
                                <a:rPr lang="es-ES_tradnl"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𝑝</m:t>
                              </m:r>
                            </m:sub>
                          </m:sSub>
                          <m:r>
                            <m:rPr>
                              <m:nor/>
                            </m:rPr>
                            <a:rPr lang="es-ES_tradnl" sz="2400" dirty="0"/>
                            <m:t> </m:t>
                          </m:r>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𝑖𝑝</m:t>
                              </m:r>
                            </m:sub>
                          </m:sSub>
                        </m:e>
                      </m:d>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𝑀</m:t>
                      </m:r>
                      <m:r>
                        <a:rPr lang="en-US" sz="2400" b="0" i="1" smtClean="0">
                          <a:latin typeface="Cambria Math" panose="02040503050406030204" pitchFamily="18" charset="0"/>
                        </a:rPr>
                        <m:t>       </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 2,…,</m:t>
                      </m:r>
                      <m:r>
                        <a:rPr lang="en-US" sz="2400" i="1">
                          <a:latin typeface="Cambria Math" panose="02040503050406030204" pitchFamily="18" charset="0"/>
                        </a:rPr>
                        <m:t>𝑛</m:t>
                      </m:r>
                    </m:oMath>
                  </m:oMathPara>
                </a14:m>
                <a:endParaRPr lang="es-ES_tradnl" sz="2400" dirty="0"/>
              </a:p>
              <a:p>
                <a:pPr marL="0" indent="0">
                  <a:buNone/>
                </a:pPr>
                <a:r>
                  <a:rPr lang="es-ES_tradnl" sz="2400" dirty="0"/>
                  <a:t>por</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r>
                        <a:rPr lang="en-US" sz="2400" i="1" smtClean="0">
                          <a:latin typeface="Cambria Math" panose="02040503050406030204" pitchFamily="18" charset="0"/>
                          <a:ea typeface="Cambria Math" panose="02040503050406030204" pitchFamily="18" charset="0"/>
                        </a:rPr>
                        <m:t>≤</m:t>
                      </m:r>
                      <m:sSub>
                        <m:sSubPr>
                          <m:ctrlPr>
                            <a:rPr lang="es-ES_tradnl"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s-ES_tradnl"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i="1">
                              <a:latin typeface="Cambria Math" panose="02040503050406030204" pitchFamily="18" charset="0"/>
                            </a:rPr>
                            <m:t>1</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i="1">
                              <a:latin typeface="Cambria Math" panose="02040503050406030204" pitchFamily="18" charset="0"/>
                            </a:rPr>
                            <m:t>1</m:t>
                          </m:r>
                        </m:sub>
                      </m:sSub>
                      <m:r>
                        <m:rPr>
                          <m:nor/>
                        </m:rPr>
                        <a:rPr lang="es-ES_tradnl" sz="2400" dirty="0"/>
                        <m:t>+ … +</m:t>
                      </m:r>
                      <m:sSub>
                        <m:sSubPr>
                          <m:ctrlPr>
                            <a:rPr lang="es-ES_tradnl"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i="1">
                              <a:latin typeface="Cambria Math" panose="02040503050406030204" pitchFamily="18" charset="0"/>
                            </a:rPr>
                            <m:t>𝑝</m:t>
                          </m:r>
                        </m:sub>
                      </m:sSub>
                      <m:r>
                        <m:rPr>
                          <m:nor/>
                        </m:rPr>
                        <a:rPr lang="es-ES_tradnl" sz="2400" dirty="0"/>
                        <m:t> </m:t>
                      </m:r>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𝑖𝑝</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=1, 2,…,</m:t>
                      </m:r>
                      <m:r>
                        <a:rPr lang="en-US" sz="2400" i="1" smtClean="0">
                          <a:latin typeface="Cambria Math" panose="02040503050406030204" pitchFamily="18" charset="0"/>
                        </a:rPr>
                        <m:t>𝑛</m:t>
                      </m:r>
                    </m:oMath>
                  </m:oMathPara>
                </a14:m>
                <a:endParaRPr lang="es-ES_tradnl" sz="2400" dirty="0"/>
              </a:p>
              <a:p>
                <a:pPr marL="0" indent="0">
                  <a:buNone/>
                </a:pPr>
                <a:r>
                  <a:rPr lang="es-ES_tradnl" sz="2400" dirty="0"/>
                  <a:t>podemos realizar regresiones.</a:t>
                </a:r>
              </a:p>
              <a:p>
                <a:pPr marL="0" indent="0">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620570"/>
                <a:ext cx="10691264" cy="4308643"/>
              </a:xfrm>
              <a:blipFill>
                <a:blip r:embed="rId3"/>
                <a:stretch>
                  <a:fillRect l="-830" t="-880"/>
                </a:stretch>
              </a:blipFill>
            </p:spPr>
            <p:txBody>
              <a:bodyPr/>
              <a:lstStyle/>
              <a:p>
                <a:r>
                  <a:rPr lang="es-ES_tradnl">
                    <a:noFill/>
                  </a:rPr>
                  <a:t> </a:t>
                </a:r>
              </a:p>
            </p:txBody>
          </p:sp>
        </mc:Fallback>
      </mc:AlternateContent>
      <p:sp>
        <p:nvSpPr>
          <p:cNvPr id="3" name="Footer Placeholder 4">
            <a:extLst>
              <a:ext uri="{FF2B5EF4-FFF2-40B4-BE49-F238E27FC236}">
                <a16:creationId xmlns:a16="http://schemas.microsoft.com/office/drawing/2014/main" id="{1AD9F272-B8BC-B63F-A7F3-BB9560476FA7}"/>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18257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normAutofit/>
          </a:bodyPr>
          <a:lstStyle/>
          <a:p>
            <a:r>
              <a:rPr lang="es-ES_tradnl" dirty="0" err="1"/>
              <a:t>Support</a:t>
            </a:r>
            <a:r>
              <a:rPr lang="es-ES_tradnl" dirty="0"/>
              <a:t> Vector Machine en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20570"/>
            <a:ext cx="10691264" cy="4308643"/>
          </a:xfrm>
        </p:spPr>
        <p:txBody>
          <a:bodyPr>
            <a:normAutofit/>
          </a:bodyPr>
          <a:lstStyle/>
          <a:p>
            <a:pPr marL="0" indent="0">
              <a:buNone/>
            </a:pPr>
            <a:r>
              <a:rPr lang="es-ES_tradnl" dirty="0"/>
              <a:t>Lo que se optimiza ahora es el hiperplano que mejor que logra meter a todos los puntos de entrenamiento dentro del margen, minimizando el valor del margen. </a:t>
            </a:r>
          </a:p>
        </p:txBody>
      </p:sp>
      <p:sp>
        <p:nvSpPr>
          <p:cNvPr id="3" name="Footer Placeholder 4">
            <a:extLst>
              <a:ext uri="{FF2B5EF4-FFF2-40B4-BE49-F238E27FC236}">
                <a16:creationId xmlns:a16="http://schemas.microsoft.com/office/drawing/2014/main" id="{1AD9F272-B8BC-B63F-A7F3-BB9560476FA7}"/>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5" name="text15dsds97s0.png" descr="text15dsds97s0.png">
            <a:extLst>
              <a:ext uri="{FF2B5EF4-FFF2-40B4-BE49-F238E27FC236}">
                <a16:creationId xmlns:a16="http://schemas.microsoft.com/office/drawing/2014/main" id="{488063A7-A3D5-2FFE-6F56-85E39DA204C7}"/>
              </a:ext>
            </a:extLst>
          </p:cNvPr>
          <p:cNvPicPr>
            <a:picLocks noChangeAspect="1"/>
          </p:cNvPicPr>
          <p:nvPr/>
        </p:nvPicPr>
        <p:blipFill>
          <a:blip r:embed="rId3"/>
          <a:stretch>
            <a:fillRect/>
          </a:stretch>
        </p:blipFill>
        <p:spPr>
          <a:xfrm>
            <a:off x="800100" y="2558204"/>
            <a:ext cx="3366291" cy="3371009"/>
          </a:xfrm>
          <a:prstGeom prst="rect">
            <a:avLst/>
          </a:prstGeom>
          <a:ln w="12700">
            <a:miter lim="400000"/>
          </a:ln>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42CAA5D-72DF-D5D4-C277-A73D7795CAB5}"/>
                  </a:ext>
                </a:extLst>
              </p:cNvPr>
              <p:cNvSpPr txBox="1"/>
              <p:nvPr/>
            </p:nvSpPr>
            <p:spPr>
              <a:xfrm>
                <a:off x="4409765" y="2513572"/>
                <a:ext cx="6982135" cy="1398396"/>
              </a:xfrm>
              <a:prstGeom prst="rect">
                <a:avLst/>
              </a:prstGeom>
              <a:noFill/>
            </p:spPr>
            <p:txBody>
              <a:bodyPr wrap="square">
                <a:spAutoFit/>
              </a:bodyPr>
              <a:lstStyle/>
              <a:p>
                <a:pPr marL="0" marR="0" indent="0" algn="l" defTabSz="821531" rtl="0" fontAlgn="auto" latinLnBrk="0" hangingPunct="0">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Entonces una vez que se tiene el modelo entrenado, se puede usar para regresión con la formula:</a:t>
                </a:r>
                <a:endParaRPr lang="es-ES_tradnl" sz="2400" spc="-26" dirty="0">
                  <a:solidFill>
                    <a:srgbClr val="000000"/>
                  </a:solidFill>
                  <a:ea typeface="Graphik Compact Regular"/>
                  <a:cs typeface="Graphik Compact Regular"/>
                  <a:sym typeface="Graphik Compact Regular"/>
                </a:endParaRPr>
              </a:p>
              <a:p>
                <a:pPr defTabSz="821531" hangingPunct="0">
                  <a:spcBef>
                    <a:spcPts val="400"/>
                  </a:spcBef>
                  <a:tabLst>
                    <a:tab pos="812800" algn="l"/>
                  </a:tabLst>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sSub>
                        <m:sSubPr>
                          <m:ctrlPr>
                            <a:rPr lang="es-ES_tradnl"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s-ES_tradnl" sz="200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i="1">
                              <a:latin typeface="Cambria Math" panose="02040503050406030204" pitchFamily="18" charset="0"/>
                            </a:rPr>
                            <m:t>1</m:t>
                          </m:r>
                        </m:sub>
                      </m:sSub>
                      <m:sSub>
                        <m:sSubPr>
                          <m:ctrlPr>
                            <a:rPr lang="es-ES_tradnl"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m:rPr>
                          <m:nor/>
                        </m:rPr>
                        <a:rPr lang="es-ES_tradnl" sz="2000" dirty="0"/>
                        <m:t>+ … +</m:t>
                      </m:r>
                      <m:sSub>
                        <m:sSubPr>
                          <m:ctrlPr>
                            <a:rPr lang="es-ES_tradnl" sz="2000" i="1">
                              <a:latin typeface="Cambria Math" panose="02040503050406030204" pitchFamily="18" charset="0"/>
                            </a:rPr>
                          </m:ctrlPr>
                        </m:sSubPr>
                        <m:e>
                          <m:r>
                            <a:rPr lang="en-US" sz="2000" b="0" i="1" smtClean="0">
                              <a:latin typeface="Cambria Math" panose="02040503050406030204" pitchFamily="18" charset="0"/>
                            </a:rPr>
                            <m:t>𝑏</m:t>
                          </m:r>
                        </m:e>
                        <m:sub>
                          <m:r>
                            <a:rPr lang="en-US" sz="2000" i="1">
                              <a:latin typeface="Cambria Math" panose="02040503050406030204" pitchFamily="18" charset="0"/>
                            </a:rPr>
                            <m:t>𝑝</m:t>
                          </m:r>
                        </m:sub>
                      </m:sSub>
                      <m:r>
                        <m:rPr>
                          <m:nor/>
                        </m:rPr>
                        <a:rPr lang="es-ES_tradnl" sz="2000" dirty="0"/>
                        <m:t> </m:t>
                      </m:r>
                      <m:sSub>
                        <m:sSubPr>
                          <m:ctrlPr>
                            <a:rPr lang="es-ES_tradnl"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𝑝</m:t>
                          </m:r>
                        </m:sub>
                      </m:sSub>
                    </m:oMath>
                  </m:oMathPara>
                </a14:m>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a:p>
                <a:pPr defTabSz="821531" hangingPunct="0">
                  <a:spcBef>
                    <a:spcPts val="400"/>
                  </a:spcBef>
                  <a:tabLst>
                    <a:tab pos="812800" algn="l"/>
                  </a:tabLst>
                </a:pP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p:txBody>
          </p:sp>
        </mc:Choice>
        <mc:Fallback>
          <p:sp>
            <p:nvSpPr>
              <p:cNvPr id="7" name="TextBox 6">
                <a:extLst>
                  <a:ext uri="{FF2B5EF4-FFF2-40B4-BE49-F238E27FC236}">
                    <a16:creationId xmlns:a16="http://schemas.microsoft.com/office/drawing/2014/main" id="{742CAA5D-72DF-D5D4-C277-A73D7795CAB5}"/>
                  </a:ext>
                </a:extLst>
              </p:cNvPr>
              <p:cNvSpPr txBox="1">
                <a:spLocks noRot="1" noChangeAspect="1" noMove="1" noResize="1" noEditPoints="1" noAdjustHandles="1" noChangeArrowheads="1" noChangeShapeType="1" noTextEdit="1"/>
              </p:cNvSpPr>
              <p:nvPr/>
            </p:nvSpPr>
            <p:spPr>
              <a:xfrm>
                <a:off x="4409765" y="2513572"/>
                <a:ext cx="6982135" cy="1398396"/>
              </a:xfrm>
              <a:prstGeom prst="rect">
                <a:avLst/>
              </a:prstGeom>
              <a:blipFill>
                <a:blip r:embed="rId4"/>
                <a:stretch>
                  <a:fillRect l="-907" t="-1786"/>
                </a:stretch>
              </a:blipFill>
            </p:spPr>
            <p:txBody>
              <a:bodyPr/>
              <a:lstStyle/>
              <a:p>
                <a:r>
                  <a:rPr lang="es-ES_tradnl">
                    <a:noFill/>
                  </a:rPr>
                  <a:t> </a:t>
                </a:r>
              </a:p>
            </p:txBody>
          </p:sp>
        </mc:Fallback>
      </mc:AlternateContent>
    </p:spTree>
    <p:extLst>
      <p:ext uri="{BB962C8B-B14F-4D97-AF65-F5344CB8AC3E}">
        <p14:creationId xmlns:p14="http://schemas.microsoft.com/office/powerpoint/2010/main" val="535925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8" name="text15dsds972.png" descr="text15dsds972.png">
            <a:extLst>
              <a:ext uri="{FF2B5EF4-FFF2-40B4-BE49-F238E27FC236}">
                <a16:creationId xmlns:a16="http://schemas.microsoft.com/office/drawing/2014/main" id="{DD8B302E-E4C6-D5DF-D9B3-39CD1414BAF0}"/>
              </a:ext>
            </a:extLst>
          </p:cNvPr>
          <p:cNvPicPr>
            <a:picLocks noChangeAspect="1"/>
          </p:cNvPicPr>
          <p:nvPr/>
        </p:nvPicPr>
        <p:blipFill>
          <a:blip r:embed="rId3"/>
          <a:srcRect l="69" r="69"/>
          <a:stretch>
            <a:fillRect/>
          </a:stretch>
        </p:blipFill>
        <p:spPr>
          <a:xfrm>
            <a:off x="796988" y="2555088"/>
            <a:ext cx="3369403" cy="3374125"/>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normAutofit/>
          </a:bodyPr>
          <a:lstStyle/>
          <a:p>
            <a:r>
              <a:rPr lang="es-ES_tradnl" dirty="0" err="1"/>
              <a:t>Support</a:t>
            </a:r>
            <a:r>
              <a:rPr lang="es-ES_tradnl" dirty="0"/>
              <a:t> Vector Machine en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20570"/>
            <a:ext cx="10691264" cy="4308643"/>
          </a:xfrm>
        </p:spPr>
        <p:txBody>
          <a:bodyPr>
            <a:normAutofit/>
          </a:bodyPr>
          <a:lstStyle/>
          <a:p>
            <a:pPr marL="0" indent="0">
              <a:buNone/>
            </a:pPr>
            <a:r>
              <a:rPr lang="es-ES_tradnl" dirty="0"/>
              <a:t>Lo que se optimiza ahora es el hiperplano que mejor que logra meter a todos los puntos de entrenamiento dentro del margen, minimizando el valor del margen. </a:t>
            </a:r>
          </a:p>
        </p:txBody>
      </p:sp>
      <p:sp>
        <p:nvSpPr>
          <p:cNvPr id="3" name="Footer Placeholder 4">
            <a:extLst>
              <a:ext uri="{FF2B5EF4-FFF2-40B4-BE49-F238E27FC236}">
                <a16:creationId xmlns:a16="http://schemas.microsoft.com/office/drawing/2014/main" id="{1AD9F272-B8BC-B63F-A7F3-BB9560476FA7}"/>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42CAA5D-72DF-D5D4-C277-A73D7795CAB5}"/>
                  </a:ext>
                </a:extLst>
              </p:cNvPr>
              <p:cNvSpPr txBox="1"/>
              <p:nvPr/>
            </p:nvSpPr>
            <p:spPr>
              <a:xfrm>
                <a:off x="4409765" y="2513572"/>
                <a:ext cx="6982135" cy="3347648"/>
              </a:xfrm>
              <a:prstGeom prst="rect">
                <a:avLst/>
              </a:prstGeom>
              <a:noFill/>
            </p:spPr>
            <p:txBody>
              <a:bodyPr wrap="square">
                <a:spAutoFit/>
              </a:bodyPr>
              <a:lstStyle/>
              <a:p>
                <a:pPr marL="0" marR="0" indent="0" algn="l" defTabSz="821531" rtl="0" fontAlgn="auto" latinLnBrk="0" hangingPunct="0">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Entonces una vez que se tiene el modelo entrenado, se puede usar para regresión con la formula:</a:t>
                </a:r>
                <a:endParaRPr lang="es-ES_tradnl" sz="2400" spc="-26" dirty="0">
                  <a:solidFill>
                    <a:srgbClr val="000000"/>
                  </a:solidFill>
                  <a:ea typeface="Graphik Compact Regular"/>
                  <a:cs typeface="Graphik Compact Regular"/>
                  <a:sym typeface="Graphik Compact Regular"/>
                </a:endParaRPr>
              </a:p>
              <a:p>
                <a:pPr defTabSz="821531" hangingPunct="0">
                  <a:spcBef>
                    <a:spcPts val="400"/>
                  </a:spcBef>
                  <a:tabLst>
                    <a:tab pos="812800" algn="l"/>
                  </a:tabLst>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sSub>
                        <m:sSubPr>
                          <m:ctrlPr>
                            <a:rPr lang="es-ES_tradnl"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s-ES_tradnl" sz="200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i="1">
                              <a:latin typeface="Cambria Math" panose="02040503050406030204" pitchFamily="18" charset="0"/>
                            </a:rPr>
                            <m:t>1</m:t>
                          </m:r>
                        </m:sub>
                      </m:sSub>
                      <m:sSub>
                        <m:sSubPr>
                          <m:ctrlPr>
                            <a:rPr lang="es-ES_tradnl"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m:rPr>
                          <m:nor/>
                        </m:rPr>
                        <a:rPr lang="es-ES_tradnl" sz="2000" dirty="0"/>
                        <m:t>+ … +</m:t>
                      </m:r>
                      <m:sSub>
                        <m:sSubPr>
                          <m:ctrlPr>
                            <a:rPr lang="es-ES_tradnl" sz="2000" i="1">
                              <a:latin typeface="Cambria Math" panose="02040503050406030204" pitchFamily="18" charset="0"/>
                            </a:rPr>
                          </m:ctrlPr>
                        </m:sSubPr>
                        <m:e>
                          <m:r>
                            <a:rPr lang="en-US" sz="2000" b="0" i="1" smtClean="0">
                              <a:latin typeface="Cambria Math" panose="02040503050406030204" pitchFamily="18" charset="0"/>
                            </a:rPr>
                            <m:t>𝑏</m:t>
                          </m:r>
                        </m:e>
                        <m:sub>
                          <m:r>
                            <a:rPr lang="en-US" sz="2000" i="1">
                              <a:latin typeface="Cambria Math" panose="02040503050406030204" pitchFamily="18" charset="0"/>
                            </a:rPr>
                            <m:t>𝑝</m:t>
                          </m:r>
                        </m:sub>
                      </m:sSub>
                      <m:r>
                        <m:rPr>
                          <m:nor/>
                        </m:rPr>
                        <a:rPr lang="es-ES_tradnl" sz="2000" dirty="0"/>
                        <m:t> </m:t>
                      </m:r>
                      <m:sSub>
                        <m:sSubPr>
                          <m:ctrlPr>
                            <a:rPr lang="es-ES_tradnl"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𝑝</m:t>
                          </m:r>
                        </m:sub>
                      </m:sSub>
                    </m:oMath>
                  </m:oMathPara>
                </a14:m>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a:p>
                <a:pPr defTabSz="821531" hangingPunct="0">
                  <a:spcBef>
                    <a:spcPts val="400"/>
                  </a:spcBef>
                  <a:tabLst>
                    <a:tab pos="812800" algn="l"/>
                  </a:tabLst>
                </a:pP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a:p>
                <a:pPr marL="0" marR="0" indent="0" algn="l" defTabSz="821531" rtl="0" fontAlgn="auto" latinLnBrk="0" hangingPunct="0">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Igual que en el caso de clasificación, una observación de entrenamiento muy alejada del resto puede cambiar radicalmente a la regresión. </a:t>
                </a:r>
                <a:b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b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a:p>
                <a:pPr marL="0" marR="0" indent="0" algn="l" defTabSz="821531" rtl="0" fontAlgn="auto" latinLnBrk="0" hangingPunct="0">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Por lo que se debe incorporar la misma idea de permitir que algunas observaciones puedan estar por fuera.</a:t>
                </a:r>
              </a:p>
            </p:txBody>
          </p:sp>
        </mc:Choice>
        <mc:Fallback>
          <p:sp>
            <p:nvSpPr>
              <p:cNvPr id="7" name="TextBox 6">
                <a:extLst>
                  <a:ext uri="{FF2B5EF4-FFF2-40B4-BE49-F238E27FC236}">
                    <a16:creationId xmlns:a16="http://schemas.microsoft.com/office/drawing/2014/main" id="{742CAA5D-72DF-D5D4-C277-A73D7795CAB5}"/>
                  </a:ext>
                </a:extLst>
              </p:cNvPr>
              <p:cNvSpPr txBox="1">
                <a:spLocks noRot="1" noChangeAspect="1" noMove="1" noResize="1" noEditPoints="1" noAdjustHandles="1" noChangeArrowheads="1" noChangeShapeType="1" noTextEdit="1"/>
              </p:cNvSpPr>
              <p:nvPr/>
            </p:nvSpPr>
            <p:spPr>
              <a:xfrm>
                <a:off x="4409765" y="2513572"/>
                <a:ext cx="6982135" cy="3347648"/>
              </a:xfrm>
              <a:prstGeom prst="rect">
                <a:avLst/>
              </a:prstGeom>
              <a:blipFill>
                <a:blip r:embed="rId4"/>
                <a:stretch>
                  <a:fillRect l="-907" t="-755" r="-1633" b="-2264"/>
                </a:stretch>
              </a:blipFill>
            </p:spPr>
            <p:txBody>
              <a:bodyPr/>
              <a:lstStyle/>
              <a:p>
                <a:r>
                  <a:rPr lang="es-ES_tradnl">
                    <a:noFill/>
                  </a:rPr>
                  <a:t> </a:t>
                </a:r>
              </a:p>
            </p:txBody>
          </p:sp>
        </mc:Fallback>
      </mc:AlternateContent>
    </p:spTree>
    <p:extLst>
      <p:ext uri="{BB962C8B-B14F-4D97-AF65-F5344CB8AC3E}">
        <p14:creationId xmlns:p14="http://schemas.microsoft.com/office/powerpoint/2010/main" val="1025316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8" name="text15dsds972.png" descr="text15dsds972.png">
            <a:extLst>
              <a:ext uri="{FF2B5EF4-FFF2-40B4-BE49-F238E27FC236}">
                <a16:creationId xmlns:a16="http://schemas.microsoft.com/office/drawing/2014/main" id="{DD8B302E-E4C6-D5DF-D9B3-39CD1414BAF0}"/>
              </a:ext>
            </a:extLst>
          </p:cNvPr>
          <p:cNvPicPr>
            <a:picLocks noChangeAspect="1"/>
          </p:cNvPicPr>
          <p:nvPr/>
        </p:nvPicPr>
        <p:blipFill>
          <a:blip r:embed="rId3"/>
          <a:srcRect l="69" r="69"/>
          <a:stretch>
            <a:fillRect/>
          </a:stretch>
        </p:blipFill>
        <p:spPr>
          <a:xfrm>
            <a:off x="796988" y="2555088"/>
            <a:ext cx="3369403" cy="3374125"/>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normAutofit/>
          </a:bodyPr>
          <a:lstStyle/>
          <a:p>
            <a:r>
              <a:rPr lang="es-ES_tradnl" dirty="0" err="1"/>
              <a:t>Support</a:t>
            </a:r>
            <a:r>
              <a:rPr lang="es-ES_tradnl" dirty="0"/>
              <a:t> Vector Machine en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20570"/>
            <a:ext cx="10691264" cy="4308643"/>
          </a:xfrm>
        </p:spPr>
        <p:txBody>
          <a:bodyPr>
            <a:normAutofit/>
          </a:bodyPr>
          <a:lstStyle/>
          <a:p>
            <a:pPr marL="0" indent="0">
              <a:buNone/>
            </a:pPr>
            <a:r>
              <a:rPr lang="es-ES_tradnl" dirty="0"/>
              <a:t>Entonces para evitar esto, agregamos un </a:t>
            </a:r>
            <a:r>
              <a:rPr lang="es-ES_tradnl" dirty="0" err="1"/>
              <a:t>hiperparámetro</a:t>
            </a:r>
            <a:r>
              <a:rPr lang="es-ES_tradnl" dirty="0"/>
              <a:t> que nos permite tener algunas observaciones fuera de la zona de margen</a:t>
            </a:r>
          </a:p>
        </p:txBody>
      </p:sp>
      <p:sp>
        <p:nvSpPr>
          <p:cNvPr id="3" name="Footer Placeholder 4">
            <a:extLst>
              <a:ext uri="{FF2B5EF4-FFF2-40B4-BE49-F238E27FC236}">
                <a16:creationId xmlns:a16="http://schemas.microsoft.com/office/drawing/2014/main" id="{1AD9F272-B8BC-B63F-A7F3-BB9560476FA7}"/>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5" name="text15dsds973.png" descr="text15dsds973.png">
            <a:extLst>
              <a:ext uri="{FF2B5EF4-FFF2-40B4-BE49-F238E27FC236}">
                <a16:creationId xmlns:a16="http://schemas.microsoft.com/office/drawing/2014/main" id="{F09D2A60-95EB-33A4-29CA-A76C49D8A4C1}"/>
              </a:ext>
            </a:extLst>
          </p:cNvPr>
          <p:cNvPicPr>
            <a:picLocks noChangeAspect="1"/>
          </p:cNvPicPr>
          <p:nvPr/>
        </p:nvPicPr>
        <p:blipFill>
          <a:blip r:embed="rId4"/>
          <a:stretch>
            <a:fillRect/>
          </a:stretch>
        </p:blipFill>
        <p:spPr>
          <a:xfrm>
            <a:off x="5424102" y="2555088"/>
            <a:ext cx="3382830" cy="3387571"/>
          </a:xfrm>
          <a:prstGeom prst="rect">
            <a:avLst/>
          </a:prstGeom>
          <a:ln w="12700">
            <a:miter lim="400000"/>
          </a:ln>
        </p:spPr>
      </p:pic>
    </p:spTree>
    <p:extLst>
      <p:ext uri="{BB962C8B-B14F-4D97-AF65-F5344CB8AC3E}">
        <p14:creationId xmlns:p14="http://schemas.microsoft.com/office/powerpoint/2010/main" val="178529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normAutofit/>
          </a:bodyPr>
          <a:lstStyle/>
          <a:p>
            <a:r>
              <a:rPr lang="es-ES_tradnl" dirty="0" err="1"/>
              <a:t>Support</a:t>
            </a:r>
            <a:r>
              <a:rPr lang="es-ES_tradnl" dirty="0"/>
              <a:t> Vector Machine en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38</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20570"/>
            <a:ext cx="10691264" cy="4308643"/>
          </a:xfrm>
        </p:spPr>
        <p:txBody>
          <a:bodyPr>
            <a:normAutofit/>
          </a:bodyPr>
          <a:lstStyle/>
          <a:p>
            <a:pPr marL="0" indent="0">
              <a:buNone/>
            </a:pPr>
            <a:r>
              <a:rPr lang="es-ES_tradnl" dirty="0"/>
              <a:t>Y podemos extender a usar funciones </a:t>
            </a:r>
            <a:r>
              <a:rPr lang="es-ES_tradnl" dirty="0" err="1"/>
              <a:t>kernels</a:t>
            </a:r>
            <a:r>
              <a:rPr lang="es-ES_tradnl" dirty="0"/>
              <a:t> para extender a casos no lineales, extendiendo a un espacio dimensional mayor.</a:t>
            </a:r>
          </a:p>
          <a:p>
            <a:pPr marL="0" indent="0">
              <a:buNone/>
            </a:pPr>
            <a:endParaRPr lang="es-ES_tradnl" dirty="0"/>
          </a:p>
        </p:txBody>
      </p:sp>
      <p:sp>
        <p:nvSpPr>
          <p:cNvPr id="3" name="Footer Placeholder 4">
            <a:extLst>
              <a:ext uri="{FF2B5EF4-FFF2-40B4-BE49-F238E27FC236}">
                <a16:creationId xmlns:a16="http://schemas.microsoft.com/office/drawing/2014/main" id="{1AD9F272-B8BC-B63F-A7F3-BB9560476FA7}"/>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245906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Clasificador </a:t>
            </a:r>
            <a:r>
              <a:rPr lang="es-ES_tradnl" dirty="0" err="1"/>
              <a:t>Knn</a:t>
            </a:r>
            <a:endParaRPr lang="es-ES_tradnl" dirty="0"/>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9"/>
            <a:ext cx="10691264" cy="2009067"/>
          </a:xfrm>
        </p:spPr>
        <p:txBody>
          <a:bodyPr>
            <a:normAutofit fontScale="85000" lnSpcReduction="10000"/>
          </a:bodyPr>
          <a:lstStyle/>
          <a:p>
            <a:pPr marL="0" indent="0">
              <a:buNone/>
            </a:pPr>
            <a:r>
              <a:rPr lang="es-ES" sz="2400" dirty="0"/>
              <a:t>El clasificador de k vecinos más cercanos (KNN o k-NN), es un algoritmo que utiliza la proximidad de sus vecinos para hacer clasificaciones sobre la agrupación de un punto. </a:t>
            </a:r>
          </a:p>
          <a:p>
            <a:pPr marL="0" indent="0">
              <a:buNone/>
            </a:pPr>
            <a:r>
              <a:rPr lang="es-ES" sz="2400" dirty="0"/>
              <a:t>La idea se basa de la </a:t>
            </a:r>
            <a:r>
              <a:rPr lang="es-ES" sz="2400" b="1" dirty="0">
                <a:solidFill>
                  <a:schemeClr val="accent2"/>
                </a:solidFill>
              </a:rPr>
              <a:t>suposición de que se pueden encontrar puntos similares cerca uno del otro en base a votación de pluralidad </a:t>
            </a:r>
            <a:r>
              <a:rPr lang="es-ES" sz="2400" dirty="0"/>
              <a:t>(se elige la clase en función de la moda de la clase de sus vecinos). Este modelo no obtiene una salida de probabilidad, solo nos dice de que clase es.</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5" name="rect23432dsd.png" descr="rect23432dsd.png">
            <a:extLst>
              <a:ext uri="{FF2B5EF4-FFF2-40B4-BE49-F238E27FC236}">
                <a16:creationId xmlns:a16="http://schemas.microsoft.com/office/drawing/2014/main" id="{A21031E2-2851-F1CB-A3DB-99667F26F2F5}"/>
              </a:ext>
            </a:extLst>
          </p:cNvPr>
          <p:cNvPicPr>
            <a:picLocks noChangeAspect="1"/>
          </p:cNvPicPr>
          <p:nvPr/>
        </p:nvPicPr>
        <p:blipFill>
          <a:blip r:embed="rId3"/>
          <a:stretch>
            <a:fillRect/>
          </a:stretch>
        </p:blipFill>
        <p:spPr>
          <a:xfrm>
            <a:off x="1975103" y="3785499"/>
            <a:ext cx="7796469" cy="2319571"/>
          </a:xfrm>
          <a:prstGeom prst="rect">
            <a:avLst/>
          </a:prstGeom>
          <a:ln w="12700">
            <a:miter lim="400000"/>
          </a:ln>
        </p:spPr>
      </p:pic>
    </p:spTree>
    <p:extLst>
      <p:ext uri="{BB962C8B-B14F-4D97-AF65-F5344CB8AC3E}">
        <p14:creationId xmlns:p14="http://schemas.microsoft.com/office/powerpoint/2010/main" val="96929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5</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Para clasificar, en vez de modelar la salida, modelamos la probabilidad de que una observación es de una clase u otra. Para ello, podemos modelar a la probabilidad usando una función que nos asegure que siempre tendremos valores entre 0 y 1.</a:t>
                </a:r>
              </a:p>
              <a:p>
                <a:pPr marL="0" indent="0">
                  <a:buNone/>
                </a:pPr>
                <a:r>
                  <a:rPr lang="es-ES_tradnl" sz="2400" dirty="0"/>
                  <a:t>En regresión logística, esto lo resolvemos usando una función sigmoide:</a:t>
                </a:r>
              </a:p>
              <a:p>
                <a:pPr marL="0" indent="0" algn="ctr">
                  <a:buNone/>
                </a:pPr>
                <a14:m>
                  <m:oMathPara xmlns:m="http://schemas.openxmlformats.org/officeDocument/2006/math">
                    <m:oMathParaPr>
                      <m:jc m:val="centerGroup"/>
                    </m:oMathParaPr>
                    <m:oMath xmlns:m="http://schemas.openxmlformats.org/officeDocument/2006/math">
                      <m:r>
                        <a:rPr lang="es-ES_tradnl" sz="2400" b="0" i="1" smtClean="0">
                          <a:latin typeface="Cambria Math" panose="02040503050406030204" pitchFamily="18" charset="0"/>
                        </a:rPr>
                        <m:t>𝑝</m:t>
                      </m:r>
                      <m:d>
                        <m:dPr>
                          <m:ctrlPr>
                            <a:rPr lang="es-ES_tradnl" sz="2400" b="0" i="1" smtClean="0">
                              <a:latin typeface="Cambria Math" panose="02040503050406030204" pitchFamily="18" charset="0"/>
                            </a:rPr>
                          </m:ctrlPr>
                        </m:dPr>
                        <m:e>
                          <m:r>
                            <a:rPr lang="es-ES_tradnl" sz="2400" b="0" i="1" smtClean="0">
                              <a:latin typeface="Cambria Math" panose="02040503050406030204" pitchFamily="18" charset="0"/>
                            </a:rPr>
                            <m:t>𝑥</m:t>
                          </m:r>
                        </m:e>
                      </m:d>
                      <m:r>
                        <a:rPr lang="es-ES_tradnl" sz="2400" b="0" i="1" smtClean="0">
                          <a:latin typeface="Cambria Math" panose="02040503050406030204" pitchFamily="18" charset="0"/>
                        </a:rPr>
                        <m:t>=</m:t>
                      </m:r>
                      <m:f>
                        <m:fPr>
                          <m:ctrlPr>
                            <a:rPr lang="es-ES_tradnl" sz="2400" b="0" i="1" smtClean="0">
                              <a:latin typeface="Cambria Math" panose="02040503050406030204" pitchFamily="18" charset="0"/>
                            </a:rPr>
                          </m:ctrlPr>
                        </m:fPr>
                        <m:num>
                          <m:sSup>
                            <m:sSupPr>
                              <m:ctrlPr>
                                <a:rPr lang="es-ES_tradnl" sz="2400" b="0" i="1" smtClean="0">
                                  <a:latin typeface="Cambria Math" panose="02040503050406030204" pitchFamily="18" charset="0"/>
                                </a:rPr>
                              </m:ctrlPr>
                            </m:sSupPr>
                            <m:e>
                              <m:r>
                                <a:rPr lang="es-ES_tradnl" sz="2400" b="0" i="1" smtClean="0">
                                  <a:latin typeface="Cambria Math" panose="02040503050406030204" pitchFamily="18" charset="0"/>
                                </a:rPr>
                                <m:t>𝑒</m:t>
                              </m:r>
                            </m:e>
                            <m:sup>
                              <m:r>
                                <a:rPr lang="es-ES_tradnl" sz="2400" i="1" smtClean="0">
                                  <a:latin typeface="Cambria Math" panose="02040503050406030204" pitchFamily="18" charset="0"/>
                                </a:rPr>
                                <m:t>𝑏</m:t>
                              </m:r>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𝑤</m:t>
                                  </m:r>
                                </m:e>
                                <m:sub>
                                  <m:r>
                                    <a:rPr lang="es-ES_tradnl" sz="2400" i="1" smtClean="0">
                                      <a:latin typeface="Cambria Math" panose="02040503050406030204" pitchFamily="18" charset="0"/>
                                    </a:rPr>
                                    <m:t>0</m:t>
                                  </m:r>
                                </m:sub>
                              </m:sSub>
                              <m:r>
                                <a:rPr lang="es-ES_tradnl" sz="2400" i="1" smtClean="0">
                                  <a:latin typeface="Cambria Math" panose="02040503050406030204" pitchFamily="18" charset="0"/>
                                </a:rPr>
                                <m:t>𝑥</m:t>
                              </m:r>
                            </m:sup>
                          </m:sSup>
                        </m:num>
                        <m:den>
                          <m:r>
                            <a:rPr lang="es-ES_tradnl" sz="2400" b="0" i="1" smtClean="0">
                              <a:latin typeface="Cambria Math" panose="02040503050406030204" pitchFamily="18" charset="0"/>
                            </a:rPr>
                            <m:t>1+</m:t>
                          </m:r>
                          <m:sSup>
                            <m:sSupPr>
                              <m:ctrlPr>
                                <a:rPr lang="es-ES_tradnl" sz="2400" i="1" smtClean="0">
                                  <a:latin typeface="Cambria Math" panose="02040503050406030204" pitchFamily="18" charset="0"/>
                                </a:rPr>
                              </m:ctrlPr>
                            </m:sSupPr>
                            <m:e>
                              <m:r>
                                <a:rPr lang="es-ES_tradnl" sz="2400" i="1" smtClean="0">
                                  <a:latin typeface="Cambria Math" panose="02040503050406030204" pitchFamily="18" charset="0"/>
                                </a:rPr>
                                <m:t>𝑒</m:t>
                              </m:r>
                            </m:e>
                            <m:sup>
                              <m:r>
                                <a:rPr lang="es-ES_tradnl" sz="2400" i="1" smtClean="0">
                                  <a:latin typeface="Cambria Math" panose="02040503050406030204" pitchFamily="18" charset="0"/>
                                </a:rPr>
                                <m:t>𝑏</m:t>
                              </m:r>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𝑤</m:t>
                                  </m:r>
                                </m:e>
                                <m:sub>
                                  <m:r>
                                    <a:rPr lang="es-ES_tradnl" sz="2400" i="1" smtClean="0">
                                      <a:latin typeface="Cambria Math" panose="02040503050406030204" pitchFamily="18" charset="0"/>
                                    </a:rPr>
                                    <m:t>0</m:t>
                                  </m:r>
                                </m:sub>
                              </m:sSub>
                              <m:r>
                                <a:rPr lang="es-ES_tradnl" sz="2400" i="1" smtClean="0">
                                  <a:latin typeface="Cambria Math" panose="02040503050406030204" pitchFamily="18" charset="0"/>
                                </a:rPr>
                                <m:t>𝑥</m:t>
                              </m:r>
                            </m:sup>
                          </m:sSup>
                        </m:den>
                      </m:f>
                      <m:r>
                        <a:rPr lang="en-US" sz="2400" b="0" i="1" smtClean="0">
                          <a:latin typeface="Cambria Math" panose="02040503050406030204" pitchFamily="18" charset="0"/>
                        </a:rPr>
                        <m:t>=</m:t>
                      </m:r>
                      <m:f>
                        <m:fPr>
                          <m:ctrlPr>
                            <a:rPr lang="es-ES_tradnl" sz="2400" i="1">
                              <a:latin typeface="Cambria Math" panose="02040503050406030204" pitchFamily="18" charset="0"/>
                            </a:rPr>
                          </m:ctrlPr>
                        </m:fPr>
                        <m:num>
                          <m:r>
                            <a:rPr lang="en-US" sz="2400" b="0" i="1" smtClean="0">
                              <a:latin typeface="Cambria Math" panose="02040503050406030204" pitchFamily="18" charset="0"/>
                            </a:rPr>
                            <m:t>1</m:t>
                          </m:r>
                        </m:num>
                        <m:den>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n-US" sz="2400" b="0" i="1" smtClean="0">
                                  <a:latin typeface="Cambria Math" panose="02040503050406030204" pitchFamily="18" charset="0"/>
                                </a:rPr>
                                <m:t>−(</m:t>
                              </m:r>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r>
                                <a:rPr lang="en-US" sz="2400" b="0" i="1" smtClean="0">
                                  <a:latin typeface="Cambria Math" panose="02040503050406030204" pitchFamily="18" charset="0"/>
                                </a:rPr>
                                <m:t>𝑥</m:t>
                              </m:r>
                              <m:r>
                                <a:rPr lang="en-US" sz="2400" b="0" i="1" smtClean="0">
                                  <a:latin typeface="Cambria Math" panose="02040503050406030204" pitchFamily="18" charset="0"/>
                                </a:rPr>
                                <m:t>)</m:t>
                              </m:r>
                            </m:sup>
                          </m:sSup>
                        </m:den>
                      </m:f>
                    </m:oMath>
                  </m:oMathPara>
                </a14:m>
                <a:endParaRPr lang="es-ES_tradnl"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r="-830"/>
                </a:stretch>
              </a:blipFill>
            </p:spPr>
            <p:txBody>
              <a:bodyPr/>
              <a:lstStyle/>
              <a:p>
                <a:r>
                  <a:rPr lang="es-ES_tradnl">
                    <a:noFill/>
                  </a:rPr>
                  <a:t> </a:t>
                </a:r>
              </a:p>
            </p:txBody>
          </p:sp>
        </mc:Fallback>
      </mc:AlternateContent>
      <p:sp>
        <p:nvSpPr>
          <p:cNvPr id="3" name="Footer Placeholder 4">
            <a:extLst>
              <a:ext uri="{FF2B5EF4-FFF2-40B4-BE49-F238E27FC236}">
                <a16:creationId xmlns:a16="http://schemas.microsoft.com/office/drawing/2014/main" id="{F54C1387-1DAF-9A55-B131-076D4AC6E4B6}"/>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670824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Lo que visualmente se observa:</a:t>
            </a:r>
          </a:p>
        </p:txBody>
      </p:sp>
      <p:pic>
        <p:nvPicPr>
          <p:cNvPr id="3" name="rect2342.png" descr="rect2342.png">
            <a:extLst>
              <a:ext uri="{FF2B5EF4-FFF2-40B4-BE49-F238E27FC236}">
                <a16:creationId xmlns:a16="http://schemas.microsoft.com/office/drawing/2014/main" id="{6161515F-F364-1DA0-7835-2AD9B91EC32F}"/>
              </a:ext>
            </a:extLst>
          </p:cNvPr>
          <p:cNvPicPr>
            <a:picLocks noChangeAspect="1"/>
          </p:cNvPicPr>
          <p:nvPr/>
        </p:nvPicPr>
        <p:blipFill>
          <a:blip r:embed="rId3"/>
          <a:stretch>
            <a:fillRect/>
          </a:stretch>
        </p:blipFill>
        <p:spPr>
          <a:xfrm>
            <a:off x="3175987" y="2610396"/>
            <a:ext cx="5740560" cy="3318817"/>
          </a:xfrm>
          <a:prstGeom prst="rect">
            <a:avLst/>
          </a:prstGeom>
          <a:ln w="12700">
            <a:miter lim="400000"/>
          </a:ln>
        </p:spPr>
      </p:pic>
      <p:sp>
        <p:nvSpPr>
          <p:cNvPr id="7" name="Footer Placeholder 4">
            <a:extLst>
              <a:ext uri="{FF2B5EF4-FFF2-40B4-BE49-F238E27FC236}">
                <a16:creationId xmlns:a16="http://schemas.microsoft.com/office/drawing/2014/main" id="{9D640086-DC9C-EC93-C290-158A0EF2CACE}"/>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56011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err="1">
                <a:solidFill>
                  <a:schemeClr val="bg1"/>
                </a:solidFill>
              </a:rPr>
              <a:t>Maximal</a:t>
            </a:r>
            <a:r>
              <a:rPr lang="es-ES_tradnl" dirty="0">
                <a:solidFill>
                  <a:schemeClr val="bg1"/>
                </a:solidFill>
              </a:rPr>
              <a:t> </a:t>
            </a:r>
            <a:r>
              <a:rPr lang="es-ES_tradnl" dirty="0" err="1">
                <a:solidFill>
                  <a:schemeClr val="bg1"/>
                </a:solidFill>
              </a:rPr>
              <a:t>Margin</a:t>
            </a:r>
            <a:r>
              <a:rPr lang="es-ES_tradnl" dirty="0">
                <a:solidFill>
                  <a:schemeClr val="bg1"/>
                </a:solidFill>
              </a:rPr>
              <a:t> </a:t>
            </a:r>
            <a:r>
              <a:rPr lang="es-ES_tradnl" dirty="0" err="1">
                <a:solidFill>
                  <a:schemeClr val="bg1"/>
                </a:solidFill>
              </a:rPr>
              <a:t>Classifier</a:t>
            </a:r>
            <a:r>
              <a:rPr lang="es-ES_tradnl" dirty="0">
                <a:solidFill>
                  <a:schemeClr val="bg1"/>
                </a:solidFill>
              </a:rPr>
              <a:t> </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79109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Maximal</a:t>
            </a:r>
            <a:r>
              <a:rPr lang="es-ES_tradnl" dirty="0"/>
              <a:t> </a:t>
            </a:r>
            <a:r>
              <a:rPr lang="es-ES_tradnl" dirty="0" err="1"/>
              <a:t>Margin</a:t>
            </a:r>
            <a:r>
              <a:rPr lang="es-ES_tradnl" dirty="0"/>
              <a:t> </a:t>
            </a:r>
            <a:r>
              <a:rPr lang="es-ES_tradnl" dirty="0" err="1"/>
              <a:t>Classifier</a:t>
            </a:r>
            <a:r>
              <a:rPr lang="es-ES_tradnl" dirty="0"/>
              <a:t> </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8</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9"/>
            <a:ext cx="10691264" cy="4070179"/>
          </a:xfrm>
        </p:spPr>
        <p:txBody>
          <a:bodyPr>
            <a:normAutofit/>
          </a:bodyPr>
          <a:lstStyle/>
          <a:p>
            <a:pPr marL="0" indent="0">
              <a:buNone/>
            </a:pPr>
            <a:r>
              <a:rPr lang="es-ES" sz="2400" dirty="0"/>
              <a:t>Empecemos con álgebra, en un espacio p-dimensional, un hiperplano es un subespacio de dimensión p-1. </a:t>
            </a:r>
          </a:p>
          <a:p>
            <a:pPr marL="0" indent="0">
              <a:buNone/>
            </a:pPr>
            <a:r>
              <a:rPr lang="es-ES" sz="2400" dirty="0"/>
              <a:t>Por ejemplo, </a:t>
            </a:r>
          </a:p>
          <a:p>
            <a:r>
              <a:rPr lang="es-ES" sz="2400" dirty="0"/>
              <a:t>En 2 dimensiones, el hiperplano es la recta</a:t>
            </a:r>
          </a:p>
          <a:p>
            <a:r>
              <a:rPr lang="es-ES" sz="2400" dirty="0"/>
              <a:t>En 3 dimensiones, el hiperplano es el plano</a:t>
            </a:r>
          </a:p>
          <a:p>
            <a:pPr marL="0" indent="0">
              <a:buNone/>
            </a:pPr>
            <a:r>
              <a:rPr lang="es-ES" sz="2400" dirty="0"/>
              <a:t> La definición matemática ya la conocemos:</a:t>
            </a:r>
          </a:p>
          <a:p>
            <a:r>
              <a:rPr lang="es-ES" sz="2400" dirty="0"/>
              <a:t>2 dimensiones:         </a:t>
            </a:r>
          </a:p>
          <a:p>
            <a:r>
              <a:rPr lang="es-ES" sz="2400" dirty="0"/>
              <a:t>p-dimensiones: </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88643A-E91B-59D0-9152-4B90F8189944}"/>
                  </a:ext>
                </a:extLst>
              </p:cNvPr>
              <p:cNvSpPr txBox="1"/>
              <p:nvPr/>
            </p:nvSpPr>
            <p:spPr>
              <a:xfrm>
                <a:off x="3154718" y="5007049"/>
                <a:ext cx="2448427"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14:m>
                  <m:oMath xmlns:m="http://schemas.openxmlformats.org/officeDocument/2006/math">
                    <m:sSub>
                      <m:sSubPr>
                        <m:ctrlPr>
                          <a:rPr kumimoji="0" lang="es-ES_tradnl" sz="2000" b="0" i="1" u="none" strike="noStrike" cap="none" spc="-26" normalizeH="0" baseline="0" smtClean="0">
                            <a:ln>
                              <a:noFill/>
                            </a:ln>
                            <a:solidFill>
                              <a:srgbClr val="000000"/>
                            </a:solidFill>
                            <a:effectLst/>
                            <a:uFillTx/>
                            <a:latin typeface="Cambria Math" panose="02040503050406030204" pitchFamily="18" charset="0"/>
                            <a:sym typeface="Graphik Compact Regular"/>
                          </a:rPr>
                        </m:ctrlPr>
                      </m:sSubPr>
                      <m:e>
                        <m:r>
                          <a:rPr kumimoji="0" lang="es-ES_tradnl" sz="2000" b="0" i="1" u="none" strike="noStrike" cap="none" spc="-26" normalizeH="0" baseline="0" smtClean="0">
                            <a:ln>
                              <a:noFill/>
                            </a:ln>
                            <a:solidFill>
                              <a:srgbClr val="000000"/>
                            </a:solidFill>
                            <a:effectLst/>
                            <a:uFillTx/>
                            <a:latin typeface="Cambria Math" panose="02040503050406030204" pitchFamily="18" charset="0"/>
                            <a:ea typeface="Cambria Math" panose="02040503050406030204" pitchFamily="18" charset="0"/>
                            <a:sym typeface="Graphik Compact Regular"/>
                          </a:rPr>
                          <m:t>𝛽</m:t>
                        </m:r>
                      </m:e>
                      <m:sub>
                        <m:r>
                          <a:rPr kumimoji="0" lang="en-US" sz="2000" b="0" i="1" u="none" strike="noStrike" cap="none" spc="-26" normalizeH="0" baseline="0" smtClean="0">
                            <a:ln>
                              <a:noFill/>
                            </a:ln>
                            <a:solidFill>
                              <a:srgbClr val="000000"/>
                            </a:solidFill>
                            <a:effectLst/>
                            <a:uFillTx/>
                            <a:latin typeface="Cambria Math" panose="02040503050406030204" pitchFamily="18" charset="0"/>
                            <a:sym typeface="Graphik Compact Regular"/>
                          </a:rPr>
                          <m:t>0</m:t>
                        </m:r>
                      </m:sub>
                    </m:sSub>
                    <m:r>
                      <a:rPr kumimoji="0" lang="en-US" sz="2000" b="0" i="1" u="none" strike="noStrike" cap="none" spc="-26" normalizeH="0" baseline="0" smtClean="0">
                        <a:ln>
                          <a:noFill/>
                        </a:ln>
                        <a:solidFill>
                          <a:srgbClr val="000000"/>
                        </a:solidFill>
                        <a:effectLst/>
                        <a:uFillTx/>
                        <a:latin typeface="Cambria Math" panose="02040503050406030204" pitchFamily="18" charset="0"/>
                        <a:sym typeface="Graphik Compact Regular"/>
                      </a:rPr>
                      <m:t>+</m:t>
                    </m:r>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1</m:t>
                        </m:r>
                      </m:sub>
                    </m:sSub>
                    <m:sSub>
                      <m:sSubPr>
                        <m:ctrlPr>
                          <a:rPr lang="es-ES_tradnl"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oMath>
                </a14:m>
                <a:r>
                  <a:rPr kumimoji="0" lang="es-ES_tradnl" sz="2000" b="0" i="0" u="none" strike="noStrike" cap="none" spc="-26" normalizeH="0" baseline="0" dirty="0">
                    <a:ln>
                      <a:noFill/>
                    </a:ln>
                    <a:solidFill>
                      <a:srgbClr val="000000"/>
                    </a:solidFill>
                    <a:effectLst/>
                    <a:uFillTx/>
                    <a:sym typeface="Graphik Compact Regular"/>
                  </a:rPr>
                  <a:t>+</a:t>
                </a:r>
                <a:r>
                  <a:rPr lang="es-ES_tradnl" sz="2000" dirty="0"/>
                  <a:t> </a:t>
                </a:r>
                <a14:m>
                  <m:oMath xmlns:m="http://schemas.openxmlformats.org/officeDocument/2006/math">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2</m:t>
                        </m:r>
                      </m:sub>
                    </m:sSub>
                  </m:oMath>
                </a14:m>
                <a:r>
                  <a:rPr lang="es-ES_tradnl" sz="2000" dirty="0"/>
                  <a:t> </a:t>
                </a:r>
                <a14:m>
                  <m:oMath xmlns:m="http://schemas.openxmlformats.org/officeDocument/2006/math">
                    <m:sSub>
                      <m:sSubPr>
                        <m:ctrlPr>
                          <a:rPr lang="es-ES_tradnl"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a14:m>
                <a:endParaRPr kumimoji="0" lang="es-ES_tradnl" sz="2000" b="0" i="0" u="none" strike="noStrike" cap="none" spc="-26" normalizeH="0" baseline="0" dirty="0">
                  <a:ln>
                    <a:noFill/>
                  </a:ln>
                  <a:solidFill>
                    <a:srgbClr val="000000"/>
                  </a:solidFill>
                  <a:effectLst/>
                  <a:uFillTx/>
                  <a:sym typeface="Graphik Compact Regular"/>
                </a:endParaRPr>
              </a:p>
            </p:txBody>
          </p:sp>
        </mc:Choice>
        <mc:Fallback>
          <p:sp>
            <p:nvSpPr>
              <p:cNvPr id="3" name="TextBox 2">
                <a:extLst>
                  <a:ext uri="{FF2B5EF4-FFF2-40B4-BE49-F238E27FC236}">
                    <a16:creationId xmlns:a16="http://schemas.microsoft.com/office/drawing/2014/main" id="{EB88643A-E91B-59D0-9152-4B90F8189944}"/>
                  </a:ext>
                </a:extLst>
              </p:cNvPr>
              <p:cNvSpPr txBox="1">
                <a:spLocks noRot="1" noChangeAspect="1" noMove="1" noResize="1" noEditPoints="1" noAdjustHandles="1" noChangeArrowheads="1" noChangeShapeType="1" noTextEdit="1"/>
              </p:cNvSpPr>
              <p:nvPr/>
            </p:nvSpPr>
            <p:spPr>
              <a:xfrm>
                <a:off x="3154718" y="5007049"/>
                <a:ext cx="2448427" cy="410369"/>
              </a:xfrm>
              <a:prstGeom prst="rect">
                <a:avLst/>
              </a:prstGeom>
              <a:blipFill>
                <a:blip r:embed="rId3"/>
                <a:stretch>
                  <a:fillRect l="-2577" t="-6061" r="-515" b="-24242"/>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D1EE509-4184-1FFD-1D31-7E8512D72210}"/>
                  </a:ext>
                </a:extLst>
              </p:cNvPr>
              <p:cNvSpPr txBox="1"/>
              <p:nvPr/>
            </p:nvSpPr>
            <p:spPr>
              <a:xfrm>
                <a:off x="3129995" y="5572004"/>
                <a:ext cx="2966005" cy="434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14:m>
                  <m:oMath xmlns:m="http://schemas.openxmlformats.org/officeDocument/2006/math">
                    <m:sSub>
                      <m:sSubPr>
                        <m:ctrlPr>
                          <a:rPr kumimoji="0" lang="es-ES_tradnl" sz="2000" b="0" i="1" u="none" strike="noStrike" cap="none" spc="-26" normalizeH="0" baseline="0" smtClean="0">
                            <a:ln>
                              <a:noFill/>
                            </a:ln>
                            <a:solidFill>
                              <a:srgbClr val="000000"/>
                            </a:solidFill>
                            <a:effectLst/>
                            <a:uFillTx/>
                            <a:latin typeface="Cambria Math" panose="02040503050406030204" pitchFamily="18" charset="0"/>
                            <a:sym typeface="Graphik Compact Regular"/>
                          </a:rPr>
                        </m:ctrlPr>
                      </m:sSubPr>
                      <m:e>
                        <m:r>
                          <a:rPr kumimoji="0" lang="es-ES_tradnl" sz="2000" b="0" i="1" u="none" strike="noStrike" cap="none" spc="-26" normalizeH="0" baseline="0" smtClean="0">
                            <a:ln>
                              <a:noFill/>
                            </a:ln>
                            <a:solidFill>
                              <a:srgbClr val="000000"/>
                            </a:solidFill>
                            <a:effectLst/>
                            <a:uFillTx/>
                            <a:latin typeface="Cambria Math" panose="02040503050406030204" pitchFamily="18" charset="0"/>
                            <a:ea typeface="Cambria Math" panose="02040503050406030204" pitchFamily="18" charset="0"/>
                            <a:sym typeface="Graphik Compact Regular"/>
                          </a:rPr>
                          <m:t>𝛽</m:t>
                        </m:r>
                      </m:e>
                      <m:sub>
                        <m:r>
                          <a:rPr kumimoji="0" lang="en-US" sz="2000" b="0" i="1" u="none" strike="noStrike" cap="none" spc="-26" normalizeH="0" baseline="0" smtClean="0">
                            <a:ln>
                              <a:noFill/>
                            </a:ln>
                            <a:solidFill>
                              <a:srgbClr val="000000"/>
                            </a:solidFill>
                            <a:effectLst/>
                            <a:uFillTx/>
                            <a:latin typeface="Cambria Math" panose="02040503050406030204" pitchFamily="18" charset="0"/>
                            <a:sym typeface="Graphik Compact Regular"/>
                          </a:rPr>
                          <m:t>0</m:t>
                        </m:r>
                      </m:sub>
                    </m:sSub>
                    <m:r>
                      <a:rPr kumimoji="0" lang="en-US" sz="2000" b="0" i="1" u="none" strike="noStrike" cap="none" spc="-26" normalizeH="0" baseline="0" smtClean="0">
                        <a:ln>
                          <a:noFill/>
                        </a:ln>
                        <a:solidFill>
                          <a:srgbClr val="000000"/>
                        </a:solidFill>
                        <a:effectLst/>
                        <a:uFillTx/>
                        <a:latin typeface="Cambria Math" panose="02040503050406030204" pitchFamily="18" charset="0"/>
                        <a:sym typeface="Graphik Compact Regular"/>
                      </a:rPr>
                      <m:t>+</m:t>
                    </m:r>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1</m:t>
                        </m:r>
                      </m:sub>
                    </m:sSub>
                    <m:sSub>
                      <m:sSubPr>
                        <m:ctrlPr>
                          <a:rPr lang="es-ES_tradnl"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oMath>
                </a14:m>
                <a:r>
                  <a:rPr kumimoji="0" lang="es-ES_tradnl" sz="2000" b="0" i="0" u="none" strike="noStrike" cap="none" spc="-26" normalizeH="0" baseline="0" dirty="0">
                    <a:ln>
                      <a:noFill/>
                    </a:ln>
                    <a:solidFill>
                      <a:srgbClr val="000000"/>
                    </a:solidFill>
                    <a:effectLst/>
                    <a:uFillTx/>
                    <a:sym typeface="Graphik Compact Regular"/>
                  </a:rPr>
                  <a:t>+</a:t>
                </a:r>
                <a:r>
                  <a:rPr lang="es-ES_tradnl" sz="2000" dirty="0"/>
                  <a:t> … +</a:t>
                </a:r>
                <a14:m>
                  <m:oMath xmlns:m="http://schemas.openxmlformats.org/officeDocument/2006/math">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𝑝</m:t>
                        </m:r>
                      </m:sub>
                    </m:sSub>
                  </m:oMath>
                </a14:m>
                <a:r>
                  <a:rPr lang="es-ES_tradnl" sz="2000" dirty="0"/>
                  <a:t> </a:t>
                </a:r>
                <a14:m>
                  <m:oMath xmlns:m="http://schemas.openxmlformats.org/officeDocument/2006/math">
                    <m:sSub>
                      <m:sSubPr>
                        <m:ctrlPr>
                          <a:rPr lang="es-ES_tradnl"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=0</m:t>
                    </m:r>
                  </m:oMath>
                </a14:m>
                <a:endParaRPr kumimoji="0" lang="es-ES_tradnl" sz="2000" b="0" i="0" u="none" strike="noStrike" cap="none" spc="-26" normalizeH="0" baseline="0" dirty="0">
                  <a:ln>
                    <a:noFill/>
                  </a:ln>
                  <a:solidFill>
                    <a:srgbClr val="000000"/>
                  </a:solidFill>
                  <a:effectLst/>
                  <a:uFillTx/>
                  <a:sym typeface="Graphik Compact Regular"/>
                </a:endParaRPr>
              </a:p>
            </p:txBody>
          </p:sp>
        </mc:Choice>
        <mc:Fallback>
          <p:sp>
            <p:nvSpPr>
              <p:cNvPr id="7" name="TextBox 6">
                <a:extLst>
                  <a:ext uri="{FF2B5EF4-FFF2-40B4-BE49-F238E27FC236}">
                    <a16:creationId xmlns:a16="http://schemas.microsoft.com/office/drawing/2014/main" id="{AD1EE509-4184-1FFD-1D31-7E8512D72210}"/>
                  </a:ext>
                </a:extLst>
              </p:cNvPr>
              <p:cNvSpPr txBox="1">
                <a:spLocks noRot="1" noChangeAspect="1" noMove="1" noResize="1" noEditPoints="1" noAdjustHandles="1" noChangeArrowheads="1" noChangeShapeType="1" noTextEdit="1"/>
              </p:cNvSpPr>
              <p:nvPr/>
            </p:nvSpPr>
            <p:spPr>
              <a:xfrm>
                <a:off x="3129995" y="5572004"/>
                <a:ext cx="2966005" cy="434030"/>
              </a:xfrm>
              <a:prstGeom prst="rect">
                <a:avLst/>
              </a:prstGeom>
              <a:blipFill>
                <a:blip r:embed="rId4"/>
                <a:stretch>
                  <a:fillRect l="-2128" t="-5714" b="-20000"/>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DD86AC0-CA8E-9AAE-EEE5-EE8661FFAB0D}"/>
                  </a:ext>
                </a:extLst>
              </p:cNvPr>
              <p:cNvSpPr txBox="1"/>
              <p:nvPr/>
            </p:nvSpPr>
            <p:spPr>
              <a:xfrm>
                <a:off x="6588857" y="5007048"/>
                <a:ext cx="159114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14:m>
                  <m:oMath xmlns:m="http://schemas.openxmlformats.org/officeDocument/2006/math">
                    <m:sSub>
                      <m:sSubPr>
                        <m:ctrlPr>
                          <a:rPr kumimoji="0" lang="es-ES_tradnl" sz="2000" b="0" i="1" u="none" strike="noStrike" cap="none" spc="-26" normalizeH="0" baseline="0" smtClean="0">
                            <a:ln>
                              <a:noFill/>
                            </a:ln>
                            <a:solidFill>
                              <a:srgbClr val="000000"/>
                            </a:solidFill>
                            <a:effectLst/>
                            <a:uFillTx/>
                            <a:latin typeface="Cambria Math" panose="02040503050406030204" pitchFamily="18" charset="0"/>
                            <a:sym typeface="Graphik Compact Regular"/>
                          </a:rPr>
                        </m:ctrlPr>
                      </m:sSubPr>
                      <m:e>
                        <m:r>
                          <a:rPr kumimoji="0" lang="es-ES_tradnl" sz="2000" b="0" i="1" u="none" strike="noStrike" cap="none" spc="-26" normalizeH="0" baseline="0" smtClean="0">
                            <a:ln>
                              <a:noFill/>
                            </a:ln>
                            <a:solidFill>
                              <a:srgbClr val="000000"/>
                            </a:solidFill>
                            <a:effectLst/>
                            <a:uFillTx/>
                            <a:latin typeface="Cambria Math" panose="02040503050406030204" pitchFamily="18" charset="0"/>
                            <a:ea typeface="Cambria Math" panose="02040503050406030204" pitchFamily="18" charset="0"/>
                            <a:sym typeface="Graphik Compact Regular"/>
                          </a:rPr>
                          <m:t>𝛽</m:t>
                        </m:r>
                      </m:e>
                      <m:sub>
                        <m:r>
                          <a:rPr kumimoji="0" lang="en-US" sz="2000" b="0" i="1" u="none" strike="noStrike" cap="none" spc="-26" normalizeH="0" baseline="0" smtClean="0">
                            <a:ln>
                              <a:noFill/>
                            </a:ln>
                            <a:solidFill>
                              <a:srgbClr val="000000"/>
                            </a:solidFill>
                            <a:effectLst/>
                            <a:uFillTx/>
                            <a:latin typeface="Cambria Math" panose="02040503050406030204" pitchFamily="18" charset="0"/>
                            <a:sym typeface="Graphik Compact Regular"/>
                          </a:rPr>
                          <m:t>0</m:t>
                        </m:r>
                      </m:sub>
                    </m:sSub>
                    <m:r>
                      <a:rPr kumimoji="0" lang="en-US" sz="2000" b="0" i="1" u="none" strike="noStrike" cap="none" spc="-26" normalizeH="0" baseline="0" smtClean="0">
                        <a:ln>
                          <a:noFill/>
                        </a:ln>
                        <a:solidFill>
                          <a:srgbClr val="000000"/>
                        </a:solidFill>
                        <a:effectLst/>
                        <a:uFillTx/>
                        <a:latin typeface="Cambria Math" panose="02040503050406030204" pitchFamily="18" charset="0"/>
                        <a:sym typeface="Graphik Compact Regular"/>
                      </a:rPr>
                      <m:t>,</m:t>
                    </m:r>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1</m:t>
                        </m:r>
                      </m:sub>
                    </m:sSub>
                  </m:oMath>
                </a14:m>
                <a:r>
                  <a:rPr lang="es-ES_tradnl" sz="2000" dirty="0"/>
                  <a:t>, </a:t>
                </a:r>
                <a14:m>
                  <m:oMath xmlns:m="http://schemas.openxmlformats.org/officeDocument/2006/math">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ℝ</m:t>
                    </m:r>
                  </m:oMath>
                </a14:m>
                <a:endParaRPr kumimoji="0" lang="es-ES_tradnl" sz="2000" b="0" i="0" u="none" strike="noStrike" cap="none" spc="-26" normalizeH="0" baseline="0" dirty="0">
                  <a:ln>
                    <a:noFill/>
                  </a:ln>
                  <a:solidFill>
                    <a:srgbClr val="000000"/>
                  </a:solidFill>
                  <a:effectLst/>
                  <a:uFillTx/>
                  <a:sym typeface="Graphik Compact Regular"/>
                </a:endParaRPr>
              </a:p>
            </p:txBody>
          </p:sp>
        </mc:Choice>
        <mc:Fallback>
          <p:sp>
            <p:nvSpPr>
              <p:cNvPr id="9" name="TextBox 8">
                <a:extLst>
                  <a:ext uri="{FF2B5EF4-FFF2-40B4-BE49-F238E27FC236}">
                    <a16:creationId xmlns:a16="http://schemas.microsoft.com/office/drawing/2014/main" id="{6DD86AC0-CA8E-9AAE-EEE5-EE8661FFAB0D}"/>
                  </a:ext>
                </a:extLst>
              </p:cNvPr>
              <p:cNvSpPr txBox="1">
                <a:spLocks noRot="1" noChangeAspect="1" noMove="1" noResize="1" noEditPoints="1" noAdjustHandles="1" noChangeArrowheads="1" noChangeShapeType="1" noTextEdit="1"/>
              </p:cNvSpPr>
              <p:nvPr/>
            </p:nvSpPr>
            <p:spPr>
              <a:xfrm>
                <a:off x="6588857" y="5007048"/>
                <a:ext cx="1591141" cy="410369"/>
              </a:xfrm>
              <a:prstGeom prst="rect">
                <a:avLst/>
              </a:prstGeom>
              <a:blipFill>
                <a:blip r:embed="rId5"/>
                <a:stretch>
                  <a:fillRect l="-3937" t="-6061" r="-787" b="-24242"/>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D632E30-FC33-F507-2918-44D5E5E9CE59}"/>
                  </a:ext>
                </a:extLst>
              </p:cNvPr>
              <p:cNvSpPr txBox="1"/>
              <p:nvPr/>
            </p:nvSpPr>
            <p:spPr>
              <a:xfrm>
                <a:off x="6588857" y="5560333"/>
                <a:ext cx="1997406" cy="434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14:m>
                  <m:oMath xmlns:m="http://schemas.openxmlformats.org/officeDocument/2006/math">
                    <m:sSub>
                      <m:sSubPr>
                        <m:ctrlPr>
                          <a:rPr kumimoji="0" lang="es-ES_tradnl" sz="2000" b="0" i="1" u="none" strike="noStrike" cap="none" spc="-26" normalizeH="0" baseline="0" smtClean="0">
                            <a:ln>
                              <a:noFill/>
                            </a:ln>
                            <a:solidFill>
                              <a:srgbClr val="000000"/>
                            </a:solidFill>
                            <a:effectLst/>
                            <a:uFillTx/>
                            <a:latin typeface="Cambria Math" panose="02040503050406030204" pitchFamily="18" charset="0"/>
                            <a:sym typeface="Graphik Compact Regular"/>
                          </a:rPr>
                        </m:ctrlPr>
                      </m:sSubPr>
                      <m:e>
                        <m:r>
                          <a:rPr kumimoji="0" lang="es-ES_tradnl" sz="2000" b="0" i="1" u="none" strike="noStrike" cap="none" spc="-26" normalizeH="0" baseline="0" smtClean="0">
                            <a:ln>
                              <a:noFill/>
                            </a:ln>
                            <a:solidFill>
                              <a:srgbClr val="000000"/>
                            </a:solidFill>
                            <a:effectLst/>
                            <a:uFillTx/>
                            <a:latin typeface="Cambria Math" panose="02040503050406030204" pitchFamily="18" charset="0"/>
                            <a:ea typeface="Cambria Math" panose="02040503050406030204" pitchFamily="18" charset="0"/>
                            <a:sym typeface="Graphik Compact Regular"/>
                          </a:rPr>
                          <m:t>𝛽</m:t>
                        </m:r>
                      </m:e>
                      <m:sub>
                        <m:r>
                          <a:rPr kumimoji="0" lang="en-US" sz="2000" b="0" i="1" u="none" strike="noStrike" cap="none" spc="-26" normalizeH="0" baseline="0" smtClean="0">
                            <a:ln>
                              <a:noFill/>
                            </a:ln>
                            <a:solidFill>
                              <a:srgbClr val="000000"/>
                            </a:solidFill>
                            <a:effectLst/>
                            <a:uFillTx/>
                            <a:latin typeface="Cambria Math" panose="02040503050406030204" pitchFamily="18" charset="0"/>
                            <a:sym typeface="Graphik Compact Regular"/>
                          </a:rPr>
                          <m:t>0</m:t>
                        </m:r>
                      </m:sub>
                    </m:sSub>
                    <m:r>
                      <a:rPr kumimoji="0" lang="en-US" sz="2000" b="0" i="1" u="none" strike="noStrike" cap="none" spc="-26" normalizeH="0" baseline="0" smtClean="0">
                        <a:ln>
                          <a:noFill/>
                        </a:ln>
                        <a:solidFill>
                          <a:srgbClr val="000000"/>
                        </a:solidFill>
                        <a:effectLst/>
                        <a:uFillTx/>
                        <a:latin typeface="Cambria Math" panose="02040503050406030204" pitchFamily="18" charset="0"/>
                        <a:sym typeface="Graphik Compact Regular"/>
                      </a:rPr>
                      <m:t>,</m:t>
                    </m:r>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1</m:t>
                        </m:r>
                      </m:sub>
                    </m:sSub>
                  </m:oMath>
                </a14:m>
                <a:r>
                  <a:rPr lang="es-ES_tradnl" sz="2000" dirty="0"/>
                  <a:t>, …, </a:t>
                </a:r>
                <a14:m>
                  <m:oMath xmlns:m="http://schemas.openxmlformats.org/officeDocument/2006/math">
                    <m:sSub>
                      <m:sSubPr>
                        <m:ctrlPr>
                          <a:rPr lang="es-ES_tradnl" sz="2000" i="1">
                            <a:latin typeface="Cambria Math" panose="02040503050406030204" pitchFamily="18" charset="0"/>
                          </a:rPr>
                        </m:ctrlPr>
                      </m:sSubPr>
                      <m:e>
                        <m:r>
                          <a:rPr lang="es-ES_tradnl"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ℝ</m:t>
                    </m:r>
                  </m:oMath>
                </a14:m>
                <a:endParaRPr kumimoji="0" lang="es-ES_tradnl" sz="2000" b="0" i="0" u="none" strike="noStrike" cap="none" spc="-26" normalizeH="0" baseline="0" dirty="0">
                  <a:ln>
                    <a:noFill/>
                  </a:ln>
                  <a:solidFill>
                    <a:srgbClr val="000000"/>
                  </a:solidFill>
                  <a:effectLst/>
                  <a:uFillTx/>
                  <a:sym typeface="Graphik Compact Regular"/>
                </a:endParaRPr>
              </a:p>
            </p:txBody>
          </p:sp>
        </mc:Choice>
        <mc:Fallback>
          <p:sp>
            <p:nvSpPr>
              <p:cNvPr id="11" name="TextBox 10">
                <a:extLst>
                  <a:ext uri="{FF2B5EF4-FFF2-40B4-BE49-F238E27FC236}">
                    <a16:creationId xmlns:a16="http://schemas.microsoft.com/office/drawing/2014/main" id="{ED632E30-FC33-F507-2918-44D5E5E9CE59}"/>
                  </a:ext>
                </a:extLst>
              </p:cNvPr>
              <p:cNvSpPr txBox="1">
                <a:spLocks noRot="1" noChangeAspect="1" noMove="1" noResize="1" noEditPoints="1" noAdjustHandles="1" noChangeArrowheads="1" noChangeShapeType="1" noTextEdit="1"/>
              </p:cNvSpPr>
              <p:nvPr/>
            </p:nvSpPr>
            <p:spPr>
              <a:xfrm>
                <a:off x="6588857" y="5560333"/>
                <a:ext cx="1997406" cy="434030"/>
              </a:xfrm>
              <a:prstGeom prst="rect">
                <a:avLst/>
              </a:prstGeom>
              <a:blipFill>
                <a:blip r:embed="rId6"/>
                <a:stretch>
                  <a:fillRect l="-3145" t="-5714" r="-629" b="-20000"/>
                </a:stretch>
              </a:blipFill>
              <a:ln w="12700" cap="flat">
                <a:noFill/>
                <a:miter lim="400000"/>
              </a:ln>
              <a:effectLst/>
            </p:spPr>
            <p:txBody>
              <a:bodyPr/>
              <a:lstStyle/>
              <a:p>
                <a:r>
                  <a:rPr lang="es-ES_tradnl">
                    <a:noFill/>
                  </a:rPr>
                  <a:t> </a:t>
                </a:r>
              </a:p>
            </p:txBody>
          </p:sp>
        </mc:Fallback>
      </mc:AlternateContent>
    </p:spTree>
    <p:extLst>
      <p:ext uri="{BB962C8B-B14F-4D97-AF65-F5344CB8AC3E}">
        <p14:creationId xmlns:p14="http://schemas.microsoft.com/office/powerpoint/2010/main" val="29043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Maximal</a:t>
            </a:r>
            <a:r>
              <a:rPr lang="es-ES_tradnl" dirty="0"/>
              <a:t> </a:t>
            </a:r>
            <a:r>
              <a:rPr lang="es-ES_tradnl" dirty="0" err="1"/>
              <a:t>Margin</a:t>
            </a:r>
            <a:r>
              <a:rPr lang="es-ES_tradnl" dirty="0"/>
              <a:t> </a:t>
            </a:r>
            <a:r>
              <a:rPr lang="es-ES_tradnl" dirty="0" err="1"/>
              <a:t>Classifier</a:t>
            </a:r>
            <a:r>
              <a:rPr lang="es-ES_tradnl" dirty="0"/>
              <a:t> </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9</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7731"/>
            <a:ext cx="10691264" cy="4381877"/>
          </a:xfrm>
        </p:spPr>
        <p:txBody>
          <a:bodyPr>
            <a:normAutofit/>
          </a:bodyPr>
          <a:lstStyle/>
          <a:p>
            <a:pPr marL="0" indent="0">
              <a:buNone/>
            </a:pPr>
            <a:r>
              <a:rPr lang="es-ES" sz="2400" dirty="0"/>
              <a:t>Dado un punto 𝑋=(𝑥</a:t>
            </a:r>
            <a:r>
              <a:rPr lang="es-ES" sz="2400" baseline="-25000" dirty="0"/>
              <a:t>1</a:t>
            </a:r>
            <a:r>
              <a:rPr lang="es-ES" sz="2400" dirty="0"/>
              <a:t>,𝑥</a:t>
            </a:r>
            <a:r>
              <a:rPr lang="es-ES" sz="2400" baseline="-25000" dirty="0"/>
              <a:t>2</a:t>
            </a:r>
            <a:r>
              <a:rPr lang="es-ES" sz="2400" dirty="0"/>
              <a:t>,…,𝑥</a:t>
            </a:r>
            <a:r>
              <a:rPr lang="es-ES" sz="2400" baseline="-25000" dirty="0"/>
              <a:t>𝑝</a:t>
            </a:r>
            <a:r>
              <a:rPr lang="es-ES" sz="2400" dirty="0"/>
              <a:t>) ,  si verifica la ecuación, decimos que pertenece al hiperplano.</a:t>
            </a:r>
          </a:p>
          <a:p>
            <a:pPr marL="0" indent="0">
              <a:buNone/>
            </a:pPr>
            <a:r>
              <a:rPr lang="es-ES" sz="2400" dirty="0"/>
              <a:t>Pero más interesante, si el punto hace que,</a:t>
            </a:r>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5" name="path3775.png" descr="path3775.png">
            <a:extLst>
              <a:ext uri="{FF2B5EF4-FFF2-40B4-BE49-F238E27FC236}">
                <a16:creationId xmlns:a16="http://schemas.microsoft.com/office/drawing/2014/main" id="{921AFAE5-D2B0-2166-BD95-0C8156750A90}"/>
              </a:ext>
            </a:extLst>
          </p:cNvPr>
          <p:cNvPicPr>
            <a:picLocks noChangeAspect="1"/>
          </p:cNvPicPr>
          <p:nvPr/>
        </p:nvPicPr>
        <p:blipFill>
          <a:blip r:embed="rId3"/>
          <a:stretch>
            <a:fillRect/>
          </a:stretch>
        </p:blipFill>
        <p:spPr>
          <a:xfrm>
            <a:off x="4522624" y="3158647"/>
            <a:ext cx="3146751" cy="2870961"/>
          </a:xfrm>
          <a:prstGeom prst="rect">
            <a:avLst/>
          </a:prstGeom>
          <a:ln w="12700">
            <a:miter lim="400000"/>
          </a:ln>
        </p:spPr>
      </p:pic>
    </p:spTree>
    <p:extLst>
      <p:ext uri="{BB962C8B-B14F-4D97-AF65-F5344CB8AC3E}">
        <p14:creationId xmlns:p14="http://schemas.microsoft.com/office/powerpoint/2010/main" val="1939168280"/>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{04AA286F-8D2E-6D40-8355-0FBFECDF6445}tf10001061</Template>
  <TotalTime>14535</TotalTime>
  <Words>2481</Words>
  <Application>Microsoft Macintosh PowerPoint</Application>
  <PresentationFormat>Widescreen</PresentationFormat>
  <Paragraphs>254</Paragraphs>
  <Slides>38</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Calisto MT</vt:lpstr>
      <vt:lpstr>Cambria Math</vt:lpstr>
      <vt:lpstr>Graphik Compact Regular</vt:lpstr>
      <vt:lpstr>Univers Condensed</vt:lpstr>
      <vt:lpstr>ChronicleVTI</vt:lpstr>
      <vt:lpstr>Máquinas de vectores de soporte</vt:lpstr>
      <vt:lpstr>Lo que vimos la clase anterior…</vt:lpstr>
      <vt:lpstr>Clasificación</vt:lpstr>
      <vt:lpstr>Clasificador Knn</vt:lpstr>
      <vt:lpstr>Regresión Logística</vt:lpstr>
      <vt:lpstr>Regresión Logística</vt:lpstr>
      <vt:lpstr>Maximal Margin Classifier </vt:lpstr>
      <vt:lpstr>Maximal Margin Classifier </vt:lpstr>
      <vt:lpstr>Maximal Margin Classifier </vt:lpstr>
      <vt:lpstr>Maximal Margin Classifier </vt:lpstr>
      <vt:lpstr>Maximal Margin Classifier </vt:lpstr>
      <vt:lpstr>Maximal Margin Classifier </vt:lpstr>
      <vt:lpstr>Maximal Margin Classifier </vt:lpstr>
      <vt:lpstr>Maximal Margin Classifier </vt:lpstr>
      <vt:lpstr>Maximal Margin Classifier </vt:lpstr>
      <vt:lpstr>Caso no separable</vt:lpstr>
      <vt:lpstr>Caso no separable</vt:lpstr>
      <vt:lpstr>Clasificador de Vector de soportes </vt:lpstr>
      <vt:lpstr>Clasificador de vector de soportes</vt:lpstr>
      <vt:lpstr>Clasificador de vector de soportes</vt:lpstr>
      <vt:lpstr>Clasificador de vector de soportes</vt:lpstr>
      <vt:lpstr>Clasificador de vector de soportes</vt:lpstr>
      <vt:lpstr>Clasificador de vector de soportes</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 en regresión </vt:lpstr>
      <vt:lpstr>Support Vector Machine en regresión</vt:lpstr>
      <vt:lpstr>Support Vector Machine en regresión</vt:lpstr>
      <vt:lpstr>Support Vector Machine en regresión</vt:lpstr>
      <vt:lpstr>Support Vector Machine en regresión</vt:lpstr>
      <vt:lpstr>Support Vector Machine en regresión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Facundo Adrián Lucianna</dc:creator>
  <cp:lastModifiedBy>Facundo Adrián Lucianna</cp:lastModifiedBy>
  <cp:revision>278</cp:revision>
  <dcterms:created xsi:type="dcterms:W3CDTF">2024-01-28T21:07:34Z</dcterms:created>
  <dcterms:modified xsi:type="dcterms:W3CDTF">2024-07-13T22:03:29Z</dcterms:modified>
</cp:coreProperties>
</file>