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0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7" r:id="rId11"/>
    <p:sldId id="268" r:id="rId12"/>
    <p:sldId id="269" r:id="rId13"/>
    <p:sldId id="270" r:id="rId14"/>
    <p:sldId id="272" r:id="rId15"/>
    <p:sldId id="274" r:id="rId16"/>
    <p:sldId id="278" r:id="rId17"/>
    <p:sldId id="279" r:id="rId18"/>
    <p:sldId id="280" r:id="rId19"/>
    <p:sldId id="275" r:id="rId20"/>
    <p:sldId id="273" r:id="rId21"/>
    <p:sldId id="283" r:id="rId22"/>
    <p:sldId id="282" r:id="rId23"/>
    <p:sldId id="276" r:id="rId24"/>
    <p:sldId id="284" r:id="rId25"/>
    <p:sldId id="285" r:id="rId26"/>
    <p:sldId id="286" r:id="rId2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A00000"/>
    <a:srgbClr val="FF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B73DA1-A6C2-4F7B-8EB4-17D27321EAC7}" type="datetimeFigureOut">
              <a:rPr lang="de-AT" smtClean="0"/>
              <a:t>07.01.2015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30DF4-F799-49BC-A122-16C6E510856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97473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430DF4-F799-49BC-A122-16C6E5108563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61641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0FB98-61A8-4C30-A1DC-EE973D609398}" type="datetime1">
              <a:rPr lang="de-AT" smtClean="0"/>
              <a:t>07.01.2015</a:t>
            </a:fld>
            <a:endParaRPr lang="de-AT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6CA082-0979-47B1-80E5-0085E4EAB70C}" type="slidenum">
              <a:rPr lang="de-AT" smtClean="0"/>
              <a:t>‹Nr.›</a:t>
            </a:fld>
            <a:endParaRPr lang="de-A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sv-SE" smtClean="0"/>
              <a:t>Benedikt Türk, Lukas Bäcker - 7.1.2015</a:t>
            </a:r>
            <a:endParaRPr lang="de-A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01CC6-0217-4EB2-B928-CA6523355EE1}" type="datetime1">
              <a:rPr lang="de-AT" smtClean="0"/>
              <a:t>07.01.2015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Benedikt Türk, Lukas Bäcker - 7.1.2015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CA082-0979-47B1-80E5-0085E4EAB70C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16C7B-3121-4B12-BC1A-CA417D68359B}" type="datetime1">
              <a:rPr lang="de-AT" smtClean="0"/>
              <a:t>07.01.2015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Benedikt Türk, Lukas Bäcker - 7.1.2015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CA082-0979-47B1-80E5-0085E4EAB70C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D8A8B-A2B0-43EE-87E8-33792F1B6251}" type="datetime1">
              <a:rPr lang="de-AT" smtClean="0"/>
              <a:t>07.01.2015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Benedikt Türk, Lukas Bäcker - 7.1.2015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CA082-0979-47B1-80E5-0085E4EAB70C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BC91A-9554-43AE-82FF-7248D95F0B65}" type="datetime1">
              <a:rPr lang="de-AT" smtClean="0"/>
              <a:t>07.01.2015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Benedikt Türk, Lukas Bäcker - 7.1.2015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CA082-0979-47B1-80E5-0085E4EAB70C}" type="slidenum">
              <a:rPr lang="de-AT" smtClean="0"/>
              <a:t>‹Nr.›</a:t>
            </a:fld>
            <a:endParaRPr lang="de-AT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90026-6EA2-459E-9A4C-539DD159F556}" type="datetime1">
              <a:rPr lang="de-AT" smtClean="0"/>
              <a:t>07.01.2015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Benedikt Türk, Lukas Bäcker - 7.1.2015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CA082-0979-47B1-80E5-0085E4EAB70C}" type="slidenum">
              <a:rPr lang="de-AT" smtClean="0"/>
              <a:t>‹Nr.›</a:t>
            </a:fld>
            <a:endParaRPr lang="de-AT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CFB49-3DA9-419D-87A0-FF56E4250E27}" type="datetime1">
              <a:rPr lang="de-AT" smtClean="0"/>
              <a:t>07.01.2015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Benedikt Türk, Lukas Bäcker - 7.1.2015</a:t>
            </a:r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CA082-0979-47B1-80E5-0085E4EAB70C}" type="slidenum">
              <a:rPr lang="de-AT" smtClean="0"/>
              <a:t>‹Nr.›</a:t>
            </a:fld>
            <a:endParaRPr lang="de-AT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B4289-936D-4E98-A0E5-7AEE8DD766C3}" type="datetime1">
              <a:rPr lang="de-AT" smtClean="0"/>
              <a:t>07.01.2015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Benedikt Türk, Lukas Bäcker - 7.1.2015</a:t>
            </a:r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CA082-0979-47B1-80E5-0085E4EAB70C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1A7CD-EB33-4D75-89F2-A071BD73A5ED}" type="datetime1">
              <a:rPr lang="de-AT" smtClean="0"/>
              <a:t>07.01.2015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Benedikt Türk, Lukas Bäcker - 7.1.2015</a:t>
            </a:r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CA082-0979-47B1-80E5-0085E4EAB70C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C0828-D0FF-4118-9188-9A1CD75BCF69}" type="datetime1">
              <a:rPr lang="de-AT" smtClean="0"/>
              <a:t>07.01.2015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Benedikt Türk, Lukas Bäcker - 7.1.2015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CA082-0979-47B1-80E5-0085E4EAB70C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86504-0A06-4194-8D09-F0D1CC43522D}" type="datetime1">
              <a:rPr lang="de-AT" smtClean="0"/>
              <a:t>07.01.2015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Benedikt Türk, Lukas Bäcker - 7.1.2015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CA082-0979-47B1-80E5-0085E4EAB70C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03E0927E-BEAE-40FC-8688-CF66C3580C90}" type="datetime1">
              <a:rPr lang="de-AT" smtClean="0"/>
              <a:t>07.01.2015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r>
              <a:rPr lang="sv-SE" smtClean="0"/>
              <a:t>Benedikt Türk, Lukas Bäcker - 7.1.2015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776CA082-0979-47B1-80E5-0085E4EAB70C}" type="slidenum">
              <a:rPr lang="de-AT" smtClean="0"/>
              <a:t>‹Nr.›</a:t>
            </a:fld>
            <a:endParaRPr lang="de-AT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</p:sldLayoutIdLst>
  <p:hf hd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at/url?sa=i&amp;rct=j&amp;q=&amp;esrc=s&amp;source=images&amp;cd=&amp;cad=rja&amp;uact=8&amp;ved=0CAcQjRw&amp;url=http://www.clker.com/clipart-bubble-5.html&amp;ei=SKKWVJXCMYG2UdKFgpgL&amp;psig=AFQjCNEzgfgoSqbV2WyGUFgvrAaPa3JVJg&amp;ust=1419244242531445" TargetMode="External"/><Relationship Id="rId7" Type="http://schemas.microsoft.com/office/2007/relationships/hdphoto" Target="../media/hdphoto1.wdp"/><Relationship Id="rId2" Type="http://schemas.openxmlformats.org/officeDocument/2006/relationships/hyperlink" Target="http://www.google.at/url?sa=i&amp;rct=j&amp;q=&amp;esrc=s&amp;source=images&amp;cd=&amp;cad=rja&amp;uact=8&amp;ved=0CAcQjRw&amp;url=http://fokussiert.com/2010/09/03/seifenblase-plastisch-vereinfacht/&amp;ei=sZ-WVJbYJ4rUaveCAQ&amp;bvm=bv.82001339,d.d2s&amp;psig=AFQjCNHSK5_fyTvLJ45ZmTEVVyB4jMmBsA&amp;ust=1419243776491351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s://www.google.at/url?sa=i&amp;rct=j&amp;q=&amp;esrc=s&amp;source=images&amp;cd=&amp;cad=rja&amp;uact=8&amp;ved=0CAcQjRw&amp;url=https://www.vismath.eu/de/blog/minimalflaechen&amp;ei=eqOWVLSWKIv2UMzGgKgL&amp;psig=AFQjCNHcMeq7GuCoRgNdfDBN5gDm6RXN0w&amp;ust=1419244787250886" TargetMode="External"/><Relationship Id="rId4" Type="http://schemas.openxmlformats.org/officeDocument/2006/relationships/hyperlink" Target="http://www.google.at/url?sa=i&amp;rct=j&amp;q=&amp;esrc=s&amp;source=images&amp;cd=&amp;cad=rja&amp;uact=8&amp;ved=0CAcQjRw&amp;url=http://www.fotosearch.de/bilder-fotos/einseifen.html&amp;ei=nKKWVPTeCYvpUqmtg5AP&amp;psig=AFQjCNEMz9nKe_Rfmn7qoHzRc9lrtux3Pw&amp;ust=1419244547985141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9.jpeg"/><Relationship Id="rId4" Type="http://schemas.openxmlformats.org/officeDocument/2006/relationships/image" Target="../media/image4.png"/><Relationship Id="rId9" Type="http://schemas.openxmlformats.org/officeDocument/2006/relationships/hyperlink" Target="http://www.google.at/url?sa=i&amp;rct=j&amp;q=&amp;esrc=s&amp;source=images&amp;cd=&amp;cad=rja&amp;uact=8&amp;ved=0CAcQjRw&amp;url=http://www.spreadshirt.de/traurig%2Btank%2Btops&amp;ei=VuuXVJCbJsyuUcHsg-gO&amp;bvm=bv.82001339,d.d24&amp;psig=AFQjCNFVkiSOjsC0nnP_zb0Qf9161BtNWw&amp;ust=1419328696281113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at/url?sa=i&amp;rct=j&amp;q=&amp;esrc=s&amp;source=images&amp;cd=&amp;cad=rja&amp;uact=8&amp;ved=&amp;url=http://de.wikipedia.org/wiki/Hyperboloid&amp;ei=GJ-aVPCYGKHgyQOwiIHwDA&amp;bvm=bv.82001339,d.bGQ&amp;psig=AFQjCNHQf0_qbFSJHUJF0-lLQDx8NlBsQQ&amp;ust=1419505816835761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576" y="569818"/>
            <a:ext cx="7776864" cy="1275006"/>
          </a:xfrm>
        </p:spPr>
        <p:txBody>
          <a:bodyPr>
            <a:noAutofit/>
          </a:bodyPr>
          <a:lstStyle/>
          <a:p>
            <a:r>
              <a:rPr lang="de-AT" sz="6600" dirty="0" smtClean="0"/>
              <a:t>Klassen von Flächen</a:t>
            </a:r>
            <a:endParaRPr lang="de-AT" sz="6600" dirty="0"/>
          </a:p>
        </p:txBody>
      </p:sp>
      <p:sp>
        <p:nvSpPr>
          <p:cNvPr id="7" name="AutoShape 4" descr="data:image/jpeg;base64,/9j/4AAQSkZJRgABAQAAAQABAAD/2wCEAAkGBhQSEBQUEBQUFBQUFBQVFBQUDxQUFBQUFBQVFBQUFBQXHCYeFxkjGRQUHy8gIycpLCwsFR4xNTAqNSYsLCkBCQoKDgwOFw8PFykcHBwsKSksKS0sLCkpKSwpLCwpKSwpKSkpLCksLCwpKSkpKSkpLCkpKSopLCkpLCksKSksKf/AABEIALcBEwMBIgACEQEDEQH/xAAcAAACAwEBAQEAAAAAAAAAAAACAwABBAUGBwj/xAA+EAACAQIDBAcGBAQFBQAAAAAAAQIDEQQSIQUxQVEGEyJhcYGRBzKhscHRUmLh8BQzQrIjgoOS8SRTcnOi/8QAGgEAAwEBAQEAAAAAAAAAAAAAAAECAwQFBv/EACwRAAICAQMEAQIFBQAAAAAAAAABAhEDBBIhEzFBUWEUkQUiM6HBMkNicYH/2gAMAwEAAhEDEQA/APj4VwSXMRltlXKbKuIYaDQCGRAYyIaYCLRLFYxFNFxLaMxiZoTJGmURTgaIBSGwKyBxQmAyIaBSDEJlkuVcq4NCCLQNwkyaAsGTLbAYDoGTALbBbLsA7g3BbI2SMK5akLTCuMBqZeYVmI5BQg2wbg5iXFQFtgNhgsaGDcheUgxGdItouCGZTYQhopIbKAFhFFwGoXENSAlhIKIrMFFkNAh8WELiMTM6KI0C0GU0UICxEWymDGEmFcWjThtn1an8qnOf/hTlL+1E9hMS2C5HXpdDsbJXjhcQ/wDQn9jPiejuJpq9TD1oLnKjNL1aKTAxKQQKg+Kt4o00MM2S5JDozspnQqbOaW4x1IWJUkxtUIaAYyQuRSEwblgkTKoAimyrlDSAmYmYEgyQ0y7gXCTJKDuUDclwAYQXmIAAQYxMzwkNTNiS5sUw2yKIDBuVcNwKUAEQKLLUS1ATAOLDixVg0ZjGplOQDkdboz0aq46uqNCydrynJ2hCK3uT+i1E2krYkctHrdiezTE1kp1rYWk9c9a6k1+Sl7z87LvPXqns/YyXV2rYq2taaUmnx6qG6C79/eeV2t07qV22s7vxehxvNPJ+kuPb/g6seG+ZHq9nbF2Xg98P4qorXnWs43/LT91ed/E7c/aXGCUacYxS0SSsl4JaHx2W2W/euC8a2T9Pku97ZcscH2Prr9qc+70NOG9qTekkn5Hxh41lrHvmN4M3iTJWGB9ujjdnYr+dhqN3xUFF+sbM0YX2bYCUlOjmivwZ7x8r6o+KYbarT3/E9r0Z6Yypat3S3rMk/R7zGbzQX51uX2f3NI6dt/kZ7XpV0Co/w8nRWWUVfyR8M2phMkmro/QOyOnFOqkp219DyntB9l8a0JYnAe8k5SordLm6fJ/l9C8EoSk+m6/xfdGM9yVT7+z4pOIljqsWm09GnqnwfIS2dxiCwbkbBKEE5FXBLTGBZdiItIAKsWXYgAVcjIkWkIZViB5SABjixsQMpoo0zaiQoUxkaI+lSNCpFqJJi6gnUm5wFuI6AydWC0aZITNGchoSXYuxGjBlG3YmxauLrwo0I5pzfgorjKT4RS3s+h7Y2vR2RQeEwXbryX+PX4uT+SXCPm7vf5rottl4OhVqQSU5JqLe9u1k3yhFNu3GU4/g081iq0qk3KTcm225Pe297ZySi8str/pX7nRjhS3NF1MQ5ycpNtt3bbu2+9kcnJ2QljM9rW0OxQopyrgOeHlG2ZNX4tOwVSm4ven3p3RdTFSlGzenJEatHhd6W/e4dU+AuLuirrmV5lVoZbNbn8+KfIBSOqDT48mLm0PhI2LFrS10+N3x7tNDFTp3Td0rW0bs3d27PMuBbxJ+DeGauDv7P2u4tan1DoX0y3Rm9GfGqNN3txO7srFZWtbSueZrNDS6kOGjsjFZo0e09qvs9jVhLG4RdrfVguP5l+/0+KSP0d0T28qkeqqapqzT4p6NHxr2jdHP4XF1Mvu538e1GXnH4pnPp9Q51GfEjgzYJY3TPJNg3LYJ3UYFosEsADTCTF3LTAQ0pgKQQwLSCTBsXYTGGQq5CaAGVLUdRRdQGMjpMzdTGORmhUJKqXYDpVAM4nOWhAFJipDsgLiJoBGUbQpXYLR0tj0e0290VmZzZnti2a41ukkJ2h2UoreBhcHz3ce/mkaKFPPOU3wdkaqsCcMLPYx4ko9SXbwc/GUYJXWj5cDnwmr66oLGV7v5eHAzpnRL4PKzT3SuqN0Kafuv995N2klv9PIrA0lq3wtYKpXWa0tYk8HM8qukaqtCLo50ruLs1wtwbOfCV39jbRoSyys7wtq9+nBP7mfqL+6mlp+pd000Qsu60XBDIEjT0G06Z2R5EsqQ6lTbSe82Uqt7XVn4CKel7u2jtaz1torXW98fmbNnwzuz7/gdWzfGju/D87c2j1vR7HOFWD716D/abheuqLTSrQVpW/ri3x7uyczZ9Jxknp9TV0g2s6rowTeVRlKN1/XGWWWvglofI/iWHpZsc490uT6TVaffFSr4PkU42bT3rT0AOp0jw+WvJrdLtLz3/FHLZ6EJbop+z5iUabRCwSyySF3KIABRYxCkMiwEMSLsCpBJiAvKQmYsQiqkwIsuSJGJuA6IxQJSiaYwNEiRMaYyNMdGmGoFbSbE9WC6ZrygyQNBZhlA6tJZaE3+KSj5L/gxuGq8UdbE0P8ABp98pN+SsefqvC+Tt0iuTL2fhLU49+r8xG1Y2g/zO31fwO5QppRinySXocjb1JvKlyk/oVhyXwj6vPhjDTX6R5OpqwYxOmsCknxdmJhR7jpcT4rIxuFjaC72zfDZE5xTtHLdNtN3y2XkSlQ7EfP5s9HsSzotPgpLztFr4RMsqqmeZlm1yji7GcYzdNtK6tbmysdgZwqdVKOVp9pWs1fdfkXjsBKM+syu0m7Pcuy/0Opg7VZObSTut3ONmviap7ooznHpvqd0+/8As5mBwN49rW/7Zmq4e0muTaN9e9Oo0nZXbXq19Dh47ESVWbT/AKmVDPHHLa0y4Qlk5s0Upxcmr2tv0/fHQ6OyZdqPjw700efw8nmvzOpgq9pxW95lp6m61EpL0evo1HHLcz1/8TGK1ZxpbXzYhRy/1Sa/zKKf9t/MvWTTb3HMUv8ArIeKPA1MVKUr8Jn2Ws1Etka4TaMnSilZxfKU4/Jnnmj1fS2KyRt/3H/aeVsb6V3iR8pqP1GDYtF2KOkwLsFYiYSEADKuHIWxgWqgamJaCTAQ3MQCxYCNk4FRRoqQE2Ogk0UUaoxMtJmpSLiJhEchbmBKoOxUOcwXUESqAOoRZVGhzPSVMI3h4SS3Safnrf0Z5NM91sWp1mEkuKSfmlZ/I4dbe2LXs7NHJLJz5H4bCOUYPgkn6rQybYwi08JfRnZwPZowb/C09N1pPLfyujNtSKlBNcH8Hp9itHie7k+ryZYy07S54PKvDq17rfa2u7mBhcKo3fP5Gx0dHd2s7WvrrfcuWnxQErLdc9mUIxXB8Bq90uO1mmjFKKshEsU43UE75l4bmgFN8CKs4yvpr80ck0jkx46Z18JgutoSp1Lpx7cddU9fuYKVZUEkua8d7u/ghmExsoyzXu3F9nh5ox4impu60lyZzpbZN+C9t3GXYvG1VOV1e93vVuJ53FyvOT738zuTqWjeT3X9Th1CZK3Ztp41aRmuzo7Jh2r8k366IwKOp1cOsse96/YvGdiXg6tKtoczBSzYq/K7+BU69ot/vUvZELRnN8dF82efqFW5++D3cmfqRxx9cgdKKt4wX5pP0SR51nU25VvNL8Mfi9Wc2xtgjtxpHj5HcmwSmG0CzYkFB3BSCSARdwXEKxBoQOQLIEggYrAsQIghnUqmVsfUmZakjoZCGwmPVQwwkPjISY6GymA5EyhRgMQNi1AbGAagOgAjA9J0TxmVyp8Wrx+qOCkPwld05xnHfFp/oKcFOLiL5PpNGnKWGpt72mm+eRtLz0RxsZT7WlrPg+H21PU9HVGvhpqH/tgvyyspx8YyX/0jh7Sw7zXWkk9b7mnvOTBOWObjI9jT6nqRpnBuuKtbxsY6kdeB0cbUT4rNbVc/uc+rJcN/14o9dPdE8/WQW/2IaKqx1dnfk7Wv5cCSkJnUOeRwKI/AVcs4zdrJ635PR+YW0LZnlem+Nnw36epzqkyqldSadrc0t3fbu7jBjljuSkHVxd1aSvyfB+PJmCtFb16DJyu9F4cRVWk1vViTWEa7EwsVftGuvUS3a37zFJa6FxnZBupcHTBLygptyaX7udKTUIqP4Vd+LB2NgXLNUa7MF5tvRJd70XmY9q1muzxerscs11JV6Nd+1HMxFTNJt8WJbCkxbZ0UctltglXIgoYyKCsSIViRgSBTCkgCrBhpl3Fl3ETQWYgu5AGb5TEyHKIEom7EgYmimhKQ+mJAx0YhqJUQ1E0JIglEuKDQwKUQinIFzAD0/QzpQ8LWWb+W3r3X0fk1v8nwPe7e2bGpBVqLvGWum9Pk+8+NdYeu6FdPP4Z9VX7VCWj4uPevD992GTF1OU6YrcXuiZ9p0GpanMbe7zPpe2+jsK8FVwrVSEuMdbd0lwZ4raGxJ0ldpxf9OtvHy8DXTZv7cuGdeOHW5f8A04dab7vJW9e8Q2aalNrgLa5o6nGzKWPkzMTNcjb1SYEqPiYyinwLpS7mN1N1lla4pvUlXESl7z+A6eGvuJTwcr6fcwlGSLWMzqmOwmz5VZWW7j3fqdPC9H5Tet33bjdtDHUsLSyU2nUf4LWX+bn3o55N+DVpQXIjH4+OGpdXD3uL7+SfPm+Hju8hWquTberYeJrubu/0XgIKikjlk7dlNC5DGLZQIBhwRVgogyhqRYMZElIgAZAkbBbAC7lNgORWYqhBkAuQKDk66QE0EmSSNyUJH0kKsNpkopmqCDFxZHMuyBuYpzESqi5VhWFD5VRc6olzKFY6GdYFFi4xGRQwPVdCelNTB1ouMn1bdpwb0cb6+B9P2/0n2biEoyqWdtJKDsr8H+h8NpsbKrcTimOMnF2j6JiOi9OetGrCa4Jb/RanJxPReUd/wT+qPJU8ZKPuya7r6eh0sF0sxFL3Z37nqvR6fAd5EuJG/wBR7Vm2WxWnuf8AtJLY1Rrc2EvaDXveUKUvGml8kiPp9iOCpL/Si/oZNZG7tB9S12QdDo1Pe42XN7heJ6mjvkpPlF2X+7j5XOdj9v1638ypJrktF5JHKq67zRqT7sjryfwbtodJZNONPsx7lZfd+ZwKlRt3buxtUS0YNV2JtvlgAsZYqwCoTIW2OkhMigKTCTF3ImJjHXKZUQ0KhANAsNgsBi5IAa0BKI0AJCZSFAduMS5oKwM2aEUJYUZC5yBzkWXRrVQXOqJVQGUh2Kg3ULTEqQyMgsBiDiKUglMqyWOQaZnUy+sHYjTmLzCIyGRHYDC0ikgrhYBJBoXnK60LAY2JnIGVYTKoS2NIGoKYbKymbRQu4DYyURMhUMGTAnENImUYGZoiGzgJEA2LDuLiW2JiLbKBuFFBQEsDJDbATQUAuxAspAsZ1J1REqpZCrAS5FJkIIYWYq5RBiLLTIQmwLzEUiEGIOLGxiWQpCY2MRiLIWSRyBdQhBWULlWAlVIQVjSFuoWmQghhxCIQtEsCUTPNEISwRdOIzqyiAMXOmIdMsgmCCVMGcCEEAu2oyKLIIArCpkIDAGxCEJKP/9k=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53975" y="-1790700"/>
            <a:ext cx="561975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sp>
        <p:nvSpPr>
          <p:cNvPr id="10" name="AutoShape 17" descr="data:image/jpeg;base64,/9j/4AAQSkZJRgABAQAAAQABAAD/2wCEAAkGBw0QDBANDQ8NDA0NDw0NDQ0PDQ8NDQ0NFBEWFhQRExQYHCggGBolGxQUITEhJSkrLi4uFyA2ODMsNygtLisBCgoKDg0OGxAQFSwcHx0sLCwsLCwsLCwsLC0sLCwsLCsrLCwsLCwsLCwsLCwsLCwsLCwsLCwsLCwsLC4sLCwsLP/AABEIAO4A1AMBIgACEQEDEQH/xAAbAAEAAgMBAQAAAAAAAAAAAAAAAwUBAgQGB//EADgQAAICAQIEAwQJAwQDAAAAAAABAgMEESEFEjFBUWFxIjKRoQYTQlJigbHB0RQj4UOCovAzU3L/xAAYAQEAAwEAAAAAAAAAAAAAAAAAAQIDBP/EACERAQEBAQACAwEBAQEBAAAAAAABAhEDMRIhQVETMkIi/9oADAMBAAIRAxEAPwD7iAAAAAAAAAAAAAAAAAAAAAAAAAAAMMyAAAAAAAAAAAAAAAAAAAAGs5qK1k1FeLeiOC/jNEdk3Y/wrb4kyW+kXUnurEFBbx+b9yuK85Nv9DnnxbJf2lH0ii3+dZ3zZenB5R5uS/8AUmY/q8j/ANk/iT/nf6j/AGn8esB5WPEclfbb9UmTQ43eveUJ/k0/kP8AOn+2XpDDKenj8H78JR80+ZFjj51NnuTi34a6S+DK3NjSbzfVdCYNXsbIqsxIyavqbADGobCQGQAAAAAAAAAAAKziPFo16whpOz/jH1/gmS30jWpJ2u+++EI805KK82UuXx1v2aY6fjkv0RW2SstlzTbk/kvRHRTiGsxJ7c98mtevpzzdlj1nKUn5vYkrxGWVWKjphShdonj/AKrIYRPHDLFQRnQr8mkxHAsMz/Ro7wR8qn4xXPDIp4ZbaDT0+BPyqPhFDZhnNPGaPTNLvFM1cK+8ETNq3xRR4/Er69teeP3Zb/Bl/hZUbIKcdu0o94vwIXRjvrGP5pkuNTVHV1qK166Mrqy/i+JqfvXRruZbNTKZRq2SMmvMZ5gMgxqZAAAAAAABQ8Z4k23TU9uk5Lv+FE5z2q61MzpxXizbdVL26SsX6R/krqMfU2xsctKKDb6zORz/AHu9qOjGOyFSN4x0M6mdrSTjKQ1NHI1cgnqTmMc5C5mOccR1NzjnIOcxzk8OunnMqZzc5lTHDrp5hqQKRLWm/TuyEys/V6knswWiX8sw7Eto/E06kLekt1qik301S9Dj4grIaX1PXlXtw6xnDx0OjMjrFI56LuT2Zbwfy/wJ/Uav468HMhbDmjs170e8WdOh5vMqnj2q2r3JdPDziy8wsuNsFOP+6PeL8BrP7DG+/V9p9DIBVoAAAAQ5eRGuuU5dIrZeL7IFvHBxvP5I/Vwf9ya3f3Y/yU2NRqaJysm5y3cnqy1xaDf/AJjl789dSY9J1xjoZhDQyzO1rJxq2aNmZEcgVhyNHIM0bLKWjkaORiTI5MlW1JzmOchcjHOTxXroUzZSOdM3iyOJ66q9+uyXVkrt20jtH5v1ORMkiyOLyposkiyGJJDqVWjou6nPbXqTTftMaERa/bi1XK6rN4Po/usrqbJ41/jHpJdpR7NFvfVqity4ax5ZfZ9x+Hk/I0yz3P3+PRVzUoqUXrGSTT8jYoeAZmknRJ7PVw8n3RfGepytsa+U6AAqsHnuP5PNYqo9Iby85MvMm5QrlN9Ips8nTrKblLdybb9TTxz9Y+bX1x2YVJcU16I5sOosYR2GqnGfproaSJmiNootUEjSSJpIjkiytQtEbRO4kbiSpYgkiNxOlxNHEt1WxzOJjkOnkMchPVeIVEkijdQNlEjqeNYokijKibqJC0hFEsOpqkbxRVeN+5ujWKJIoheNZROHLp2LNRIL4bCU1Ox5m6LjLmjs09U/BnqsLIVlUZrut14S7ooc6om+juRpOVT6S9qPquppqdnWPjvx1z+r8AGLpVH0ju0rjWus3q/Rf9RW4NZJx2zmyOXtCKX5vdkuDA2n1lzX72tMaGx1ohpWxOZV0RhojcSUxoQIHE0cTocTVxJ6ixzOJo4nS4mriT1XjmcDVwOlwMchPUcc3IOQ6OQcg6j4oOQyoE/IZ5B0+KFRNlElUDZQHU8RqJuom6ibqJHVuNFEkSMqJsQtxjQ0sRIayISqM2sqarPq7oz+7Ja+ncv8uJQZkdzbDl8k5evXoHLwy3nohLvypP1WwMa6ZezrzmVLmyLH+Nr4bFpgxKap6zb8ZN/MvcJbG+vTm8f3erGtEhpA3MHUAAAAAMcpq4m4Aj5DHISgI4i5DHITAnpxFyBQJQR040UDPKbAJ4xoZAAAAAYZkMDkyVsUOdE9BkLYos9GuGHld3Ab9KNH2nJfo/3MlPi38sWvxN/JAm47UZ8vJxHjdS/wuhQ1rSbXhJr5l7hPYnaviWcDY0gbmDqAAAAAAAAAAAAAAAAAAAAAAAAAAwOe/oUeeXeQ9iiz2aYY+X0rNwdeJj80W/xNfJGTX5OeZtMyPLk2L8bfx3LTBkcnH6+XIUu04p/mtv4JMCZW/eWk+tWLytkhBS9icwrpgAAkAAAAAAAAAAAAAAAAAAAAADDMmsmBy5L2KHOkXOXLYoMye5tiOfy1dcBp/sav7UpP9F+xk7OHVclEI91Fa+r3Mmer9tszmY4fpFTrUprrXL5Pr+xV4Vh6e6tThKD6STTPIwThNwl1i2maYvZxj5ZzXXpMaex2RZU4dpZ1yM9Rrm9iQAFVwAAAAAAAAAAAAAAAAAAAAAIrZEjZy5E9iYi1wZthV49X1l8IdnLf0W7J8206vo5j7yuf/wAR/d/obes9c3/WuL0AGDqCg+kOLpJXR6S9mfk+zL8jyKYzhKEuklp6eZbN5VN5+U485hXF1j2HnJwlVY4S6xfxXZlph3mmox8eufVXcWZOemzUnTMXRKyAAkAAAAAAAAAAAAAAAAANJyA1skVmZcdGTcUuZeaZyx8mkFnNOahHdyeiPWYtCrrjBdIrTXxfdlR9H8P/AF5LrtWvLvIvB5L+Hizydv6AAzbAAAruM4H1sOaP/kgtvxLwKDHuaej207HsCl4zwzXW6pe11nFd/NeZpjX5WPkx/wCo2xcgsq7NTy+PkaFtjZJOsoxtbpmTnqtJlIybStgAEgAAAAAAAAAAAxqaTmBmUjlvu0Nb79CqyskvnLLe+GXkEHD8N32b6/Vx3m/2NMaid1nLHp9qXaKPUYuPGuChBbLv3b8WX1fjOM8Z+d7fSWMUkkloktEvBGQDF0gAAAAAAAKbivCebWylaS6yh2l5rzKiq5xej1TWzT2aPYHDxDhkLd/cs7SXf18TTO/ysd+L9yr8fKLCrIPP5GPbTLSaenaS3i/zJKcstc99KZ3Z9V6SNhIpFLTl+Z115KM7lrNxYamTljejdWoji/U4IvrEPrEQdSghdqNXcieHU+prKZyzyEc9uWTMq3UdllyOK/KOK7M8zisvbei1bfRLqy8wy15HRkZRHh4ll8ttoL3pvovTxZ14HBpS0ndrGPXk+0/XwL+uuMYqMUoxXRIm7k9Iz47r70jxMaFUFCC0Xd92/FkwBi6ZOAAAAAAAAAAAAADWcFJcskpJ9U1qioy+BRe9L5H917x/LwLkEzVnpXWZr28jdj3Ve/FpfeW8fijFeUz17Rx38Monu4JPxj7L+RpPJP2Mr4bPVUsMwmjmk1vAI/YskvKS1OO7hFsN+eDX+5fsT3NU5ufjpWb5mf63zKeyMo9WvybNFORb4RX/AEq5eb5kUs05KMOyfRxXq3/B3V8Bm/esivRNkf8AzFp876jlszCB3Sk9Ipyfglqy9p4HSve5rPV6L4IsKaIQWkIxj6LQj5yelp4tX3Xnsbg9095/2o+e8vgXWHw6qr3VrL773l/g6wZ3drXPjzkABVcAAAAAAAB//9k=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53975" y="-1363663"/>
            <a:ext cx="2543175" cy="284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sp>
        <p:nvSpPr>
          <p:cNvPr id="11" name="AutoShape 19" descr="data:image/jpeg;base64,/9j/4AAQSkZJRgABAQAAAQABAAD/2wCEAAkGBw0QDBANDQ8NDA0NDw0NDQ0PDQ8NDQ0NFBEWFhQRExQYHCggGBolGxQUITEhJSkrLi4uFyA2ODMsNygtLisBCgoKDg0OGxAQFSwcHx0sLCwsLCwsLCwsLC0sLCwsLCsrLCwsLCwsLCwsLCwsLCwsLCwsLCwsLCwsLC4sLCwsLP/AABEIAO4A1AMBIgACEQEDEQH/xAAbAAEAAgMBAQAAAAAAAAAAAAAAAwUBAgQGB//EADgQAAICAQIEAwQJAwQDAAAAAAABAgMEESEFEjFBUWFxIjKRoQYTQlJigbHB0RQj4UOCovAzU3L/xAAYAQEAAwEAAAAAAAAAAAAAAAAAAQIDBP/EACERAQEBAQACAwEBAQEBAAAAAAABAhEDMRIhQVETMkIi/9oADAMBAAIRAxEAPwD7iAAAAAAAAAAAAAAAAAAAAAAAAAAAMMyAAAAAAAAAAAAAAAAAAAAGs5qK1k1FeLeiOC/jNEdk3Y/wrb4kyW+kXUnurEFBbx+b9yuK85Nv9DnnxbJf2lH0ii3+dZ3zZenB5R5uS/8AUmY/q8j/ANk/iT/nf6j/AGn8esB5WPEclfbb9UmTQ43eveUJ/k0/kP8AOn+2XpDDKenj8H78JR80+ZFjj51NnuTi34a6S+DK3NjSbzfVdCYNXsbIqsxIyavqbADGobCQGQAAAAAAAAAAAKziPFo16whpOz/jH1/gmS30jWpJ2u+++EI805KK82UuXx1v2aY6fjkv0RW2SstlzTbk/kvRHRTiGsxJ7c98mtevpzzdlj1nKUn5vYkrxGWVWKjphShdonj/AKrIYRPHDLFQRnQr8mkxHAsMz/Ro7wR8qn4xXPDIp4ZbaDT0+BPyqPhFDZhnNPGaPTNLvFM1cK+8ETNq3xRR4/Er69teeP3Zb/Bl/hZUbIKcdu0o94vwIXRjvrGP5pkuNTVHV1qK166Mrqy/i+JqfvXRruZbNTKZRq2SMmvMZ5gMgxqZAAAAAAABQ8Z4k23TU9uk5Lv+FE5z2q61MzpxXizbdVL26SsX6R/krqMfU2xsctKKDb6zORz/AHu9qOjGOyFSN4x0M6mdrSTjKQ1NHI1cgnqTmMc5C5mOccR1NzjnIOcxzk8OunnMqZzc5lTHDrp5hqQKRLWm/TuyEys/V6knswWiX8sw7Eto/E06kLekt1qik301S9Dj4grIaX1PXlXtw6xnDx0OjMjrFI56LuT2Zbwfy/wJ/Uav468HMhbDmjs170e8WdOh5vMqnj2q2r3JdPDziy8wsuNsFOP+6PeL8BrP7DG+/V9p9DIBVoAAAAQ5eRGuuU5dIrZeL7IFvHBxvP5I/Vwf9ya3f3Y/yU2NRqaJysm5y3cnqy1xaDf/AJjl789dSY9J1xjoZhDQyzO1rJxq2aNmZEcgVhyNHIM0bLKWjkaORiTI5MlW1JzmOchcjHOTxXroUzZSOdM3iyOJ66q9+uyXVkrt20jtH5v1ORMkiyOLyposkiyGJJDqVWjou6nPbXqTTftMaERa/bi1XK6rN4Po/usrqbJ41/jHpJdpR7NFvfVqity4ax5ZfZ9x+Hk/I0yz3P3+PRVzUoqUXrGSTT8jYoeAZmknRJ7PVw8n3RfGepytsa+U6AAqsHnuP5PNYqo9Iby85MvMm5QrlN9Ips8nTrKblLdybb9TTxz9Y+bX1x2YVJcU16I5sOosYR2GqnGfproaSJmiNootUEjSSJpIjkiytQtEbRO4kbiSpYgkiNxOlxNHEt1WxzOJjkOnkMchPVeIVEkijdQNlEjqeNYokijKibqJC0hFEsOpqkbxRVeN+5ujWKJIoheNZROHLp2LNRIL4bCU1Ox5m6LjLmjs09U/BnqsLIVlUZrut14S7ooc6om+juRpOVT6S9qPquppqdnWPjvx1z+r8AGLpVH0ju0rjWus3q/Rf9RW4NZJx2zmyOXtCKX5vdkuDA2n1lzX72tMaGx1ohpWxOZV0RhojcSUxoQIHE0cTocTVxJ6ixzOJo4nS4mriT1XjmcDVwOlwMchPUcc3IOQ6OQcg6j4oOQyoE/IZ5B0+KFRNlElUDZQHU8RqJuom6ibqJHVuNFEkSMqJsQtxjQ0sRIayISqM2sqarPq7oz+7Ja+ncv8uJQZkdzbDl8k5evXoHLwy3nohLvypP1WwMa6ZezrzmVLmyLH+Nr4bFpgxKap6zb8ZN/MvcJbG+vTm8f3erGtEhpA3MHUAAAAAMcpq4m4Aj5DHISgI4i5DHITAnpxFyBQJQR040UDPKbAJ4xoZAAAAAYZkMDkyVsUOdE9BkLYos9GuGHld3Ab9KNH2nJfo/3MlPi38sWvxN/JAm47UZ8vJxHjdS/wuhQ1rSbXhJr5l7hPYnaviWcDY0gbmDqAAAAAAAAAAAAAAAAAAAAAAAAAAwOe/oUeeXeQ9iiz2aYY+X0rNwdeJj80W/xNfJGTX5OeZtMyPLk2L8bfx3LTBkcnH6+XIUu04p/mtv4JMCZW/eWk+tWLytkhBS9icwrpgAAkAAAAAAAAAAAAAAAAAAAAADDMmsmBy5L2KHOkXOXLYoMye5tiOfy1dcBp/sav7UpP9F+xk7OHVclEI91Fa+r3Mmer9tszmY4fpFTrUprrXL5Pr+xV4Vh6e6tThKD6STTPIwThNwl1i2maYvZxj5ZzXXpMaex2RZU4dpZ1yM9Rrm9iQAFVwAAAAAAAAAAAAAAAAAAAAAIrZEjZy5E9iYi1wZthV49X1l8IdnLf0W7J8206vo5j7yuf/wAR/d/obes9c3/WuL0AGDqCg+kOLpJXR6S9mfk+zL8jyKYzhKEuklp6eZbN5VN5+U485hXF1j2HnJwlVY4S6xfxXZlph3mmox8eufVXcWZOemzUnTMXRKyAAkAAAAAAAAAAAAAAAAANJyA1skVmZcdGTcUuZeaZyx8mkFnNOahHdyeiPWYtCrrjBdIrTXxfdlR9H8P/AF5LrtWvLvIvB5L+Hizydv6AAzbAAAruM4H1sOaP/kgtvxLwKDHuaej207HsCl4zwzXW6pe11nFd/NeZpjX5WPkx/wCo2xcgsq7NTy+PkaFtjZJOsoxtbpmTnqtJlIybStgAEgAAAAAAAAAAAxqaTmBmUjlvu0Nb79CqyskvnLLe+GXkEHD8N32b6/Vx3m/2NMaid1nLHp9qXaKPUYuPGuChBbLv3b8WX1fjOM8Z+d7fSWMUkkloktEvBGQDF0gAAAAAAAKbivCebWylaS6yh2l5rzKiq5xej1TWzT2aPYHDxDhkLd/cs7SXf18TTO/ysd+L9yr8fKLCrIPP5GPbTLSaenaS3i/zJKcstc99KZ3Z9V6SNhIpFLTl+Z115KM7lrNxYamTljejdWoji/U4IvrEPrEQdSghdqNXcieHU+prKZyzyEc9uWTMq3UdllyOK/KOK7M8zisvbei1bfRLqy8wy15HRkZRHh4ll8ttoL3pvovTxZ14HBpS0ndrGPXk+0/XwL+uuMYqMUoxXRIm7k9Iz47r70jxMaFUFCC0Xd92/FkwBi6ZOAAAAAAAAAAAAADWcFJcskpJ9U1qioy+BRe9L5H917x/LwLkEzVnpXWZr28jdj3Ve/FpfeW8fijFeUz17Rx38Monu4JPxj7L+RpPJP2Mr4bPVUsMwmjmk1vAI/YskvKS1OO7hFsN+eDX+5fsT3NU5ufjpWb5mf63zKeyMo9WvybNFORb4RX/AEq5eb5kUs05KMOyfRxXq3/B3V8Bm/esivRNkf8AzFp876jlszCB3Sk9Ipyfglqy9p4HSve5rPV6L4IsKaIQWkIxj6LQj5yelp4tX3Xnsbg9095/2o+e8vgXWHw6qr3VrL773l/g6wZ3drXPjzkABVcAAAAAAAB//9k=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206375" y="-1211263"/>
            <a:ext cx="2543175" cy="284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sp>
        <p:nvSpPr>
          <p:cNvPr id="12" name="AutoShape 22" descr="data:image/jpeg;base64,/9j/4AAQSkZJRgABAQAAAQABAAD/2wCEAAkGBw8QEg8SEBIQDxQNDw0PDRQODw8ODwwQFBEWFhYUFBUZHCggGBolGxQUIT0hJSkrLi4vFx8zODUsNygtLisBCgoKDg0OFxAQGiwdHyQsLCwrLS8sLCwsLCwsLCwsLCwrLCwsLCw3LDctLCwsLSwsLCwsKywsLCwsKzc4KywsLP/AABEIAIgAiAMBEQACEQEDEQH/xAAbAAACAwEBAQAAAAAAAAAAAAAAAQIDBAUGB//EADgQAAIBAgIGBwUHBQAAAAAAAAABAgMRBDEFEiFBUWEGMnGBkbHBIkJSctETFCNDYqHwFlNjkuH/xAAZAQEBAQEBAQAAAAAAAAAAAAAAAQIDBAX/xAAqEQEBAAEDAwIFBAMAAAAAAAAAAQIDESEEMUESURMiMmGBBRRCkSNxof/aAAwDAQACEQMRAD8A+4gAAAAAAAAK4DuAAAAAAAAAAAAAAAAAmwI1KsYq8mopZttJBLZJvXIxPSXDx2Rcqr/xq68Tl8WeOXiz/UNHHifNfsyvpFVfVw7t+udvQevL2YnV62X06VNadr76Mf8Af/hfVl7F6jqZ30f+rqenn79KS+V3L6r5ifv8sfr07G7D6WpT32fCWw1MpXo0+s0s+12bVJFendIKAAAAAAAAAFcDiaS06ovUopTlvfuR+pOb2bmhq6n0z81yfuVSu9atKVTgm7Qj3GLhP5OeX6ZpW+rWyuV9vH9OphdEpZJLsVjc29nbGaOn9GMjdHR0VwNbrdek8Kt6JvU+LR92Q3T4iqeBi9yHDlqdPo6n1YinTnDqvueRNnn/AG+Wnzp1toYnW2NWZXTDU34vFaQ6gAAAAAATYHmdL6VlVk6VF+ytlSXxcly5kuUj6Wj0+Onj8TV/EPAYCMefmzPOTz6/WXLiR28Phks/A1JHl3t5rTYoAE0BVKFgEkAapFlRlSKWTJbSqbmGZLO64KAAAATA4fSLHtfg021KavUazhDh2sxnn6eHr6bDHGfGz7TtPesmjsIoq3HPkuBnHHfu4a3UZamW9d3C0bbfA6zhxmOzQVTAAEBByIqKAYDAi0GpyspyuEsWBAAAVYmqoRlKWUE5PsSJbtN1mNyu0eWpwlKWtLrVHry78l3I4YS5c019b15enH6Z2dnDwS9TvOGccduW1VVwKqammBK4ABCUrgRQDAAGAARjsYa7r7hkwADmaaleMKf92aT+WO1+SOOrz6cfc9dwlynfwxUYe03z8Dc71z08JNo3QNO1qyJWUwGmBLWAjcCSAYAAwABSQWLYZBKkAAYcVh9apTk31I1NnFu30MbfN6vszlN9mPDQ6zys/O4xbx44aYm0qyIRKwUAADAaAkAAMAAQonSZIVYUDA5dSo/vDjfZ9gpJbr6z2mJvcr/pz3/ySKKUntXMkr02eWmB0cVkQqak7WAAAAAkgGgJIAasAAJgSobyL4WlQAcbHvVxVB7qtKtT70015sx/L8OeU2zxquKs2uDMx68uzTTOzzromVSKABgADAkmA0A7gACuA8Pv7SQXFABxuk8GqUKqzw1SFXnq5S/ZmMuNr7Mak3xVykm01lJJrgZy7vVOYuoyOrz3itMQqQEWA0wJIC2MAE4AFgAAYFVWdkwzldouwq9ntJOzUXFABCtTUoyjLapJxfNNWJZvNh5LBTdJyw8+tRdoP46b6r8Dl9q76U+XZ06czeFctSNlORtiVZcKiAIDRShxAtQAwEBGTAg2BixL1pKC95/tvJXPPnaOpFWS5FdDAAADg9J9GSqKNWkvxKF3Zfmw3xOepL3jrpZ+nJytF6RVRLjk75mMcvMenV0/LtUqh3l3fPs2aIyCym2Gk6VSz7c+QNmpMIAGBGUrBFV2FRqysvJcQblg6Fm5vN5ckGZOd2wNAAAAE0B5TpBoKUZOvh1m71YLe/ijzOGeFnOL1aGvt8uXZl0fpRSzz38hhm6a3T+Y69LEneXd8+43GrlWTGyzJJTI1uvo1mijUqye8Mk6nACNgFKSWfdzDUm4pU3J3f8AOQLGpBAAAAAAAKwHB0z0chWbnSf2VTNu3sz7V6nLPSl7PRpdRlhxeY85VliMO9WrB8mtqfY8mcvmxerbT1ey3D6YhJpX7VkzpjrS93DU6PKdnWw2LpS/Mt81l6nWZY15bpZ4+HTpRjne/Y16GtozvWiKXAuwlKSWezt2BZLeyv7VvZFX5v6Bv0bd1tLD75bWTdLl7NNiMgAAAAAAAABWAjUpRkmpJSTzUldPuBOHEx3RXC1duq4P9L2eDMfDj0afU6mH3Yf6Vqw6ldtcJp+tzUmzvOsxs+fH+mrD6IxEffh3Rt5G5lJ4Zy1dG+K6FLA1Pen4XFycctTDxGmGDitr29pN3O6lq+MUsiMb1IAAAAAAAAAAAAAAAAAAAAAAAAAAAAD/2Q==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53975" y="-776288"/>
            <a:ext cx="161925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sp>
        <p:nvSpPr>
          <p:cNvPr id="13" name="AutoShape 24" descr="data:image/jpeg;base64,/9j/4AAQSkZJRgABAQAAAQABAAD/2wCEAAkGBw8QEg8SEBIQDxQNDw0PDRQODw8ODwwQFBEWFhYUFBUZHCggGBolGxQUIT0hJSkrLi4vFx8zODUsNygtLisBCgoKDg0OFxAQGiwdHyQsLCwrLS8sLCwsLCwsLCwsLCwrLCwsLCw3LDctLCwsLSwsLCwsKywsLCwsKzc4KywsLP/AABEIAIgAiAMBEQACEQEDEQH/xAAbAAACAwEBAQAAAAAAAAAAAAAAAQIDBAUGB//EADgQAAIBAgIGBwUHBQAAAAAAAAABAgMRBDEFEiFBUWEGMnGBkbHBIkJSctETFCNDYqHwFlNjkuH/xAAZAQEBAQEBAQAAAAAAAAAAAAAAAQIDBAX/xAAqEQEBAAEDAwIFBAMAAAAAAAAAAQIDESEEMUESURMiMmGBBRRCkSNxof/aAAwDAQACEQMRAD8A+4gAAAAAAAAK4DuAAAAAAAAAAAAAAAAAmwI1KsYq8mopZttJBLZJvXIxPSXDx2Rcqr/xq68Tl8WeOXiz/UNHHifNfsyvpFVfVw7t+udvQevL2YnV62X06VNadr76Mf8Af/hfVl7F6jqZ30f+rqenn79KS+V3L6r5ifv8sfr07G7D6WpT32fCWw1MpXo0+s0s+12bVJFendIKAAAAAAAAAFcDiaS06ovUopTlvfuR+pOb2bmhq6n0z81yfuVSu9atKVTgm7Qj3GLhP5OeX6ZpW+rWyuV9vH9OphdEpZJLsVjc29nbGaOn9GMjdHR0VwNbrdek8Kt6JvU+LR92Q3T4iqeBi9yHDlqdPo6n1YinTnDqvueRNnn/AG+Wnzp1toYnW2NWZXTDU34vFaQ6gAAAAAATYHmdL6VlVk6VF+ytlSXxcly5kuUj6Wj0+Onj8TV/EPAYCMefmzPOTz6/WXLiR28Phks/A1JHl3t5rTYoAE0BVKFgEkAapFlRlSKWTJbSqbmGZLO64KAAAATA4fSLHtfg021KavUazhDh2sxnn6eHr6bDHGfGz7TtPesmjsIoq3HPkuBnHHfu4a3UZamW9d3C0bbfA6zhxmOzQVTAAEBByIqKAYDAi0GpyspyuEsWBAAAVYmqoRlKWUE5PsSJbtN1mNyu0eWpwlKWtLrVHry78l3I4YS5c019b15enH6Z2dnDwS9TvOGccduW1VVwKqammBK4ABCUrgRQDAAGAARjsYa7r7hkwADmaaleMKf92aT+WO1+SOOrz6cfc9dwlynfwxUYe03z8Dc71z08JNo3QNO1qyJWUwGmBLWAjcCSAYAAwABSQWLYZBKkAAYcVh9apTk31I1NnFu30MbfN6vszlN9mPDQ6zys/O4xbx44aYm0qyIRKwUAADAaAkAAMAAQonSZIVYUDA5dSo/vDjfZ9gpJbr6z2mJvcr/pz3/ySKKUntXMkr02eWmB0cVkQqak7WAAAAAkgGgJIAasAAJgSobyL4WlQAcbHvVxVB7qtKtT70015sx/L8OeU2zxquKs2uDMx68uzTTOzzromVSKABgADAkmA0A7gACuA8Pv7SQXFABxuk8GqUKqzw1SFXnq5S/ZmMuNr7Mak3xVykm01lJJrgZy7vVOYuoyOrz3itMQqQEWA0wJIC2MAE4AFgAAYFVWdkwzldouwq9ntJOzUXFABCtTUoyjLapJxfNNWJZvNh5LBTdJyw8+tRdoP46b6r8Dl9q76U+XZ06czeFctSNlORtiVZcKiAIDRShxAtQAwEBGTAg2BixL1pKC95/tvJXPPnaOpFWS5FdDAAADg9J9GSqKNWkvxKF3Zfmw3xOepL3jrpZ+nJytF6RVRLjk75mMcvMenV0/LtUqh3l3fPs2aIyCym2Gk6VSz7c+QNmpMIAGBGUrBFV2FRqysvJcQblg6Fm5vN5ckGZOd2wNAAAAE0B5TpBoKUZOvh1m71YLe/ijzOGeFnOL1aGvt8uXZl0fpRSzz38hhm6a3T+Y69LEneXd8+43GrlWTGyzJJTI1uvo1mijUqye8Mk6nACNgFKSWfdzDUm4pU3J3f8AOQLGpBAAAAAAAKwHB0z0chWbnSf2VTNu3sz7V6nLPSl7PRpdRlhxeY85VliMO9WrB8mtqfY8mcvmxerbT1ey3D6YhJpX7VkzpjrS93DU6PKdnWw2LpS/Mt81l6nWZY15bpZ4+HTpRjne/Y16GtozvWiKXAuwlKSWezt2BZLeyv7VvZFX5v6Bv0bd1tLD75bWTdLl7NNiMgAAAAAAAABWAjUpRkmpJSTzUldPuBOHEx3RXC1duq4P9L2eDMfDj0afU6mH3Yf6Vqw6ldtcJp+tzUmzvOsxs+fH+mrD6IxEffh3Rt5G5lJ4Zy1dG+K6FLA1Pen4XFycctTDxGmGDitr29pN3O6lq+MUsiMb1IAAAAAAAAAAAAAAAAAAAAAAAAAAAAD/2Q==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206375" y="-623888"/>
            <a:ext cx="161925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sp>
        <p:nvSpPr>
          <p:cNvPr id="14" name="AutoShape 26" descr="data:image/jpeg;base64,/9j/4AAQSkZJRgABAQAAAQABAAD/2wCEAAkGBw8QEg8SEBIQDxQNDw0PDRQODw8ODwwQFBEWFhYUFBUZHCggGBolGxQUIT0hJSkrLi4vFx8zODUsNygtLisBCgoKDg0OFxAQGiwdHyQsLCwrLS8sLCwsLCwsLCwsLCwrLCwsLCw3LDctLCwsLSwsLCwsKywsLCwsKzc4KywsLP/AABEIAIgAiAMBEQACEQEDEQH/xAAbAAACAwEBAQAAAAAAAAAAAAAAAQIDBAUGB//EADgQAAIBAgIGBwUHBQAAAAAAAAABAgMRBDEFEiFBUWEGMnGBkbHBIkJSctETFCNDYqHwFlNjkuH/xAAZAQEBAQEBAQAAAAAAAAAAAAAAAQIDBAX/xAAqEQEBAAEDAwIFBAMAAAAAAAAAAQIDESEEMUESURMiMmGBBRRCkSNxof/aAAwDAQACEQMRAD8A+4gAAAAAAAAK4DuAAAAAAAAAAAAAAAAAmwI1KsYq8mopZttJBLZJvXIxPSXDx2Rcqr/xq68Tl8WeOXiz/UNHHifNfsyvpFVfVw7t+udvQevL2YnV62X06VNadr76Mf8Af/hfVl7F6jqZ30f+rqenn79KS+V3L6r5ifv8sfr07G7D6WpT32fCWw1MpXo0+s0s+12bVJFendIKAAAAAAAAAFcDiaS06ovUopTlvfuR+pOb2bmhq6n0z81yfuVSu9atKVTgm7Qj3GLhP5OeX6ZpW+rWyuV9vH9OphdEpZJLsVjc29nbGaOn9GMjdHR0VwNbrdek8Kt6JvU+LR92Q3T4iqeBi9yHDlqdPo6n1YinTnDqvueRNnn/AG+Wnzp1toYnW2NWZXTDU34vFaQ6gAAAAAATYHmdL6VlVk6VF+ytlSXxcly5kuUj6Wj0+Onj8TV/EPAYCMefmzPOTz6/WXLiR28Phks/A1JHl3t5rTYoAE0BVKFgEkAapFlRlSKWTJbSqbmGZLO64KAAAATA4fSLHtfg021KavUazhDh2sxnn6eHr6bDHGfGz7TtPesmjsIoq3HPkuBnHHfu4a3UZamW9d3C0bbfA6zhxmOzQVTAAEBByIqKAYDAi0GpyspyuEsWBAAAVYmqoRlKWUE5PsSJbtN1mNyu0eWpwlKWtLrVHry78l3I4YS5c019b15enH6Z2dnDwS9TvOGccduW1VVwKqammBK4ABCUrgRQDAAGAARjsYa7r7hkwADmaaleMKf92aT+WO1+SOOrz6cfc9dwlynfwxUYe03z8Dc71z08JNo3QNO1qyJWUwGmBLWAjcCSAYAAwABSQWLYZBKkAAYcVh9apTk31I1NnFu30MbfN6vszlN9mPDQ6zys/O4xbx44aYm0qyIRKwUAADAaAkAAMAAQonSZIVYUDA5dSo/vDjfZ9gpJbr6z2mJvcr/pz3/ySKKUntXMkr02eWmB0cVkQqak7WAAAAAkgGgJIAasAAJgSobyL4WlQAcbHvVxVB7qtKtT70015sx/L8OeU2zxquKs2uDMx68uzTTOzzromVSKABgADAkmA0A7gACuA8Pv7SQXFABxuk8GqUKqzw1SFXnq5S/ZmMuNr7Mak3xVykm01lJJrgZy7vVOYuoyOrz3itMQqQEWA0wJIC2MAE4AFgAAYFVWdkwzldouwq9ntJOzUXFABCtTUoyjLapJxfNNWJZvNh5LBTdJyw8+tRdoP46b6r8Dl9q76U+XZ06czeFctSNlORtiVZcKiAIDRShxAtQAwEBGTAg2BixL1pKC95/tvJXPPnaOpFWS5FdDAAADg9J9GSqKNWkvxKF3Zfmw3xOepL3jrpZ+nJytF6RVRLjk75mMcvMenV0/LtUqh3l3fPs2aIyCym2Gk6VSz7c+QNmpMIAGBGUrBFV2FRqysvJcQblg6Fm5vN5ckGZOd2wNAAAAE0B5TpBoKUZOvh1m71YLe/ijzOGeFnOL1aGvt8uXZl0fpRSzz38hhm6a3T+Y69LEneXd8+43GrlWTGyzJJTI1uvo1mijUqye8Mk6nACNgFKSWfdzDUm4pU3J3f8AOQLGpBAAAAAAAKwHB0z0chWbnSf2VTNu3sz7V6nLPSl7PRpdRlhxeY85VliMO9WrB8mtqfY8mcvmxerbT1ey3D6YhJpX7VkzpjrS93DU6PKdnWw2LpS/Mt81l6nWZY15bpZ4+HTpRjne/Y16GtozvWiKXAuwlKSWezt2BZLeyv7VvZFX5v6Bv0bd1tLD75bWTdLl7NNiMgAAAAAAAABWAjUpRkmpJSTzUldPuBOHEx3RXC1duq4P9L2eDMfDj0afU6mH3Yf6Vqw6ldtcJp+tzUmzvOsxs+fH+mrD6IxEffh3Rt5G5lJ4Zy1dG+K6FLA1Pen4XFycctTDxGmGDitr29pN3O6lq+MUsiMb1IAAAAAAAAAAAAAAAAAAAAAAAAAAAAD/2Q==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358775" y="-471488"/>
            <a:ext cx="161925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pic>
        <p:nvPicPr>
          <p:cNvPr id="1053" name="Picture 29" descr="https://encrypted-tbn3.gstatic.com/images?q=tbn:ANd9GcSy869cJ24Kbv77vGIgCTGRFyfokefXlvfa4s5fMlUNXvI2QHB2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2000"/>
                    </a14:imgEffect>
                    <a14:imgEffect>
                      <a14:colorTemperature colorTemp="6750"/>
                    </a14:imgEffect>
                    <a14:imgEffect>
                      <a14:saturation sat="140000"/>
                    </a14:imgEffect>
                    <a14:imgEffect>
                      <a14:brightnessContrast bright="1000" contrast="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314178"/>
            <a:ext cx="4454243" cy="334707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softEdge rad="112500"/>
          </a:effectLst>
        </p:spPr>
      </p:pic>
      <p:sp>
        <p:nvSpPr>
          <p:cNvPr id="3" name="Textfeld 2"/>
          <p:cNvSpPr txBox="1"/>
          <p:nvPr/>
        </p:nvSpPr>
        <p:spPr>
          <a:xfrm>
            <a:off x="5508104" y="5698619"/>
            <a:ext cx="1117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i="1" dirty="0" smtClean="0"/>
              <a:t>Costa-Fläche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>
          <a:xfrm>
            <a:off x="659165" y="6356350"/>
            <a:ext cx="3048739" cy="365125"/>
          </a:xfrm>
        </p:spPr>
        <p:txBody>
          <a:bodyPr/>
          <a:lstStyle/>
          <a:p>
            <a:r>
              <a:rPr lang="sv-SE" dirty="0" smtClean="0"/>
              <a:t>Benedikt Türk, Lukas Bäcker - 7.1.2015</a:t>
            </a:r>
            <a:endParaRPr lang="de-AT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6CA082-0979-47B1-80E5-0085E4EAB70C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4386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192755" cy="365125"/>
          </a:xfrm>
        </p:spPr>
        <p:txBody>
          <a:bodyPr/>
          <a:lstStyle/>
          <a:p>
            <a:r>
              <a:rPr lang="sv-SE" smtClean="0"/>
              <a:t>Benedikt Türk, Lukas Bäcker - 7.1.2015</a:t>
            </a:r>
            <a:endParaRPr lang="de-AT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2843808" y="188640"/>
            <a:ext cx="3672408" cy="5040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de-AT" sz="1600" dirty="0" smtClean="0">
                <a:solidFill>
                  <a:schemeClr val="tx2">
                    <a:alpha val="70000"/>
                  </a:schemeClr>
                </a:solidFill>
              </a:rPr>
              <a:t>Klassen von Flächen - Minimalflächen</a:t>
            </a:r>
            <a:endParaRPr lang="de-AT" sz="1600" dirty="0">
              <a:solidFill>
                <a:schemeClr val="tx2">
                  <a:alpha val="70000"/>
                </a:schemeClr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3275894" y="755993"/>
            <a:ext cx="30588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3200" dirty="0" smtClean="0"/>
              <a:t>Minimalflächen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1115616" y="1484784"/>
            <a:ext cx="6636753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AT" sz="1500" b="1" dirty="0" smtClean="0"/>
              <a:t>Erinnerung (Diverse Krümmungsbegriffe)</a:t>
            </a:r>
            <a:r>
              <a:rPr lang="de-AT" sz="1500" dirty="0" smtClean="0"/>
              <a:t>: Sei S     R³ eine reguläre Fläche.</a:t>
            </a:r>
          </a:p>
          <a:p>
            <a:pPr>
              <a:lnSpc>
                <a:spcPct val="150000"/>
              </a:lnSpc>
            </a:pPr>
            <a:r>
              <a:rPr lang="de-AT" sz="1500" dirty="0" smtClean="0"/>
              <a:t>Für einen Punkt p</a:t>
            </a:r>
            <a:r>
              <a:rPr lang="de-DE" sz="1500" b="1" dirty="0"/>
              <a:t> ∈ </a:t>
            </a:r>
            <a:r>
              <a:rPr lang="de-DE" sz="1500" b="1" dirty="0" smtClean="0"/>
              <a:t> S </a:t>
            </a:r>
            <a:r>
              <a:rPr lang="de-DE" sz="1500" dirty="0" smtClean="0"/>
              <a:t>nennt man</a:t>
            </a:r>
            <a:endParaRPr lang="de-AT" sz="1500" dirty="0" smtClean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067" y="2423170"/>
            <a:ext cx="2609850" cy="285750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1115616" y="2860585"/>
            <a:ext cx="2113079" cy="403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AT" sz="1500" dirty="0" smtClean="0"/>
              <a:t>Gauß-Krümmung und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3429000"/>
            <a:ext cx="3333750" cy="600075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1115616" y="4221088"/>
            <a:ext cx="7446206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AT" sz="1500" dirty="0" smtClean="0"/>
              <a:t>Mittlere Krümmung von S in p. Häufig betrachtet man  das mittlere Krümmungsfeld,</a:t>
            </a:r>
          </a:p>
          <a:p>
            <a:pPr>
              <a:lnSpc>
                <a:spcPct val="150000"/>
              </a:lnSpc>
            </a:pPr>
            <a:r>
              <a:rPr lang="de-AT" sz="1500" dirty="0" smtClean="0"/>
              <a:t>das folgendermaßen definiert ist (N ist </a:t>
            </a:r>
            <a:r>
              <a:rPr lang="de-AT" sz="1500" dirty="0" err="1" smtClean="0"/>
              <a:t>Normalenfeld</a:t>
            </a:r>
            <a:r>
              <a:rPr lang="de-AT" sz="1500" dirty="0" smtClean="0"/>
              <a:t>):</a:t>
            </a:r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889" y="5118113"/>
            <a:ext cx="1019175" cy="266700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749" y="5085184"/>
            <a:ext cx="297552" cy="332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CA082-0979-47B1-80E5-0085E4EAB70C}" type="slidenum">
              <a:rPr lang="de-AT" smtClean="0"/>
              <a:t>10</a:t>
            </a:fld>
            <a:endParaRPr lang="de-AT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592985"/>
            <a:ext cx="257175" cy="291465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 rot="19321057">
            <a:off x="6638763" y="5323386"/>
            <a:ext cx="14956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3200" b="1" dirty="0" smtClean="0"/>
              <a:t>Sätze!</a:t>
            </a:r>
          </a:p>
        </p:txBody>
      </p:sp>
    </p:spTree>
    <p:extLst>
      <p:ext uri="{BB962C8B-B14F-4D97-AF65-F5344CB8AC3E}">
        <p14:creationId xmlns:p14="http://schemas.microsoft.com/office/powerpoint/2010/main" val="359563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192755" cy="365125"/>
          </a:xfrm>
        </p:spPr>
        <p:txBody>
          <a:bodyPr/>
          <a:lstStyle/>
          <a:p>
            <a:r>
              <a:rPr lang="sv-SE" smtClean="0"/>
              <a:t>Benedikt Türk, Lukas Bäcker - 7.1.2015</a:t>
            </a:r>
            <a:endParaRPr lang="de-AT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2843808" y="188640"/>
            <a:ext cx="3672408" cy="5040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de-AT" sz="1600" dirty="0" smtClean="0">
                <a:solidFill>
                  <a:schemeClr val="tx2">
                    <a:alpha val="70000"/>
                  </a:schemeClr>
                </a:solidFill>
              </a:rPr>
              <a:t>Klassen von Flächen - Minimalflächen</a:t>
            </a:r>
            <a:endParaRPr lang="de-AT" sz="1600" dirty="0">
              <a:solidFill>
                <a:schemeClr val="tx2">
                  <a:alpha val="70000"/>
                </a:schemeClr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3275894" y="755993"/>
            <a:ext cx="30588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3200" dirty="0" smtClean="0"/>
              <a:t>Minimalflächen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755576" y="1484784"/>
            <a:ext cx="6609502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AT" sz="1500" b="1" dirty="0" smtClean="0"/>
              <a:t>Def (Minimalfläche):</a:t>
            </a:r>
            <a:r>
              <a:rPr lang="de-AT" sz="1500" dirty="0" smtClean="0"/>
              <a:t> Eine reguläre Fläche S     R³ heißt Minimalfläche, falls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0622" y="2214560"/>
            <a:ext cx="1133465" cy="350344"/>
          </a:xfrm>
          <a:prstGeom prst="rect">
            <a:avLst/>
          </a:prstGeom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001" y="2204864"/>
            <a:ext cx="297552" cy="332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feld 10"/>
          <p:cNvSpPr txBox="1"/>
          <p:nvPr/>
        </p:nvSpPr>
        <p:spPr>
          <a:xfrm>
            <a:off x="2148171" y="2780928"/>
            <a:ext cx="5016117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AT" sz="1500" dirty="0" smtClean="0"/>
              <a:t>(entspricht der Bedingung H            , falls S orientierbar  )</a:t>
            </a: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852936"/>
            <a:ext cx="534132" cy="342651"/>
          </a:xfrm>
          <a:prstGeom prst="rect">
            <a:avLst/>
          </a:prstGeom>
        </p:spPr>
      </p:pic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CA082-0979-47B1-80E5-0085E4EAB70C}" type="slidenum">
              <a:rPr lang="de-AT" smtClean="0"/>
              <a:t>11</a:t>
            </a:fld>
            <a:endParaRPr lang="de-AT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592985"/>
            <a:ext cx="257175" cy="29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83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192755" cy="365125"/>
          </a:xfrm>
        </p:spPr>
        <p:txBody>
          <a:bodyPr/>
          <a:lstStyle/>
          <a:p>
            <a:r>
              <a:rPr lang="sv-SE" smtClean="0"/>
              <a:t>Benedikt Türk, Lukas Bäcker - 7.1.2015</a:t>
            </a:r>
            <a:endParaRPr lang="de-AT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2843808" y="188640"/>
            <a:ext cx="3816424" cy="5040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de-AT" sz="1600" dirty="0" smtClean="0">
                <a:solidFill>
                  <a:schemeClr val="tx2">
                    <a:alpha val="70000"/>
                  </a:schemeClr>
                </a:solidFill>
              </a:rPr>
              <a:t>Klassen von Flächen - Minimalflächen</a:t>
            </a:r>
            <a:endParaRPr lang="de-AT" sz="1600" dirty="0">
              <a:solidFill>
                <a:schemeClr val="tx2">
                  <a:alpha val="70000"/>
                </a:schemeClr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3667745" y="683985"/>
            <a:ext cx="1808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3200" dirty="0" smtClean="0"/>
              <a:t>Beispiele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1115616" y="2977788"/>
            <a:ext cx="1313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800" dirty="0" smtClean="0"/>
              <a:t>Ebene?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6300192" y="2977788"/>
            <a:ext cx="583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800" dirty="0" smtClean="0"/>
              <a:t>JA</a:t>
            </a:r>
          </a:p>
        </p:txBody>
      </p:sp>
      <p:sp>
        <p:nvSpPr>
          <p:cNvPr id="2" name="Parallelogramm 1"/>
          <p:cNvSpPr/>
          <p:nvPr/>
        </p:nvSpPr>
        <p:spPr>
          <a:xfrm rot="2916784">
            <a:off x="3317796" y="2087269"/>
            <a:ext cx="2304256" cy="2304256"/>
          </a:xfrm>
          <a:prstGeom prst="parallelogram">
            <a:avLst/>
          </a:prstGeom>
          <a:pattFill prst="ltDnDiag">
            <a:fgClr>
              <a:srgbClr val="C00000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CA082-0979-47B1-80E5-0085E4EAB70C}" type="slidenum">
              <a:rPr lang="de-AT" smtClean="0"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71919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192755" cy="365125"/>
          </a:xfrm>
        </p:spPr>
        <p:txBody>
          <a:bodyPr/>
          <a:lstStyle/>
          <a:p>
            <a:r>
              <a:rPr lang="sv-SE" smtClean="0"/>
              <a:t>Benedikt Türk, Lukas Bäcker - 7.1.2015</a:t>
            </a:r>
            <a:endParaRPr lang="de-AT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2843808" y="188640"/>
            <a:ext cx="3816424" cy="5040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de-AT" sz="1600" dirty="0" smtClean="0">
                <a:solidFill>
                  <a:schemeClr val="tx2">
                    <a:alpha val="70000"/>
                  </a:schemeClr>
                </a:solidFill>
              </a:rPr>
              <a:t>Klassen von Flächen - Minimalflächen</a:t>
            </a:r>
            <a:endParaRPr lang="de-AT" sz="1600" dirty="0">
              <a:solidFill>
                <a:schemeClr val="tx2">
                  <a:alpha val="70000"/>
                </a:schemeClr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3667745" y="683985"/>
            <a:ext cx="1808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3200" dirty="0" smtClean="0"/>
              <a:t>Beispiele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1115616" y="2977788"/>
            <a:ext cx="1741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800" dirty="0" err="1" smtClean="0"/>
              <a:t>Helikoid</a:t>
            </a:r>
            <a:r>
              <a:rPr lang="de-AT" sz="2800" dirty="0" smtClean="0"/>
              <a:t>?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390" y="1628799"/>
            <a:ext cx="3616802" cy="3493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CA082-0979-47B1-80E5-0085E4EAB70C}" type="slidenum">
              <a:rPr lang="de-AT" smtClean="0"/>
              <a:t>13</a:t>
            </a:fld>
            <a:endParaRPr lang="de-AT"/>
          </a:p>
        </p:txBody>
      </p:sp>
      <p:sp>
        <p:nvSpPr>
          <p:cNvPr id="8" name="Textfeld 7"/>
          <p:cNvSpPr txBox="1"/>
          <p:nvPr/>
        </p:nvSpPr>
        <p:spPr>
          <a:xfrm>
            <a:off x="6300192" y="2977788"/>
            <a:ext cx="1428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800" dirty="0" smtClean="0"/>
              <a:t>Beispiel</a:t>
            </a:r>
            <a:endParaRPr lang="de-AT" sz="2800" dirty="0" smtClean="0"/>
          </a:p>
        </p:txBody>
      </p:sp>
    </p:spTree>
    <p:extLst>
      <p:ext uri="{BB962C8B-B14F-4D97-AF65-F5344CB8AC3E}">
        <p14:creationId xmlns:p14="http://schemas.microsoft.com/office/powerpoint/2010/main" val="2818238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192755" cy="365125"/>
          </a:xfrm>
        </p:spPr>
        <p:txBody>
          <a:bodyPr/>
          <a:lstStyle/>
          <a:p>
            <a:r>
              <a:rPr lang="sv-SE" smtClean="0"/>
              <a:t>Benedikt Türk, Lukas Bäcker - 7.1.2015</a:t>
            </a:r>
            <a:endParaRPr lang="de-AT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2843808" y="188640"/>
            <a:ext cx="3672408" cy="5040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de-AT" sz="1600" dirty="0" smtClean="0">
                <a:solidFill>
                  <a:schemeClr val="tx2">
                    <a:alpha val="70000"/>
                  </a:schemeClr>
                </a:solidFill>
              </a:rPr>
              <a:t>Klassen von Flächen - Minimalflächen</a:t>
            </a:r>
            <a:endParaRPr lang="de-AT" sz="1600" dirty="0">
              <a:solidFill>
                <a:schemeClr val="tx2">
                  <a:alpha val="70000"/>
                </a:schemeClr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207767" y="692696"/>
            <a:ext cx="9444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3200" dirty="0" smtClean="0"/>
              <a:t>Satz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755576" y="1550258"/>
            <a:ext cx="55610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AT" sz="1500" b="1" dirty="0" smtClean="0"/>
              <a:t>Satz (Krümmungen):</a:t>
            </a:r>
            <a:r>
              <a:rPr lang="de-AT" sz="1500" dirty="0" smtClean="0"/>
              <a:t>  Für jede reguläre Fläche gilt</a:t>
            </a:r>
          </a:p>
          <a:p>
            <a:pPr>
              <a:lnSpc>
                <a:spcPct val="150000"/>
              </a:lnSpc>
            </a:pPr>
            <a:endParaRPr lang="de-AT" sz="1500" dirty="0"/>
          </a:p>
          <a:p>
            <a:pPr>
              <a:lnSpc>
                <a:spcPct val="150000"/>
              </a:lnSpc>
            </a:pPr>
            <a:endParaRPr lang="de-AT" sz="1500" dirty="0" smtClean="0"/>
          </a:p>
          <a:p>
            <a:pPr>
              <a:lnSpc>
                <a:spcPct val="150000"/>
              </a:lnSpc>
            </a:pPr>
            <a:r>
              <a:rPr lang="de-AT" sz="1500" dirty="0" smtClean="0"/>
              <a:t>Insbesondere gilt für die Gaußkrümmung von Minimalflächen 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375" y="2110807"/>
            <a:ext cx="1033888" cy="382089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4985" y="3212976"/>
            <a:ext cx="920667" cy="386453"/>
          </a:xfrm>
          <a:prstGeom prst="rect">
            <a:avLst/>
          </a:prstGeom>
        </p:spPr>
      </p:pic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CA082-0979-47B1-80E5-0085E4EAB70C}" type="slidenum">
              <a:rPr lang="de-AT" smtClean="0"/>
              <a:t>14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3934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192755" cy="365125"/>
          </a:xfrm>
        </p:spPr>
        <p:txBody>
          <a:bodyPr/>
          <a:lstStyle/>
          <a:p>
            <a:r>
              <a:rPr lang="sv-SE" smtClean="0"/>
              <a:t>Benedikt Türk, Lukas Bäcker - 7.1.2015</a:t>
            </a:r>
            <a:endParaRPr lang="de-AT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2843808" y="188640"/>
            <a:ext cx="3672408" cy="5040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de-AT" sz="1600" dirty="0" smtClean="0">
                <a:solidFill>
                  <a:schemeClr val="tx2">
                    <a:alpha val="70000"/>
                  </a:schemeClr>
                </a:solidFill>
              </a:rPr>
              <a:t>Klassen von Flächen - Minimalflächen</a:t>
            </a:r>
            <a:endParaRPr lang="de-AT" sz="1600" dirty="0">
              <a:solidFill>
                <a:schemeClr val="tx2">
                  <a:alpha val="70000"/>
                </a:schemeClr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CFEFB"/>
              </a:clrFrom>
              <a:clrTo>
                <a:srgbClr val="FCFE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772816"/>
            <a:ext cx="4521620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feld 12"/>
          <p:cNvSpPr txBox="1"/>
          <p:nvPr/>
        </p:nvSpPr>
        <p:spPr>
          <a:xfrm>
            <a:off x="2339752" y="764704"/>
            <a:ext cx="47612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3200" dirty="0" smtClean="0"/>
              <a:t>Beispiele - </a:t>
            </a:r>
            <a:r>
              <a:rPr lang="de-AT" sz="3200" dirty="0" err="1" smtClean="0"/>
              <a:t>Enneperfläche</a:t>
            </a:r>
            <a:endParaRPr lang="de-AT" sz="3200" dirty="0" smtClean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101" y="4293952"/>
            <a:ext cx="3514883" cy="1655327"/>
          </a:xfrm>
          <a:prstGeom prst="rect">
            <a:avLst/>
          </a:prstGeom>
        </p:spPr>
      </p:pic>
      <p:sp>
        <p:nvSpPr>
          <p:cNvPr id="11" name="Bogen 10"/>
          <p:cNvSpPr/>
          <p:nvPr/>
        </p:nvSpPr>
        <p:spPr>
          <a:xfrm>
            <a:off x="4067944" y="4293952"/>
            <a:ext cx="432048" cy="1655327"/>
          </a:xfrm>
          <a:prstGeom prst="arc">
            <a:avLst>
              <a:gd name="adj1" fmla="val 16595448"/>
              <a:gd name="adj2" fmla="val 4988290"/>
            </a:avLst>
          </a:prstGeom>
          <a:ln w="22225" cap="rnd">
            <a:solidFill>
              <a:srgbClr val="A00000"/>
            </a:solidFill>
            <a:round/>
            <a:tailEnd type="none"/>
          </a:ln>
          <a:effectLst>
            <a:outerShdw blurRad="50800" dist="50800" dir="5400000" algn="ctr" rotWithShape="0">
              <a:srgbClr val="000000">
                <a:alpha val="7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Bogen 17"/>
          <p:cNvSpPr/>
          <p:nvPr/>
        </p:nvSpPr>
        <p:spPr>
          <a:xfrm rot="10800000">
            <a:off x="2123728" y="4293096"/>
            <a:ext cx="432048" cy="1655327"/>
          </a:xfrm>
          <a:prstGeom prst="arc">
            <a:avLst>
              <a:gd name="adj1" fmla="val 16595448"/>
              <a:gd name="adj2" fmla="val 4988290"/>
            </a:avLst>
          </a:prstGeom>
          <a:ln w="22225" cap="rnd">
            <a:solidFill>
              <a:srgbClr val="A00000"/>
            </a:solidFill>
            <a:round/>
            <a:tailEnd type="none"/>
          </a:ln>
          <a:effectLst>
            <a:outerShdw blurRad="50800" dist="50800" dir="5400000" algn="ctr" rotWithShape="0">
              <a:srgbClr val="000000">
                <a:alpha val="7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CA082-0979-47B1-80E5-0085E4EAB70C}" type="slidenum">
              <a:rPr lang="de-AT" smtClean="0"/>
              <a:t>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3799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192755" cy="365125"/>
          </a:xfrm>
        </p:spPr>
        <p:txBody>
          <a:bodyPr/>
          <a:lstStyle/>
          <a:p>
            <a:r>
              <a:rPr lang="sv-SE" smtClean="0"/>
              <a:t>Benedikt Türk, Lukas Bäcker - 7.1.2015</a:t>
            </a:r>
            <a:endParaRPr lang="de-AT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2843808" y="188640"/>
            <a:ext cx="3672408" cy="5040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de-AT" sz="1600" dirty="0" smtClean="0">
                <a:solidFill>
                  <a:schemeClr val="tx2">
                    <a:alpha val="70000"/>
                  </a:schemeClr>
                </a:solidFill>
              </a:rPr>
              <a:t>Klassen von Flächen - Minimalflächen</a:t>
            </a:r>
            <a:endParaRPr lang="de-AT" sz="1600" dirty="0">
              <a:solidFill>
                <a:schemeClr val="tx2">
                  <a:alpha val="70000"/>
                </a:schemeClr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910390" y="764704"/>
            <a:ext cx="75392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3200" dirty="0" smtClean="0"/>
              <a:t>Beispiele – Flächen aus </a:t>
            </a:r>
            <a:r>
              <a:rPr lang="de-AT" sz="3200" dirty="0" err="1" smtClean="0"/>
              <a:t>Enneper</a:t>
            </a:r>
            <a:r>
              <a:rPr lang="de-AT" sz="3200" dirty="0" smtClean="0"/>
              <a:t>-Flächen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419225"/>
            <a:ext cx="5854718" cy="4396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feld 11"/>
          <p:cNvSpPr txBox="1"/>
          <p:nvPr/>
        </p:nvSpPr>
        <p:spPr>
          <a:xfrm>
            <a:off x="683568" y="5584639"/>
            <a:ext cx="30973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000" dirty="0" smtClean="0"/>
              <a:t>Richmond-Minimalfläche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CA082-0979-47B1-80E5-0085E4EAB70C}" type="slidenum">
              <a:rPr lang="de-AT" smtClean="0"/>
              <a:t>16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83149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192755" cy="365125"/>
          </a:xfrm>
        </p:spPr>
        <p:txBody>
          <a:bodyPr/>
          <a:lstStyle/>
          <a:p>
            <a:r>
              <a:rPr lang="sv-SE" smtClean="0"/>
              <a:t>Benedikt Türk, Lukas Bäcker - 7.1.2015</a:t>
            </a:r>
            <a:endParaRPr lang="de-AT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2843808" y="188640"/>
            <a:ext cx="3672408" cy="5040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de-AT" sz="1600" dirty="0" smtClean="0">
                <a:solidFill>
                  <a:schemeClr val="tx2">
                    <a:alpha val="70000"/>
                  </a:schemeClr>
                </a:solidFill>
              </a:rPr>
              <a:t>Klassen von Flächen - Minimalflächen</a:t>
            </a:r>
            <a:endParaRPr lang="de-AT" sz="1600" dirty="0">
              <a:solidFill>
                <a:schemeClr val="tx2">
                  <a:alpha val="70000"/>
                </a:schemeClr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910390" y="764704"/>
            <a:ext cx="75392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3200" dirty="0" smtClean="0"/>
              <a:t>Beispiele – Flächen aus </a:t>
            </a:r>
            <a:r>
              <a:rPr lang="de-AT" sz="3200" dirty="0" err="1" smtClean="0"/>
              <a:t>Enneper</a:t>
            </a:r>
            <a:r>
              <a:rPr lang="de-AT" sz="3200" dirty="0" smtClean="0"/>
              <a:t>-Flächen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683568" y="5584639"/>
            <a:ext cx="3895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000" dirty="0" smtClean="0"/>
              <a:t>Chen-</a:t>
            </a:r>
            <a:r>
              <a:rPr lang="de-AT" sz="2000" dirty="0" err="1" smtClean="0"/>
              <a:t>Gackstatter</a:t>
            </a:r>
            <a:r>
              <a:rPr lang="de-AT" sz="2000" dirty="0" smtClean="0"/>
              <a:t>-Minimalfläche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475" y="1419225"/>
            <a:ext cx="5353050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hteck 1"/>
          <p:cNvSpPr/>
          <p:nvPr/>
        </p:nvSpPr>
        <p:spPr>
          <a:xfrm>
            <a:off x="6156176" y="5229200"/>
            <a:ext cx="1092349" cy="3554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CA082-0979-47B1-80E5-0085E4EAB70C}" type="slidenum">
              <a:rPr lang="de-AT" smtClean="0"/>
              <a:t>17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8153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192755" cy="365125"/>
          </a:xfrm>
        </p:spPr>
        <p:txBody>
          <a:bodyPr/>
          <a:lstStyle/>
          <a:p>
            <a:r>
              <a:rPr lang="sv-SE" smtClean="0"/>
              <a:t>Benedikt Türk, Lukas Bäcker - 7.1.2015</a:t>
            </a:r>
            <a:endParaRPr lang="de-AT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2843808" y="188640"/>
            <a:ext cx="3672408" cy="5040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de-AT" sz="1600" dirty="0" smtClean="0">
                <a:solidFill>
                  <a:schemeClr val="tx2">
                    <a:alpha val="70000"/>
                  </a:schemeClr>
                </a:solidFill>
              </a:rPr>
              <a:t>Klassen von Flächen - Minimalflächen</a:t>
            </a:r>
            <a:endParaRPr lang="de-AT" sz="1600" dirty="0">
              <a:solidFill>
                <a:schemeClr val="tx2">
                  <a:alpha val="70000"/>
                </a:schemeClr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2736210" y="764703"/>
            <a:ext cx="38876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3200" dirty="0" smtClean="0"/>
              <a:t>Beispiele – </a:t>
            </a:r>
            <a:r>
              <a:rPr lang="de-AT" sz="3200" dirty="0" err="1" smtClean="0"/>
              <a:t>Katenoid</a:t>
            </a:r>
            <a:endParaRPr lang="de-AT" sz="3200" dirty="0" smtClean="0"/>
          </a:p>
        </p:txBody>
      </p:sp>
      <p:sp>
        <p:nvSpPr>
          <p:cNvPr id="2" name="Rechteck 1"/>
          <p:cNvSpPr/>
          <p:nvPr/>
        </p:nvSpPr>
        <p:spPr>
          <a:xfrm>
            <a:off x="6156176" y="5229200"/>
            <a:ext cx="1092349" cy="3554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783" y="1628800"/>
            <a:ext cx="3372458" cy="286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650" y="4715006"/>
            <a:ext cx="3499342" cy="1086438"/>
          </a:xfrm>
          <a:prstGeom prst="rect">
            <a:avLst/>
          </a:prstGeom>
        </p:spPr>
      </p:pic>
      <p:sp>
        <p:nvSpPr>
          <p:cNvPr id="8" name="Bogen 7"/>
          <p:cNvSpPr/>
          <p:nvPr/>
        </p:nvSpPr>
        <p:spPr>
          <a:xfrm>
            <a:off x="4139952" y="4715006"/>
            <a:ext cx="432048" cy="1234274"/>
          </a:xfrm>
          <a:prstGeom prst="arc">
            <a:avLst>
              <a:gd name="adj1" fmla="val 17071909"/>
              <a:gd name="adj2" fmla="val 4376434"/>
            </a:avLst>
          </a:prstGeom>
          <a:ln w="22225" cap="rnd">
            <a:solidFill>
              <a:srgbClr val="A00000"/>
            </a:solidFill>
            <a:round/>
            <a:tailEnd type="none"/>
          </a:ln>
          <a:effectLst>
            <a:outerShdw blurRad="50800" dist="50800" dir="5400000" algn="ctr" rotWithShape="0">
              <a:srgbClr val="000000">
                <a:alpha val="7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Bogen 8"/>
          <p:cNvSpPr/>
          <p:nvPr/>
        </p:nvSpPr>
        <p:spPr>
          <a:xfrm rot="10800000">
            <a:off x="2411760" y="4653136"/>
            <a:ext cx="432048" cy="1234274"/>
          </a:xfrm>
          <a:prstGeom prst="arc">
            <a:avLst>
              <a:gd name="adj1" fmla="val 17071909"/>
              <a:gd name="adj2" fmla="val 4376434"/>
            </a:avLst>
          </a:prstGeom>
          <a:ln w="22225" cap="rnd">
            <a:solidFill>
              <a:srgbClr val="A00000"/>
            </a:solidFill>
            <a:round/>
            <a:tailEnd type="none"/>
          </a:ln>
          <a:effectLst>
            <a:outerShdw blurRad="50800" dist="50800" dir="5400000" algn="ctr" rotWithShape="0">
              <a:srgbClr val="000000">
                <a:alpha val="7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CA082-0979-47B1-80E5-0085E4EAB70C}" type="slidenum">
              <a:rPr lang="de-AT" smtClean="0"/>
              <a:t>18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2933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120747" cy="365125"/>
          </a:xfrm>
        </p:spPr>
        <p:txBody>
          <a:bodyPr/>
          <a:lstStyle/>
          <a:p>
            <a:r>
              <a:rPr lang="sv-SE" dirty="0" smtClean="0"/>
              <a:t>Benedikt Türk, Lukas Bäcker - 7.1.2015</a:t>
            </a:r>
            <a:endParaRPr lang="de-AT" dirty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2843808" y="188640"/>
            <a:ext cx="3672408" cy="5040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de-AT" sz="1600" dirty="0" smtClean="0">
                <a:solidFill>
                  <a:schemeClr val="tx2">
                    <a:alpha val="70000"/>
                  </a:schemeClr>
                </a:solidFill>
              </a:rPr>
              <a:t>Klassen von Flächen - Minimalflächen</a:t>
            </a:r>
            <a:endParaRPr lang="de-AT" sz="1600" dirty="0">
              <a:solidFill>
                <a:schemeClr val="tx2">
                  <a:alpha val="70000"/>
                </a:schemeClr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3775758" y="828001"/>
            <a:ext cx="1808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3200" dirty="0" smtClean="0"/>
              <a:t>Beispiele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606121"/>
            <a:ext cx="4536504" cy="347906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683568" y="5584639"/>
            <a:ext cx="44710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000" dirty="0" smtClean="0"/>
              <a:t>Mischung aus </a:t>
            </a:r>
            <a:r>
              <a:rPr lang="de-AT" sz="2000" dirty="0" err="1" smtClean="0"/>
              <a:t>Helikoid</a:t>
            </a:r>
            <a:r>
              <a:rPr lang="de-AT" sz="2000" dirty="0" smtClean="0"/>
              <a:t> und </a:t>
            </a:r>
            <a:r>
              <a:rPr lang="de-AT" sz="2000" dirty="0" err="1" smtClean="0"/>
              <a:t>Katenoid</a:t>
            </a:r>
            <a:endParaRPr lang="de-AT" sz="2000" dirty="0" smtClean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CA082-0979-47B1-80E5-0085E4EAB70C}" type="slidenum">
              <a:rPr lang="de-AT" smtClean="0"/>
              <a:t>19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3731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336771" cy="365125"/>
          </a:xfrm>
        </p:spPr>
        <p:txBody>
          <a:bodyPr/>
          <a:lstStyle/>
          <a:p>
            <a:r>
              <a:rPr lang="sv-SE" dirty="0" smtClean="0"/>
              <a:t>Benedikt Türk, Lukas Bäcker - 7.1.2015</a:t>
            </a:r>
            <a:endParaRPr lang="de-AT" dirty="0"/>
          </a:p>
        </p:txBody>
      </p:sp>
      <p:sp>
        <p:nvSpPr>
          <p:cNvPr id="4" name="Textfeld 3"/>
          <p:cNvSpPr txBox="1"/>
          <p:nvPr/>
        </p:nvSpPr>
        <p:spPr>
          <a:xfrm>
            <a:off x="1043608" y="2303001"/>
            <a:ext cx="338437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3200" dirty="0" smtClean="0"/>
              <a:t>Regelflächen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3200" dirty="0" smtClean="0"/>
              <a:t>Minimalflächen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3200" dirty="0" smtClean="0"/>
              <a:t>Drehflächen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sz="3200" dirty="0" smtClean="0"/>
              <a:t>Röhrenflächen</a:t>
            </a:r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755576" y="548680"/>
            <a:ext cx="7776864" cy="12750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de-AT" sz="6600" dirty="0" smtClean="0"/>
              <a:t>Klassen von Flächen</a:t>
            </a:r>
            <a:endParaRPr lang="de-AT" sz="6600" dirty="0"/>
          </a:p>
        </p:txBody>
      </p:sp>
      <p:sp>
        <p:nvSpPr>
          <p:cNvPr id="7" name="Textfeld 6"/>
          <p:cNvSpPr txBox="1"/>
          <p:nvPr/>
        </p:nvSpPr>
        <p:spPr>
          <a:xfrm>
            <a:off x="1187624" y="4941168"/>
            <a:ext cx="6462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 smtClean="0"/>
              <a:t>Für das Rechnen mit Flächen (hier vor allem Minimalflächen)</a:t>
            </a:r>
          </a:p>
          <a:p>
            <a:r>
              <a:rPr lang="de-AT" dirty="0" smtClean="0"/>
              <a:t>wichtig: Integration von Funktionen auf S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CA082-0979-47B1-80E5-0085E4EAB70C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21422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408779" cy="365125"/>
          </a:xfrm>
        </p:spPr>
        <p:txBody>
          <a:bodyPr/>
          <a:lstStyle/>
          <a:p>
            <a:r>
              <a:rPr lang="sv-SE" smtClean="0"/>
              <a:t>Benedikt Türk, Lukas Bäcker - 7.1.2015</a:t>
            </a:r>
            <a:endParaRPr lang="de-AT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2843808" y="188640"/>
            <a:ext cx="3672408" cy="5040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de-AT" sz="1600" dirty="0" smtClean="0">
                <a:solidFill>
                  <a:schemeClr val="tx2">
                    <a:alpha val="70000"/>
                  </a:schemeClr>
                </a:solidFill>
              </a:rPr>
              <a:t>Klassen von Flächen - Drehflächen</a:t>
            </a:r>
            <a:endParaRPr lang="de-AT" sz="1600" dirty="0">
              <a:solidFill>
                <a:schemeClr val="tx2">
                  <a:alpha val="70000"/>
                </a:schemeClr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755576" y="1484784"/>
            <a:ext cx="7422160" cy="11310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AT" sz="1500" b="1" dirty="0" smtClean="0"/>
              <a:t>Idee: </a:t>
            </a:r>
            <a:r>
              <a:rPr lang="de-AT" sz="1500" dirty="0" smtClean="0"/>
              <a:t>Wähle eine ebene Kurve in der x-z-Ebene und lasse diese um die z-Achse</a:t>
            </a:r>
          </a:p>
          <a:p>
            <a:pPr>
              <a:lnSpc>
                <a:spcPct val="150000"/>
              </a:lnSpc>
            </a:pPr>
            <a:r>
              <a:rPr lang="de-AT" sz="1500" dirty="0" smtClean="0"/>
              <a:t>Rotieren. Ist </a:t>
            </a:r>
            <a:r>
              <a:rPr lang="de-AT" sz="1500" b="1" dirty="0" smtClean="0"/>
              <a:t>r(t) </a:t>
            </a:r>
            <a:r>
              <a:rPr lang="de-AT" sz="1500" dirty="0" smtClean="0"/>
              <a:t>eine ebene Kurve, so erhalten wir eine lokale Parametrisierung der</a:t>
            </a:r>
          </a:p>
          <a:p>
            <a:pPr>
              <a:lnSpc>
                <a:spcPct val="150000"/>
              </a:lnSpc>
            </a:pPr>
            <a:r>
              <a:rPr lang="de-AT" sz="1500" dirty="0" smtClean="0"/>
              <a:t>Zugehörigen Drehfläche durch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3275894" y="755993"/>
            <a:ext cx="2419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3200" dirty="0" smtClean="0"/>
              <a:t>Drehflächen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9" y="2791066"/>
            <a:ext cx="2808312" cy="1066619"/>
          </a:xfrm>
          <a:prstGeom prst="rect">
            <a:avLst/>
          </a:prstGeom>
        </p:spPr>
      </p:pic>
      <p:sp>
        <p:nvSpPr>
          <p:cNvPr id="8" name="Bogen 7"/>
          <p:cNvSpPr/>
          <p:nvPr/>
        </p:nvSpPr>
        <p:spPr>
          <a:xfrm>
            <a:off x="3477321" y="2760651"/>
            <a:ext cx="374599" cy="1097033"/>
          </a:xfrm>
          <a:prstGeom prst="arc">
            <a:avLst>
              <a:gd name="adj1" fmla="val 16984417"/>
              <a:gd name="adj2" fmla="val 4376434"/>
            </a:avLst>
          </a:prstGeom>
          <a:ln w="22225" cap="rnd">
            <a:solidFill>
              <a:srgbClr val="A00000"/>
            </a:solidFill>
            <a:round/>
            <a:tailEnd type="none"/>
          </a:ln>
          <a:effectLst>
            <a:outerShdw blurRad="50800" dist="50800" dir="5400000" algn="ctr" rotWithShape="0">
              <a:srgbClr val="000000">
                <a:alpha val="7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Bogen 8"/>
          <p:cNvSpPr/>
          <p:nvPr/>
        </p:nvSpPr>
        <p:spPr>
          <a:xfrm rot="10800000">
            <a:off x="2339753" y="2708919"/>
            <a:ext cx="374599" cy="1148765"/>
          </a:xfrm>
          <a:prstGeom prst="arc">
            <a:avLst>
              <a:gd name="adj1" fmla="val 17071909"/>
              <a:gd name="adj2" fmla="val 4376434"/>
            </a:avLst>
          </a:prstGeom>
          <a:ln w="22225" cap="rnd">
            <a:solidFill>
              <a:srgbClr val="A00000"/>
            </a:solidFill>
            <a:round/>
            <a:tailEnd type="none"/>
          </a:ln>
          <a:effectLst>
            <a:outerShdw blurRad="50800" dist="50800" dir="5400000" algn="ctr" rotWithShape="0">
              <a:srgbClr val="000000">
                <a:alpha val="7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Textfeld 10"/>
          <p:cNvSpPr txBox="1"/>
          <p:nvPr/>
        </p:nvSpPr>
        <p:spPr>
          <a:xfrm>
            <a:off x="814242" y="4021262"/>
            <a:ext cx="737407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AT" sz="1500" dirty="0" smtClean="0"/>
              <a:t>Wählt man z.B. einmal                     und einmal                     , so erhält man zwei lokale</a:t>
            </a:r>
          </a:p>
          <a:p>
            <a:pPr>
              <a:lnSpc>
                <a:spcPct val="150000"/>
              </a:lnSpc>
            </a:pPr>
            <a:r>
              <a:rPr lang="de-AT" sz="1500" dirty="0" smtClean="0"/>
              <a:t>Parametrisierungen, die die ganze Drehfläche überdecken  </a:t>
            </a: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4108499"/>
            <a:ext cx="887254" cy="328613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929" y="4108499"/>
            <a:ext cx="898207" cy="328613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3125588"/>
            <a:ext cx="3624928" cy="397573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CA082-0979-47B1-80E5-0085E4EAB70C}" type="slidenum">
              <a:rPr lang="de-AT" smtClean="0"/>
              <a:t>20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6393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408779" cy="365125"/>
          </a:xfrm>
        </p:spPr>
        <p:txBody>
          <a:bodyPr/>
          <a:lstStyle/>
          <a:p>
            <a:r>
              <a:rPr lang="sv-SE" smtClean="0"/>
              <a:t>Benedikt Türk, Lukas Bäcker - 7.1.2015</a:t>
            </a:r>
            <a:endParaRPr lang="de-AT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2843808" y="188640"/>
            <a:ext cx="3672408" cy="5040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de-AT" sz="1600" dirty="0" smtClean="0">
                <a:solidFill>
                  <a:schemeClr val="tx2">
                    <a:alpha val="70000"/>
                  </a:schemeClr>
                </a:solidFill>
              </a:rPr>
              <a:t>Klassen von Flächen - Drehflächen</a:t>
            </a:r>
            <a:endParaRPr lang="de-AT" sz="1600" dirty="0">
              <a:solidFill>
                <a:schemeClr val="tx2">
                  <a:alpha val="70000"/>
                </a:schemeClr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755576" y="1484784"/>
            <a:ext cx="8184676" cy="3901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AT" sz="1500" dirty="0" smtClean="0"/>
              <a:t>Durch die Darstellung</a:t>
            </a:r>
          </a:p>
          <a:p>
            <a:pPr>
              <a:lnSpc>
                <a:spcPct val="150000"/>
              </a:lnSpc>
            </a:pPr>
            <a:endParaRPr lang="de-AT" sz="1500" dirty="0"/>
          </a:p>
          <a:p>
            <a:pPr>
              <a:lnSpc>
                <a:spcPct val="150000"/>
              </a:lnSpc>
            </a:pPr>
            <a:endParaRPr lang="de-AT" sz="1500" dirty="0" smtClean="0"/>
          </a:p>
          <a:p>
            <a:pPr>
              <a:lnSpc>
                <a:spcPct val="150000"/>
              </a:lnSpc>
            </a:pPr>
            <a:r>
              <a:rPr lang="de-AT" sz="1500" dirty="0" smtClean="0"/>
              <a:t>Lassen sich explizit die beiden Fundamentalformen (in Abhängigkeit von r(t)) bestimmen und</a:t>
            </a:r>
          </a:p>
          <a:p>
            <a:pPr>
              <a:lnSpc>
                <a:spcPct val="150000"/>
              </a:lnSpc>
            </a:pPr>
            <a:r>
              <a:rPr lang="de-AT" sz="1500" dirty="0" smtClean="0"/>
              <a:t>man erhält für die Weingarten-Abbildung:</a:t>
            </a:r>
          </a:p>
          <a:p>
            <a:pPr>
              <a:lnSpc>
                <a:spcPct val="150000"/>
              </a:lnSpc>
            </a:pPr>
            <a:endParaRPr lang="de-AT" sz="1500" dirty="0"/>
          </a:p>
          <a:p>
            <a:pPr>
              <a:lnSpc>
                <a:spcPct val="150000"/>
              </a:lnSpc>
            </a:pPr>
            <a:endParaRPr lang="de-AT" sz="1500" dirty="0" smtClean="0"/>
          </a:p>
          <a:p>
            <a:pPr>
              <a:lnSpc>
                <a:spcPct val="150000"/>
              </a:lnSpc>
            </a:pPr>
            <a:endParaRPr lang="de-AT" sz="1500" dirty="0"/>
          </a:p>
          <a:p>
            <a:pPr>
              <a:lnSpc>
                <a:spcPct val="150000"/>
              </a:lnSpc>
            </a:pPr>
            <a:endParaRPr lang="de-AT" sz="1500" dirty="0" smtClean="0"/>
          </a:p>
          <a:p>
            <a:pPr>
              <a:lnSpc>
                <a:spcPct val="150000"/>
              </a:lnSpc>
            </a:pPr>
            <a:r>
              <a:rPr lang="de-AT" sz="1500" dirty="0" smtClean="0"/>
              <a:t>In weiterer Folge ließen sich die Gauß-Krümmung H sowie die mittlere Krümmung K explizit</a:t>
            </a:r>
          </a:p>
          <a:p>
            <a:pPr>
              <a:lnSpc>
                <a:spcPct val="150000"/>
              </a:lnSpc>
            </a:pPr>
            <a:r>
              <a:rPr lang="de-AT" sz="1500" dirty="0" smtClean="0"/>
              <a:t>Darstellen.</a:t>
            </a:r>
            <a:endParaRPr lang="de-AT" sz="1500" dirty="0"/>
          </a:p>
        </p:txBody>
      </p:sp>
      <p:sp>
        <p:nvSpPr>
          <p:cNvPr id="7" name="Textfeld 6"/>
          <p:cNvSpPr txBox="1"/>
          <p:nvPr/>
        </p:nvSpPr>
        <p:spPr>
          <a:xfrm>
            <a:off x="3275894" y="755993"/>
            <a:ext cx="22942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3200" dirty="0" smtClean="0"/>
              <a:t>Bemerkung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1652481"/>
            <a:ext cx="2376226" cy="902509"/>
          </a:xfrm>
          <a:prstGeom prst="rect">
            <a:avLst/>
          </a:prstGeom>
        </p:spPr>
      </p:pic>
      <p:sp>
        <p:nvSpPr>
          <p:cNvPr id="8" name="Bogen 7"/>
          <p:cNvSpPr/>
          <p:nvPr/>
        </p:nvSpPr>
        <p:spPr>
          <a:xfrm>
            <a:off x="5263110" y="1652481"/>
            <a:ext cx="316964" cy="912423"/>
          </a:xfrm>
          <a:prstGeom prst="arc">
            <a:avLst>
              <a:gd name="adj1" fmla="val 16984417"/>
              <a:gd name="adj2" fmla="val 4376434"/>
            </a:avLst>
          </a:prstGeom>
          <a:ln w="22225" cap="rnd">
            <a:solidFill>
              <a:srgbClr val="A00000"/>
            </a:solidFill>
            <a:round/>
            <a:tailEnd type="none"/>
          </a:ln>
          <a:effectLst>
            <a:outerShdw blurRad="50800" dist="50800" dir="5400000" algn="ctr" rotWithShape="0">
              <a:srgbClr val="000000">
                <a:alpha val="7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Bogen 8"/>
          <p:cNvSpPr/>
          <p:nvPr/>
        </p:nvSpPr>
        <p:spPr>
          <a:xfrm rot="10800000">
            <a:off x="4283929" y="1602382"/>
            <a:ext cx="316963" cy="962521"/>
          </a:xfrm>
          <a:prstGeom prst="arc">
            <a:avLst>
              <a:gd name="adj1" fmla="val 17071909"/>
              <a:gd name="adj2" fmla="val 4376434"/>
            </a:avLst>
          </a:prstGeom>
          <a:ln w="22225" cap="rnd">
            <a:solidFill>
              <a:srgbClr val="A00000"/>
            </a:solidFill>
            <a:round/>
            <a:tailEnd type="none"/>
          </a:ln>
          <a:effectLst>
            <a:outerShdw blurRad="50800" dist="50800" dir="5400000" algn="ctr" rotWithShape="0">
              <a:srgbClr val="000000">
                <a:alpha val="7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405" y="3501008"/>
            <a:ext cx="5049214" cy="756270"/>
          </a:xfrm>
          <a:prstGeom prst="rect">
            <a:avLst/>
          </a:prstGeom>
        </p:spPr>
      </p:pic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CA082-0979-47B1-80E5-0085E4EAB70C}" type="slidenum">
              <a:rPr lang="de-AT" smtClean="0"/>
              <a:t>21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5843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192755" cy="365125"/>
          </a:xfrm>
        </p:spPr>
        <p:txBody>
          <a:bodyPr/>
          <a:lstStyle/>
          <a:p>
            <a:r>
              <a:rPr lang="sv-SE" smtClean="0"/>
              <a:t>Benedikt Türk, Lukas Bäcker - 7.1.2015</a:t>
            </a:r>
            <a:endParaRPr lang="de-AT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2843808" y="188640"/>
            <a:ext cx="3672408" cy="5040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de-AT" sz="1600" dirty="0" smtClean="0">
                <a:solidFill>
                  <a:schemeClr val="tx2">
                    <a:alpha val="70000"/>
                  </a:schemeClr>
                </a:solidFill>
              </a:rPr>
              <a:t>Klassen von Flächen - Drehflächen</a:t>
            </a:r>
            <a:endParaRPr lang="de-AT" sz="1600" dirty="0">
              <a:solidFill>
                <a:schemeClr val="tx2">
                  <a:alpha val="70000"/>
                </a:schemeClr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1477340" y="755993"/>
            <a:ext cx="67628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3200" dirty="0" smtClean="0"/>
              <a:t>Beispiele – </a:t>
            </a:r>
            <a:r>
              <a:rPr lang="de-AT" sz="3200" dirty="0" err="1" smtClean="0"/>
              <a:t>Katenoid</a:t>
            </a:r>
            <a:r>
              <a:rPr lang="de-AT" sz="3200" dirty="0" smtClean="0"/>
              <a:t> „zum Zweiten“</a:t>
            </a:r>
          </a:p>
        </p:txBody>
      </p:sp>
      <p:sp>
        <p:nvSpPr>
          <p:cNvPr id="2" name="Rechteck 1"/>
          <p:cNvSpPr/>
          <p:nvPr/>
        </p:nvSpPr>
        <p:spPr>
          <a:xfrm>
            <a:off x="6156176" y="5229200"/>
            <a:ext cx="1092349" cy="3554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783" y="1787649"/>
            <a:ext cx="3372458" cy="2865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feld 9"/>
          <p:cNvSpPr txBox="1"/>
          <p:nvPr/>
        </p:nvSpPr>
        <p:spPr>
          <a:xfrm>
            <a:off x="1846544" y="4953362"/>
            <a:ext cx="56669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000" dirty="0" smtClean="0"/>
              <a:t>Das </a:t>
            </a:r>
            <a:r>
              <a:rPr lang="de-AT" sz="2000" dirty="0" err="1" smtClean="0"/>
              <a:t>Katenoid</a:t>
            </a:r>
            <a:r>
              <a:rPr lang="de-AT" sz="2000" dirty="0" smtClean="0"/>
              <a:t> ist die einzige Fläche, die zugleich</a:t>
            </a:r>
          </a:p>
          <a:p>
            <a:r>
              <a:rPr lang="de-AT" sz="2000" dirty="0" smtClean="0"/>
              <a:t>Minimalfläche UND Drehfläche ist.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CA082-0979-47B1-80E5-0085E4EAB70C}" type="slidenum">
              <a:rPr lang="de-AT" smtClean="0"/>
              <a:t>22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0356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120747" cy="365125"/>
          </a:xfrm>
        </p:spPr>
        <p:txBody>
          <a:bodyPr/>
          <a:lstStyle/>
          <a:p>
            <a:r>
              <a:rPr lang="sv-SE" dirty="0" smtClean="0"/>
              <a:t>Benedikt Türk, Lukas Bäcker - 7.1.2015</a:t>
            </a:r>
            <a:endParaRPr lang="de-AT" dirty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2843808" y="188640"/>
            <a:ext cx="3672408" cy="5040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de-AT" sz="1600" dirty="0" smtClean="0">
                <a:solidFill>
                  <a:schemeClr val="tx2">
                    <a:alpha val="70000"/>
                  </a:schemeClr>
                </a:solidFill>
              </a:rPr>
              <a:t>Klassen von Flächen - Drehflächen</a:t>
            </a:r>
            <a:endParaRPr lang="de-AT" sz="1600" dirty="0">
              <a:solidFill>
                <a:schemeClr val="tx2">
                  <a:alpha val="70000"/>
                </a:schemeClr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3775758" y="836712"/>
            <a:ext cx="1808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3200" dirty="0" smtClean="0"/>
              <a:t>Beispiele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796" y="1808820"/>
            <a:ext cx="3888432" cy="3240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683568" y="5584639"/>
            <a:ext cx="25042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000" dirty="0" smtClean="0"/>
              <a:t>Rotationsparaboloid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CA082-0979-47B1-80E5-0085E4EAB70C}" type="slidenum">
              <a:rPr lang="de-AT" smtClean="0"/>
              <a:t>23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8535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120747" cy="365125"/>
          </a:xfrm>
        </p:spPr>
        <p:txBody>
          <a:bodyPr/>
          <a:lstStyle/>
          <a:p>
            <a:r>
              <a:rPr lang="sv-SE" dirty="0" smtClean="0"/>
              <a:t>Benedikt Türk, Lukas Bäcker - 7.1.2015</a:t>
            </a:r>
            <a:endParaRPr lang="de-AT" dirty="0"/>
          </a:p>
        </p:txBody>
      </p:sp>
      <p:sp>
        <p:nvSpPr>
          <p:cNvPr id="6" name="Titel 1"/>
          <p:cNvSpPr txBox="1">
            <a:spLocks/>
          </p:cNvSpPr>
          <p:nvPr/>
        </p:nvSpPr>
        <p:spPr>
          <a:xfrm>
            <a:off x="2843808" y="188640"/>
            <a:ext cx="3672408" cy="5040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de-AT" sz="1600" dirty="0" smtClean="0">
                <a:solidFill>
                  <a:schemeClr val="tx2">
                    <a:alpha val="70000"/>
                  </a:schemeClr>
                </a:solidFill>
              </a:rPr>
              <a:t>Klassen von Flächen - Drehflächen</a:t>
            </a:r>
            <a:endParaRPr lang="de-AT" sz="1600" dirty="0">
              <a:solidFill>
                <a:schemeClr val="tx2">
                  <a:alpha val="70000"/>
                </a:schemeClr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3775758" y="836712"/>
            <a:ext cx="1808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3200" dirty="0" smtClean="0"/>
              <a:t>Beispiele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683568" y="5584639"/>
            <a:ext cx="1088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000" dirty="0" smtClean="0"/>
              <a:t>Traktrix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480" y="2021926"/>
            <a:ext cx="4295064" cy="2631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CA082-0979-47B1-80E5-0085E4EAB70C}" type="slidenum">
              <a:rPr lang="de-AT" smtClean="0"/>
              <a:t>24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9312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408779" cy="365125"/>
          </a:xfrm>
        </p:spPr>
        <p:txBody>
          <a:bodyPr/>
          <a:lstStyle/>
          <a:p>
            <a:r>
              <a:rPr lang="sv-SE" smtClean="0"/>
              <a:t>Benedikt Türk, Lukas Bäcker - 7.1.2015</a:t>
            </a:r>
            <a:endParaRPr lang="de-AT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2843808" y="188640"/>
            <a:ext cx="3672408" cy="5040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de-AT" sz="1600" dirty="0" smtClean="0">
                <a:solidFill>
                  <a:schemeClr val="tx2">
                    <a:alpha val="70000"/>
                  </a:schemeClr>
                </a:solidFill>
              </a:rPr>
              <a:t>Klassen von Flächen - Röhrenflächen</a:t>
            </a:r>
            <a:endParaRPr lang="de-AT" sz="1600" dirty="0">
              <a:solidFill>
                <a:schemeClr val="tx2">
                  <a:alpha val="70000"/>
                </a:schemeClr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3275894" y="755993"/>
            <a:ext cx="28392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3200" dirty="0" smtClean="0"/>
              <a:t>Röhrenflächen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755577" y="1484784"/>
            <a:ext cx="8280919" cy="3208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AT" sz="1500" b="1" dirty="0" smtClean="0"/>
              <a:t>Idee: </a:t>
            </a:r>
            <a:r>
              <a:rPr lang="de-AT" sz="1500" dirty="0" smtClean="0"/>
              <a:t>Sei                         eine nach Bogenlänge parametrisierte Kurve mit nicht verschwindender</a:t>
            </a:r>
          </a:p>
          <a:p>
            <a:pPr>
              <a:lnSpc>
                <a:spcPct val="150000"/>
              </a:lnSpc>
            </a:pPr>
            <a:r>
              <a:rPr lang="de-AT" sz="1500" dirty="0" smtClean="0"/>
              <a:t>Krümmung,                     für alle              . Dann sind die Windung     und das</a:t>
            </a:r>
          </a:p>
          <a:p>
            <a:pPr>
              <a:lnSpc>
                <a:spcPct val="150000"/>
              </a:lnSpc>
            </a:pPr>
            <a:r>
              <a:rPr lang="de-AT" sz="1500" dirty="0" err="1" smtClean="0"/>
              <a:t>Frenet-Dreibein</a:t>
            </a:r>
            <a:r>
              <a:rPr lang="de-AT" sz="1500" dirty="0" smtClean="0"/>
              <a:t>                 definiert. Sei               , dann betrachten wir folgende Parametrisierung:</a:t>
            </a:r>
          </a:p>
          <a:p>
            <a:pPr>
              <a:lnSpc>
                <a:spcPct val="150000"/>
              </a:lnSpc>
            </a:pPr>
            <a:endParaRPr lang="de-AT" sz="1500" dirty="0"/>
          </a:p>
          <a:p>
            <a:pPr>
              <a:lnSpc>
                <a:spcPct val="150000"/>
              </a:lnSpc>
            </a:pPr>
            <a:endParaRPr lang="de-AT" sz="1500" dirty="0" smtClean="0"/>
          </a:p>
          <a:p>
            <a:pPr>
              <a:lnSpc>
                <a:spcPct val="150000"/>
              </a:lnSpc>
            </a:pPr>
            <a:endParaRPr lang="de-AT" sz="1500" dirty="0"/>
          </a:p>
          <a:p>
            <a:pPr>
              <a:lnSpc>
                <a:spcPct val="150000"/>
              </a:lnSpc>
            </a:pPr>
            <a:endParaRPr lang="de-AT" sz="1500" dirty="0" smtClean="0"/>
          </a:p>
          <a:p>
            <a:pPr>
              <a:lnSpc>
                <a:spcPct val="150000"/>
              </a:lnSpc>
            </a:pPr>
            <a:endParaRPr lang="de-AT" sz="1500" dirty="0"/>
          </a:p>
          <a:p>
            <a:pPr>
              <a:lnSpc>
                <a:spcPct val="150000"/>
              </a:lnSpc>
            </a:pPr>
            <a:r>
              <a:rPr lang="de-AT" sz="1500" dirty="0" smtClean="0"/>
              <a:t>     </a:t>
            </a: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592982"/>
            <a:ext cx="1133475" cy="32385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862" y="1916832"/>
            <a:ext cx="923925" cy="32385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916832"/>
            <a:ext cx="647700" cy="323850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796" y="1927892"/>
            <a:ext cx="271428" cy="34898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276872"/>
            <a:ext cx="742950" cy="295275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7998" y="2291159"/>
            <a:ext cx="657225" cy="26670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625" y="2846187"/>
            <a:ext cx="2223776" cy="432048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576" y="3717032"/>
            <a:ext cx="6102068" cy="376339"/>
          </a:xfrm>
          <a:prstGeom prst="rect">
            <a:avLst/>
          </a:prstGeom>
        </p:spPr>
      </p:pic>
      <p:sp>
        <p:nvSpPr>
          <p:cNvPr id="19" name="Foliennummernplatzhalt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CA082-0979-47B1-80E5-0085E4EAB70C}" type="slidenum">
              <a:rPr lang="de-AT" smtClean="0"/>
              <a:t>25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3816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408779" cy="365125"/>
          </a:xfrm>
        </p:spPr>
        <p:txBody>
          <a:bodyPr/>
          <a:lstStyle/>
          <a:p>
            <a:r>
              <a:rPr lang="sv-SE" dirty="0" smtClean="0"/>
              <a:t>Benedikt Türk, Lukas Bäcker - 7.1.2015</a:t>
            </a:r>
            <a:endParaRPr lang="de-AT" dirty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2843808" y="188640"/>
            <a:ext cx="3672408" cy="5040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de-AT" sz="1600" dirty="0" smtClean="0">
                <a:solidFill>
                  <a:schemeClr val="tx2">
                    <a:alpha val="70000"/>
                  </a:schemeClr>
                </a:solidFill>
              </a:rPr>
              <a:t>Klassen von Flächen - Röhrenflächen</a:t>
            </a:r>
            <a:endParaRPr lang="de-AT" sz="1600" dirty="0">
              <a:solidFill>
                <a:schemeClr val="tx2">
                  <a:alpha val="70000"/>
                </a:schemeClr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3775758" y="763841"/>
            <a:ext cx="1808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3200" dirty="0" smtClean="0"/>
              <a:t>Beispiele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988840"/>
            <a:ext cx="4357458" cy="2952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683568" y="5584639"/>
            <a:ext cx="9361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000" dirty="0" smtClean="0"/>
              <a:t>Torus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CA082-0979-47B1-80E5-0085E4EAB70C}" type="slidenum">
              <a:rPr lang="de-AT" smtClean="0"/>
              <a:t>26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5489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048739" cy="365125"/>
          </a:xfrm>
        </p:spPr>
        <p:txBody>
          <a:bodyPr/>
          <a:lstStyle/>
          <a:p>
            <a:r>
              <a:rPr lang="sv-SE" dirty="0" smtClean="0"/>
              <a:t>Benedikt Türk, Lukas Bäcker - 7.1.2015</a:t>
            </a:r>
            <a:endParaRPr lang="de-AT" dirty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2843808" y="188640"/>
            <a:ext cx="3456384" cy="5040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de-AT" sz="1600" dirty="0" smtClean="0">
                <a:solidFill>
                  <a:schemeClr val="tx2">
                    <a:alpha val="70000"/>
                  </a:schemeClr>
                </a:solidFill>
              </a:rPr>
              <a:t>Klassen von Flächen - Integration</a:t>
            </a:r>
            <a:endParaRPr lang="de-AT" sz="1600" dirty="0">
              <a:solidFill>
                <a:schemeClr val="tx2">
                  <a:alpha val="70000"/>
                </a:schemeClr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187624" y="1421234"/>
            <a:ext cx="323357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500" b="1" dirty="0" smtClean="0"/>
              <a:t>Def (integrierbar):  </a:t>
            </a:r>
            <a:r>
              <a:rPr lang="de-AT" sz="1500" dirty="0" smtClean="0"/>
              <a:t>Eine Funktion   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862" y="1413197"/>
            <a:ext cx="1238250" cy="32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feld 9"/>
          <p:cNvSpPr txBox="1"/>
          <p:nvPr/>
        </p:nvSpPr>
        <p:spPr>
          <a:xfrm>
            <a:off x="5591725" y="1421234"/>
            <a:ext cx="4924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600" dirty="0" smtClean="0"/>
              <a:t>mit</a:t>
            </a:r>
            <a:endParaRPr lang="de-AT" sz="1400" dirty="0" smtClean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638" y="1405161"/>
            <a:ext cx="1009650" cy="323850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1191982" y="1809691"/>
            <a:ext cx="429207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500" dirty="0" smtClean="0"/>
              <a:t>heißt (</a:t>
            </a:r>
            <a:r>
              <a:rPr lang="de-AT" sz="1500" dirty="0" err="1" smtClean="0"/>
              <a:t>Lebesgue</a:t>
            </a:r>
            <a:r>
              <a:rPr lang="de-AT" sz="1500" dirty="0" smtClean="0"/>
              <a:t>-) integrierbar, falls die Funktion</a:t>
            </a: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2385070"/>
            <a:ext cx="857250" cy="323850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2852936"/>
            <a:ext cx="4801905" cy="432048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>
          <a:xfrm>
            <a:off x="1209242" y="3645024"/>
            <a:ext cx="473091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500" dirty="0" smtClean="0"/>
              <a:t>(</a:t>
            </a:r>
            <a:r>
              <a:rPr lang="de-AT" sz="1500" dirty="0" err="1" smtClean="0"/>
              <a:t>Lebesgue</a:t>
            </a:r>
            <a:r>
              <a:rPr lang="de-AT" sz="1500" dirty="0" smtClean="0"/>
              <a:t>-) integrierbar ist. Der Wert des Integrals ist</a:t>
            </a:r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4293096"/>
            <a:ext cx="5063749" cy="648072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370" y="5589240"/>
            <a:ext cx="2945782" cy="432048"/>
          </a:xfrm>
          <a:prstGeom prst="rect">
            <a:avLst/>
          </a:prstGeom>
        </p:spPr>
      </p:pic>
      <p:sp>
        <p:nvSpPr>
          <p:cNvPr id="18" name="Textfeld 17"/>
          <p:cNvSpPr txBox="1"/>
          <p:nvPr/>
        </p:nvSpPr>
        <p:spPr>
          <a:xfrm>
            <a:off x="1187624" y="5156260"/>
            <a:ext cx="687021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500" dirty="0" smtClean="0"/>
              <a:t>, wobei man den folgenden formalen Ausdruck als Flächenelement bezeichnet:</a:t>
            </a:r>
          </a:p>
        </p:txBody>
      </p:sp>
      <p:pic>
        <p:nvPicPr>
          <p:cNvPr id="1026" name="Picture 2" descr="https://encrypted-tbn2.gstatic.com/images?q=tbn:ANd9GcRxEnHrOpDfD7RWlylWVFPXAct4yYYNhmaV2gkv4KxW1gpeL6-tgw">
            <a:hlinkClick r:id="rId9"/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0865" y="2307876"/>
            <a:ext cx="2238375" cy="2238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CA082-0979-47B1-80E5-0085E4EAB70C}" type="slidenum">
              <a:rPr lang="de-AT" smtClean="0"/>
              <a:t>3</a:t>
            </a:fld>
            <a:endParaRPr lang="de-AT"/>
          </a:p>
        </p:txBody>
      </p:sp>
      <p:sp>
        <p:nvSpPr>
          <p:cNvPr id="19" name="Textfeld 18"/>
          <p:cNvSpPr txBox="1"/>
          <p:nvPr/>
        </p:nvSpPr>
        <p:spPr>
          <a:xfrm>
            <a:off x="3275894" y="755993"/>
            <a:ext cx="2206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3200" dirty="0" smtClean="0"/>
              <a:t>Integration</a:t>
            </a:r>
          </a:p>
        </p:txBody>
      </p:sp>
    </p:spTree>
    <p:extLst>
      <p:ext uri="{BB962C8B-B14F-4D97-AF65-F5344CB8AC3E}">
        <p14:creationId xmlns:p14="http://schemas.microsoft.com/office/powerpoint/2010/main" val="2357840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976731" cy="365125"/>
          </a:xfrm>
        </p:spPr>
        <p:txBody>
          <a:bodyPr/>
          <a:lstStyle/>
          <a:p>
            <a:r>
              <a:rPr lang="sv-SE" smtClean="0"/>
              <a:t>Benedikt Türk, Lukas Bäcker - 7.1.2015</a:t>
            </a:r>
            <a:endParaRPr lang="de-AT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2843808" y="188640"/>
            <a:ext cx="3456384" cy="5040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de-AT" sz="1600" dirty="0" smtClean="0">
                <a:solidFill>
                  <a:schemeClr val="tx2">
                    <a:alpha val="70000"/>
                  </a:schemeClr>
                </a:solidFill>
              </a:rPr>
              <a:t>Klassen von Flächen - Integration</a:t>
            </a:r>
            <a:endParaRPr lang="de-AT" sz="1600" dirty="0">
              <a:solidFill>
                <a:schemeClr val="tx2">
                  <a:alpha val="70000"/>
                </a:schemeClr>
              </a:solidFill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046" y="2996952"/>
            <a:ext cx="4801905" cy="432048"/>
          </a:xfrm>
          <a:prstGeom prst="rect">
            <a:avLst/>
          </a:prstGeom>
        </p:spPr>
      </p:pic>
      <p:sp>
        <p:nvSpPr>
          <p:cNvPr id="10" name="Ellipse 9"/>
          <p:cNvSpPr/>
          <p:nvPr/>
        </p:nvSpPr>
        <p:spPr>
          <a:xfrm>
            <a:off x="2046247" y="2852936"/>
            <a:ext cx="1158063" cy="64807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Textfeld 10"/>
          <p:cNvSpPr txBox="1"/>
          <p:nvPr/>
        </p:nvSpPr>
        <p:spPr>
          <a:xfrm>
            <a:off x="1570341" y="1573773"/>
            <a:ext cx="21098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500" b="1" dirty="0" smtClean="0"/>
              <a:t>„Punkt auf der Karte“</a:t>
            </a:r>
          </a:p>
          <a:p>
            <a:r>
              <a:rPr lang="de-AT" sz="1500" b="1" dirty="0" smtClean="0"/>
              <a:t> ( </a:t>
            </a:r>
            <a:r>
              <a:rPr lang="de-DE" sz="1500" b="1" dirty="0" smtClean="0"/>
              <a:t>∈ U )</a:t>
            </a:r>
            <a:endParaRPr lang="de-AT" sz="1500" b="1" dirty="0" smtClean="0"/>
          </a:p>
        </p:txBody>
      </p:sp>
      <p:sp>
        <p:nvSpPr>
          <p:cNvPr id="12" name="Ellipse 11"/>
          <p:cNvSpPr/>
          <p:nvPr/>
        </p:nvSpPr>
        <p:spPr>
          <a:xfrm>
            <a:off x="1529615" y="1418725"/>
            <a:ext cx="2191326" cy="8640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Ellipse 12"/>
          <p:cNvSpPr/>
          <p:nvPr/>
        </p:nvSpPr>
        <p:spPr>
          <a:xfrm>
            <a:off x="3635896" y="2780928"/>
            <a:ext cx="1368152" cy="86409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4" name="Textfeld 13"/>
          <p:cNvSpPr txBox="1"/>
          <p:nvPr/>
        </p:nvSpPr>
        <p:spPr>
          <a:xfrm>
            <a:off x="3683218" y="4531218"/>
            <a:ext cx="125867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500" b="1" i="1" dirty="0" smtClean="0"/>
              <a:t>F: U → S ∩ V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3755226" y="4710367"/>
            <a:ext cx="12442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500" b="1" i="1" dirty="0" smtClean="0"/>
              <a:t>f:  </a:t>
            </a:r>
            <a:r>
              <a:rPr lang="de-AT" sz="1500" b="1" i="1" dirty="0"/>
              <a:t>S </a:t>
            </a:r>
            <a:r>
              <a:rPr lang="de-AT" sz="1500" b="1" i="1" dirty="0" smtClean="0"/>
              <a:t>→ R</a:t>
            </a:r>
          </a:p>
          <a:p>
            <a:r>
              <a:rPr lang="de-AT" sz="1500" b="1" i="1" dirty="0" smtClean="0"/>
              <a:t>(f ist skalar)</a:t>
            </a:r>
          </a:p>
        </p:txBody>
      </p:sp>
      <p:sp>
        <p:nvSpPr>
          <p:cNvPr id="16" name="Ellipse 15"/>
          <p:cNvSpPr/>
          <p:nvPr/>
        </p:nvSpPr>
        <p:spPr>
          <a:xfrm>
            <a:off x="3628480" y="4393734"/>
            <a:ext cx="1422889" cy="10367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7" name="Ellipse 16"/>
          <p:cNvSpPr/>
          <p:nvPr/>
        </p:nvSpPr>
        <p:spPr>
          <a:xfrm>
            <a:off x="5051369" y="2780929"/>
            <a:ext cx="1968903" cy="86409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8" name="Textfeld 17"/>
          <p:cNvSpPr txBox="1"/>
          <p:nvPr/>
        </p:nvSpPr>
        <p:spPr>
          <a:xfrm>
            <a:off x="5141440" y="1654637"/>
            <a:ext cx="178875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500" b="1" dirty="0" smtClean="0"/>
              <a:t>Verzerrungsfaktor</a:t>
            </a:r>
          </a:p>
        </p:txBody>
      </p:sp>
      <p:sp>
        <p:nvSpPr>
          <p:cNvPr id="19" name="Ellipse 18"/>
          <p:cNvSpPr/>
          <p:nvPr/>
        </p:nvSpPr>
        <p:spPr>
          <a:xfrm>
            <a:off x="5051369" y="1384173"/>
            <a:ext cx="1968903" cy="8640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21" name="Gerade Verbindung 20"/>
          <p:cNvCxnSpPr>
            <a:stCxn id="10" idx="0"/>
            <a:endCxn id="12" idx="4"/>
          </p:cNvCxnSpPr>
          <p:nvPr/>
        </p:nvCxnSpPr>
        <p:spPr>
          <a:xfrm flipH="1" flipV="1">
            <a:off x="2625278" y="2282820"/>
            <a:ext cx="1" cy="5701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>
            <a:stCxn id="16" idx="0"/>
            <a:endCxn id="13" idx="4"/>
          </p:cNvCxnSpPr>
          <p:nvPr/>
        </p:nvCxnSpPr>
        <p:spPr>
          <a:xfrm flipH="1" flipV="1">
            <a:off x="4319972" y="3645024"/>
            <a:ext cx="19953" cy="74871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>
            <a:stCxn id="17" idx="0"/>
            <a:endCxn id="19" idx="4"/>
          </p:cNvCxnSpPr>
          <p:nvPr/>
        </p:nvCxnSpPr>
        <p:spPr>
          <a:xfrm flipV="1">
            <a:off x="6035821" y="2248268"/>
            <a:ext cx="0" cy="5326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5189482" y="4161886"/>
            <a:ext cx="3812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b="1" dirty="0" smtClean="0"/>
              <a:t>Beispiel: Flächeninhalt der Sphäre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CA082-0979-47B1-80E5-0085E4EAB70C}" type="slidenum">
              <a:rPr lang="de-AT" smtClean="0"/>
              <a:t>4</a:t>
            </a:fld>
            <a:endParaRPr lang="de-AT"/>
          </a:p>
        </p:txBody>
      </p:sp>
      <p:sp>
        <p:nvSpPr>
          <p:cNvPr id="20" name="Textfeld 19"/>
          <p:cNvSpPr txBox="1"/>
          <p:nvPr/>
        </p:nvSpPr>
        <p:spPr>
          <a:xfrm>
            <a:off x="3275894" y="755993"/>
            <a:ext cx="2206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3200" dirty="0" smtClean="0"/>
              <a:t>Integration</a:t>
            </a:r>
          </a:p>
        </p:txBody>
      </p:sp>
    </p:spTree>
    <p:extLst>
      <p:ext uri="{BB962C8B-B14F-4D97-AF65-F5344CB8AC3E}">
        <p14:creationId xmlns:p14="http://schemas.microsoft.com/office/powerpoint/2010/main" val="2914979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 animBg="1"/>
      <p:bldP spid="13" grpId="0" animBg="1"/>
      <p:bldP spid="14" grpId="0"/>
      <p:bldP spid="15" grpId="0"/>
      <p:bldP spid="16" grpId="0" animBg="1"/>
      <p:bldP spid="17" grpId="0" animBg="1"/>
      <p:bldP spid="18" grpId="0"/>
      <p:bldP spid="19" grpId="0" animBg="1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2976731" cy="365125"/>
          </a:xfrm>
        </p:spPr>
        <p:txBody>
          <a:bodyPr/>
          <a:lstStyle/>
          <a:p>
            <a:r>
              <a:rPr lang="sv-SE" dirty="0" smtClean="0"/>
              <a:t>Benedikt Türk, Lukas Bäcker - 7.1.2015</a:t>
            </a:r>
            <a:endParaRPr lang="de-AT" dirty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2843808" y="188640"/>
            <a:ext cx="3456384" cy="5040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de-AT" sz="1600" dirty="0" smtClean="0">
                <a:solidFill>
                  <a:schemeClr val="tx2">
                    <a:alpha val="70000"/>
                  </a:schemeClr>
                </a:solidFill>
              </a:rPr>
              <a:t>Klassen von Flächen - Regelflächen</a:t>
            </a:r>
            <a:endParaRPr lang="de-AT" sz="1600" dirty="0">
              <a:solidFill>
                <a:schemeClr val="tx2">
                  <a:alpha val="70000"/>
                </a:schemeClr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899592" y="1484784"/>
            <a:ext cx="7344816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AT" sz="1500" dirty="0" smtClean="0"/>
              <a:t>Idee: Sei I     R ein offenes Intervall und sei                         eine parametrisierte Raumkurve. Hefte nun an jedem Punkt dieser Kurve eine Gerade an, um so eine </a:t>
            </a:r>
            <a:r>
              <a:rPr lang="de-AT" sz="1500" dirty="0"/>
              <a:t>F</a:t>
            </a:r>
            <a:r>
              <a:rPr lang="de-AT" sz="1500" dirty="0" smtClean="0"/>
              <a:t>läche zu erhalten.  Sei dazu                         eine glatte Abbildung</a:t>
            </a:r>
          </a:p>
          <a:p>
            <a:pPr>
              <a:lnSpc>
                <a:spcPct val="150000"/>
              </a:lnSpc>
            </a:pPr>
            <a:r>
              <a:rPr lang="de-AT" sz="1500" dirty="0"/>
              <a:t>m</a:t>
            </a:r>
            <a:r>
              <a:rPr lang="de-AT" sz="1500" dirty="0" smtClean="0"/>
              <a:t>it                            für alle </a:t>
            </a:r>
            <a:r>
              <a:rPr lang="de-AT" sz="1500" i="1" dirty="0" smtClean="0"/>
              <a:t>t </a:t>
            </a:r>
            <a:r>
              <a:rPr lang="de-DE" sz="1500" i="1" dirty="0" smtClean="0"/>
              <a:t>∈ I</a:t>
            </a:r>
            <a:r>
              <a:rPr lang="de-AT" sz="1500" i="1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de-AT" sz="1500" dirty="0" smtClean="0"/>
              <a:t>Sei J     </a:t>
            </a:r>
            <a:r>
              <a:rPr lang="de-AT" sz="1500" dirty="0"/>
              <a:t>R </a:t>
            </a:r>
            <a:r>
              <a:rPr lang="de-AT" sz="1500" dirty="0" smtClean="0"/>
              <a:t>ein weiteres offenes Intervall. Wir setzen                                      mit</a:t>
            </a:r>
            <a:endParaRPr lang="de-AT" sz="1500" i="1" dirty="0" smtClean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653" y="1592982"/>
            <a:ext cx="1133475" cy="32385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050" y="2241054"/>
            <a:ext cx="1123950" cy="32385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475" y="2589805"/>
            <a:ext cx="1329309" cy="335139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961134"/>
            <a:ext cx="1628775" cy="32385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889" y="3501008"/>
            <a:ext cx="2700300" cy="360040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>
          <a:xfrm>
            <a:off x="3275894" y="755993"/>
            <a:ext cx="25202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3200" dirty="0" smtClean="0"/>
              <a:t>Regelflächen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899592" y="4365104"/>
            <a:ext cx="7081106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AT" sz="1500" b="1" dirty="0" smtClean="0"/>
              <a:t>Def(Regelfläche): </a:t>
            </a:r>
            <a:r>
              <a:rPr lang="de-AT" sz="1500" dirty="0" smtClean="0"/>
              <a:t>Eine reguläre Fläche S     R³, die durch obige Parametrisierung</a:t>
            </a:r>
          </a:p>
          <a:p>
            <a:pPr>
              <a:lnSpc>
                <a:spcPct val="150000"/>
              </a:lnSpc>
            </a:pPr>
            <a:r>
              <a:rPr lang="de-AT" sz="1500" dirty="0" smtClean="0"/>
              <a:t>überdeckt werden kann, heißt Regelfläche </a:t>
            </a:r>
            <a:r>
              <a:rPr lang="de-AT" sz="1500" b="1" dirty="0"/>
              <a:t>.</a:t>
            </a:r>
            <a:endParaRPr lang="de-AT" sz="1500" b="1" dirty="0" smtClean="0"/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CA082-0979-47B1-80E5-0085E4EAB70C}" type="slidenum">
              <a:rPr lang="de-AT" smtClean="0"/>
              <a:t>5</a:t>
            </a:fld>
            <a:endParaRPr lang="de-AT"/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613" y="2966039"/>
            <a:ext cx="150051" cy="269937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91" y="1592985"/>
            <a:ext cx="257175" cy="291465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145" y="4461810"/>
            <a:ext cx="257175" cy="29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68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192755" cy="365125"/>
          </a:xfrm>
        </p:spPr>
        <p:txBody>
          <a:bodyPr/>
          <a:lstStyle/>
          <a:p>
            <a:r>
              <a:rPr lang="sv-SE" smtClean="0"/>
              <a:t>Benedikt Türk, Lukas Bäcker - 7.1.2015</a:t>
            </a:r>
            <a:endParaRPr lang="de-AT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2843808" y="188640"/>
            <a:ext cx="3456384" cy="5040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de-AT" sz="1600" dirty="0" smtClean="0">
                <a:solidFill>
                  <a:schemeClr val="tx2">
                    <a:alpha val="70000"/>
                  </a:schemeClr>
                </a:solidFill>
              </a:rPr>
              <a:t>Klassen von Flächen - Regelflächen</a:t>
            </a:r>
            <a:endParaRPr lang="de-AT" sz="1600" dirty="0">
              <a:solidFill>
                <a:schemeClr val="tx2">
                  <a:alpha val="70000"/>
                </a:schemeClr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3667745" y="683985"/>
            <a:ext cx="1808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3200" dirty="0" smtClean="0"/>
              <a:t>Beispiele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406" y="1556792"/>
            <a:ext cx="2135187" cy="426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1115616" y="2977788"/>
            <a:ext cx="1731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800" dirty="0" smtClean="0"/>
              <a:t>Zylinder?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6300192" y="2977788"/>
            <a:ext cx="583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800" dirty="0" smtClean="0"/>
              <a:t>JA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CA082-0979-47B1-80E5-0085E4EAB70C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6324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192755" cy="365125"/>
          </a:xfrm>
        </p:spPr>
        <p:txBody>
          <a:bodyPr/>
          <a:lstStyle/>
          <a:p>
            <a:r>
              <a:rPr lang="sv-SE" smtClean="0"/>
              <a:t>Benedikt Türk, Lukas Bäcker - 7.1.2015</a:t>
            </a:r>
            <a:endParaRPr lang="de-AT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2843808" y="188640"/>
            <a:ext cx="3456384" cy="5040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de-AT" sz="1600" dirty="0" smtClean="0">
                <a:solidFill>
                  <a:schemeClr val="tx2">
                    <a:alpha val="70000"/>
                  </a:schemeClr>
                </a:solidFill>
              </a:rPr>
              <a:t>Klassen von Flächen - Regelflächen</a:t>
            </a:r>
            <a:endParaRPr lang="de-AT" sz="1600" dirty="0">
              <a:solidFill>
                <a:schemeClr val="tx2">
                  <a:alpha val="70000"/>
                </a:schemeClr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3667745" y="683985"/>
            <a:ext cx="1808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3200" dirty="0" smtClean="0"/>
              <a:t>Beispiele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1115616" y="2977788"/>
            <a:ext cx="1252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800" dirty="0" smtClean="0"/>
              <a:t>Kegel?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1673225"/>
            <a:ext cx="2468563" cy="351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feld 8"/>
          <p:cNvSpPr txBox="1"/>
          <p:nvPr/>
        </p:nvSpPr>
        <p:spPr>
          <a:xfrm>
            <a:off x="6300192" y="2977788"/>
            <a:ext cx="583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800" dirty="0" smtClean="0"/>
              <a:t>JA</a:t>
            </a:r>
          </a:p>
        </p:txBody>
      </p:sp>
      <p:sp>
        <p:nvSpPr>
          <p:cNvPr id="2" name="Foliennummernplatzhalt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CA082-0979-47B1-80E5-0085E4EAB70C}" type="slidenum">
              <a:rPr lang="de-AT" smtClean="0"/>
              <a:t>7</a:t>
            </a:fld>
            <a:endParaRPr lang="de-AT"/>
          </a:p>
        </p:txBody>
      </p:sp>
      <p:sp>
        <p:nvSpPr>
          <p:cNvPr id="3" name="Ellipse 2"/>
          <p:cNvSpPr/>
          <p:nvPr/>
        </p:nvSpPr>
        <p:spPr>
          <a:xfrm>
            <a:off x="3995936" y="1844824"/>
            <a:ext cx="132808" cy="108012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86948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192755" cy="365125"/>
          </a:xfrm>
        </p:spPr>
        <p:txBody>
          <a:bodyPr/>
          <a:lstStyle/>
          <a:p>
            <a:r>
              <a:rPr lang="sv-SE" smtClean="0"/>
              <a:t>Benedikt Türk, Lukas Bäcker - 7.1.2015</a:t>
            </a:r>
            <a:endParaRPr lang="de-AT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2843808" y="188640"/>
            <a:ext cx="3456384" cy="5040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de-AT" sz="1600" dirty="0" smtClean="0">
                <a:solidFill>
                  <a:schemeClr val="tx2">
                    <a:alpha val="70000"/>
                  </a:schemeClr>
                </a:solidFill>
              </a:rPr>
              <a:t>Klassen von Flächen - Regelflächen</a:t>
            </a:r>
            <a:endParaRPr lang="de-AT" sz="1600" dirty="0">
              <a:solidFill>
                <a:schemeClr val="tx2">
                  <a:alpha val="70000"/>
                </a:schemeClr>
              </a:solidFill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3667745" y="683985"/>
            <a:ext cx="1808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3200" dirty="0" smtClean="0"/>
              <a:t>Beispiele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467544" y="2834933"/>
            <a:ext cx="23887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800" dirty="0" smtClean="0"/>
              <a:t>Einschaliges</a:t>
            </a:r>
          </a:p>
          <a:p>
            <a:r>
              <a:rPr lang="de-AT" sz="2800" dirty="0" smtClean="0"/>
              <a:t>Hyperboloid?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6300192" y="2977788"/>
            <a:ext cx="583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800" dirty="0" smtClean="0"/>
              <a:t>JA</a:t>
            </a:r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8304" y="1727326"/>
            <a:ext cx="3283896" cy="3357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AutoShape 9" descr="data:image/jpeg;base64,/9j/4AAQSkZJRgABAQAAAQABAAD/2wCEAAkGBxQSEhIPEBAUEBAUFBQPFRAXEBUQFA8QFRQYFhURFhYYHCggGBomGxQUJDIhJSkrLi4uFx8zODcsNygtMCsBCgoKDg0OFxAQGywkICQsLCwsLC8sLCwsLCwsLCwsLCwsLywsLCwsMiwsLCwsLCwsLCwsLCwsLCwsLCwsLCwsLP/AABEIANwA5QMBEQACEQEDEQH/xAAcAAEAAgMBAQEAAAAAAAAAAAAABAUDBgcCAQj/xABFEAABAwICBgUIBwYFBQAAAAABAAIDBBEFIQYHEhMxQSJRYXGBFDIzQlKRobEjQ3KCssHRFSQ0YpKiFmODwuEXRLPS8f/EABoBAQEBAQEBAQAAAAAAAAAAAAABAgMEBQb/xAA4EQEAAgECAwMJBQkBAQAAAAAAAQIDBBESITETQVEFFDIzYXGBkfAiUqHB0RUjNDVCcrHh8cIk/9oADAMBAAIRAxEAPwDuKAgICAgICAgICAgICDlWlusEwYrC1rj5LATBOBmHmSwkdYcdizbDjdjhzXktn/e7d0P0GLyXvoeOY+1bnHujp8/8bOqNcCAQbg5gjMEda9b8++oCAgICAgICAgICAgICAgICAgICAgICAgICCu0hq5IqaaWCN00zWHYja3aJecgdnmBe5HUCsZJmKzMdXo0mOmTNSuSdqzPOZ8H5qxLDp95u5IZt8+7gx0b95IcySARd3A/FfMrW0Tzh+6z5sNqfZtG0eExs7rqpqKg0DIquCSF8J3LDIwxmSEAFhsQDkDs8ODQvpYt+Hm/E66KdtM0nffn8W4ro8YgICAgICAgICAgICAgICAgICAgh1+KQQC888UI63ytj/EUN1DV6w8PZl5TvD1MjkkB+8G7PxV2Zm0KqfWtTDKOCd/aRGwH+4n4JszOSEKTWqT5lGO90/wCQZ+avCzOX2MD9ZlQfNghb37b/AJOCvCzOaXn/AKhVZ5Qjujd+bynDDPbWfRpzVn1ox/pj9VeGE7aygxTSGd+IUVQ5zd7G2RrTsAAAsffLnxK814/fVj2Psae8z5MzW74tH5NqZpjVe0w/6YXq4YfE7e6RHphUf5Z+4fycnBB5xdJj0xm5xxHuDh/uKcEHnVvCEuPTB3rQA90hH+1Ts187nwS4tLIz50Tx3FrvmQnZy1Grr3wmxaQwO9ct72H5i4WeCXSNTjnvToKyN/mSNceoOBPuUmJh0rkrbpLOo2ICAgICAgICAgIKzHdIKejZvKqZsQN9lpze8jkxgu53gEN3M8d1ynNtDTADgJZzfxETD8S7wV2Z4mjYrptX1F97WShp9SN24aB1WjsSPtEom6ja7MnmcyeZPWSqzslRPRmUqNyrKVGVWUqMoylRlVlJjVZQKz+Lpvv/AIXLy39fX3fq+5pv5Tn/ALo/8tgYvW+BKQxGWdgVRmaERmaFUZGhGWQBBKgr5I/Nkc0Dle49xyUmsS3XLevSWeDTbZdsPYJO1p2XDw4H4LnNI7nrpqbbfahtFDiUcvmO6XHYOTh4c/BYmsw9GPNS/SUxR1EBAQEBAQavrD0p/Z1KZWNDp5HbmJpuWh5BJe63qgAm3M2GV7okzs/O+IV0k8jp55HTSu86RxuT1DqAF8gLAclphHQEBBkY9ETIZUZmE2J6rEpkZVZlKjKrMpcaMoNZ/FU33/wuXmv6+vu/V9vT/wAqz/3R/wCWwsXrfAlIYEZSGBVGZoRlmaFUZWhEewERQ6TYnu22aeks2l2xU3lX6J0r3u3sn2v0UrDpmtEcobdtWzBsRmDwIK280Np0dxUygxvze0XDvabwz7Rl71xvXZ9HTZpvG09V0sPUICAgICDUNZ2jD6+kDYfTwv30bbgCXolrornIEg5doF7C6JMPzxLGWuLHtLXtJa5rgWua4GxaQcwQeS0w8oCAgBB7Y5ETIJ0ZmFjTzrTnMLCFyrEpkaMyh1f8VTff/C5ea/r6+79X2tP/ACrP/dH5NhjXrfBSowjMpDAqzLOwKozNCMsgCBI8NBccgEI5tb/Z3lEhefNB/wDgWdt3fj4I2bBTwhjdkLThM7kj0GzaJ4c5oM7xbbGyxvPYvcuPfYe5cr235PoabFNftS2Jc3rEBAQEBAQaRrB0CjrmmeIBlY0cfNE7QMmOPtdTvA5WtYli1Z6w4ZV4W+NzmOBDmktcxw2XNcOIIK1s5RkjvQ3xkcQQo3ExPR5RRB9CD00oiTDMjMwtKWpWnOYW1NMCq5zDDVfxVN9/8Ll5r+vr7n2dP/Ks/wDdH5NijXrfBlLjCrEpMYRlIaFUZWhEZAFUVGITGR4hZwBzPb/wsy61jaN5TXyR07Om9sbR6z3BgPbcq9GOdpa5iunlNHcRl07h7I2WDve7l2i6zNoda4LT1bboRgVRPs1uIN3LD0oaEAggcpZycy7qZkBxIvk3nN5l7cWnrXnPV0FYegQEBAQEBAQEGoad6GNrGmaIBlU0ZHgJmj1H9vU7w4cLE7OWTHxc46uK1NO5jnMe0se0lrmkWLXDiCF0eZDkgHUPkps1FpR30w7VNm4vLE6DtTZrjeSxTY4ofLpsu8MsdSBzRJT6fE2ji4D3q7sTVldise/geZBZu1c9V2kLjaJ7as92z6eG9I8nZscz9qbRMR8mxw6Q03Odo9/6L07w+JOO3gzjSikHGceDJHfJqu8M9nbwexppRj6xx7oX/mAnFB2N2KXWDTDzY5n9zGNHxff4JxQdhZEm1kNHo6UntdKG/ANPzU41838ZVtZrEqXC0ccUYPY57h3EuA+Ck3luunr3qN2P1Jv+8PbfjsERnuu2x+Km8unBXwVs0hcS97i53NziXHxJUbiHZNVmrfY2MQr2fSZPgpnD0XNs0oPr8w0+bxPSts5mXWlducutqOggICAgICAgICAg0/TzQ0VjTPCA2qaO4TtHqOPtdR8Dlw1E7OWTHxc46uLTwFpLXNLXNJaWkWLXA2IIPA3W3lRnsRpge1RWF7VGmF4RWF4RWFyisD+IU7249GX0FVhkaVUZAEQQER4GeaK9EoOw6qNXdtjEa5nSyfT07h5vNs8gPrc2tPDic7bOZl2rXZ19RsQEBAQEBAQEBAQEBBo2sPQ7yhpqqdv7w0dNgH8QwD8YHDrGXUtVlxy49+cdXH3xrbzbo72IqO9qjUMD2qNI72orA8KNI0gzUbjo8gqssjCiSzXVQBRHxx5IQ+2QdT1R6Bb4txGrZ9CDtU8Th6Zw4TOHsA+aPWOfC21Jl0rTvl21ZdRBp+mesKnw6VkD45JpXNEhazZAjYSQCSTxNjl2csr875YrOz26bQ5M9ZtHKE/RrTOjrrCnmG9IvuH/AEcoyueifOsObSQrW9bdHLPpcuH0o5ePc2FbecQEBAQEBBq2M4FWb59TRYg6MutemlG8gyAFm8d2DbOwub8VxtS++9bfDufSwarTdnGPPi32/qjlb4+PxQjpdV0uWJYe8MHGppzvY7e0Wk9Ad5v2LPa2r6dfjDr+z8Gf+Gyxv923Kfn0lfYNpRSVVhT1DHuP1ZOxJ29B1j42sutMlL9JeLUaLUaf1lJj293z6LhbeVzDWXopsk10Dei43mYB5rj9aB1E8e3PmVus9zzZse32oc3kjWnCJRZI0a3RpGKNQjSNUaR5AjSLKM1luOjCVUfWlBk20TZ9DkH1h5qpLedV+hhxCfezD9yhcN5y30lgRAOyxBceogetcSZarXd+iWMAAa0AAAAACwAHAAcgsuyDi+OU9K3aqaiOEcQHOAc77LeLvAKTaI6umPFfJO1Y3ao/WC+oJbhWHz1vEb9w8ngHbtu49x2Vz7Tf0Y3erzOKc814r7Osue6x9F8Sc9tfVRxyukAY9tM172wBo6IcDnY555jLjmL8clLdZfS0WowRE46zt7+9tOpTRN8LZK+ojdHI8bqFrmlrmxZF8ljw2jYDgbNPJy6Yabc5eXynqYvMY6zyjr73VF3fJEBAQEBAQEBBQY1oZR1VzLTtbIc96z6J9+slvnH7V1yvhpbrD3afyjqcHKlp28J5x8p/JT/4dxGkzoa/yiMf9vVDby6hIM/AbIWOzyV9G2/verzvR5/X4uGfGnL8J5PLtN3RDdYrh8tM1w2HStAngcCLEEj3WBcnbzX042/wT5KrmjfTZIv7J5W+U/6c6xmmhEjvJZWzQO6cbgc2tPqPBza4cLHPgea9dL1vG8S/ParS5dNk4MlZjw3+uaoliWnCJQ5Y0aiUWRijcSiStUahDlao6R0R3Ij4il0H26IlYfT72SOHbZFtuDTI9wayMHi9xJ4AXNuJtYZkKTMRG8tUpa9uGsby7thGmVNTQx4fg9JPiBiaG3ZGY2FxPSkkkIuCXXJOzbPiuU5Yn0eb6NdDasb5Zise3qmfs3Ga3+Iqo8MhP1UA3k1r8DJfom3NrvBTa9us7NcemxejWbT4z0+SxwjV1QwO3j4zVzE3M1Q7fucevZPRv22v2qxjrDnk1uW8bRO0eEcm2NaAAALAZADIAdS6PI+oCAgICAgICAgICAgIPjmgggi4ORBzBCDS9LtDqfcy1FPC2KZo2zsdBr2tzcCwdG9rm9r5JjrWtt4jqurz5c2KK3tvw84357ePPr8HL5oF2fLiUCaJRuOaFLEo2hTRo1EoMzVl1johyhBjRXy6i7SKo69qW0GgqYpK+siEo3m6gY4nYszz5C0GzruOzY+wetYtET1d8OS2PeaztLtVLTMjaI4mNjYMgxrQxrR1ADIK7bJNptO8sqIICAgICAgICAgICAgICAgIPj2gggi4IsR1goOJ1lJsuc32SW+42XofI6Tsq54FG4lXTwLOzrF1dPEo3ExKuqGLLrEcldUNUajaEeyNcXg+ozuKj9U6uaMQ4XQMAtenjlI/nlbvX/3PcsusNjQEBAQEBAQEBAQEBAQEBAQEBB8JQclqxtOc/wBpxd7zdenZ8WbbzMqqVoNyCDnbI3z6lneJ6Os0vWdrRMe9XVEKjUbKyogU2dIt4KypiWZda25KupiU2biyucLKOnKXwFNzgmZ2jm+lGZjblL9Wav6oS4ZQPBv+6wtJ/nYwMd/c0qOsNgQEBAQEBAQEBAQEBAQEBAQEFJjmltHR3FRUsY4fVg7cn9Dbkd5yWLXrXrL0YtLly+jX49zSMV1kT1Mbm4dQSOjfeMVUvQZfMHZtle1/W8FmL2tP2Id8ml0+Gv8A9OTb2R1+vg1c6P1E2dXVENN/ooui23UTa3wK69he/p2+EPD+1NNp+WlxRv8Aet1/X8Y9yLTwCkq/J233E8YcwE32ZmZOF+0WK6UpFOUPDqNTk1UdpkneY/wsqiNdHliVZURrLpEqqqjWZdqzyVVVGo3EqipYo6Qwg2z5qTETG0umPJbHaLVnaYSxWA5SMDu0ZFeXzea88dtn3I8s480cOrxRb2xyn690w6bq009dSweSNpn1MERfLdl95BG9204kWILdpxzJGbuPBO0y09Ou/thrzLQ6n+Gy8M/dt+v/AF0/BdOqKpsGTiN5t9HL9E655AnouP2SV0pnpbpLx6jyXqsHO1d48Y5x9e9sq6vniAgICAgICAgICAgIKzGdIKakF6mojhyuGl3TcP5WDpO8As2tFertiwZMvoVmfrxabPrNdO4xYVQTVr723paWRNPIm3L7RaufazPow9kaCtI3zXiPZ3/XzYxo3i9dnX14ooTY+T0/nW5sc5pt73PU4L29KV8402H1VN58Z+vyheYHq6oKWzhAJpBnvZjvTcc9k9AHtAC3XFWHny67Nk6229ysx3Ed/L0fRM6DByI5u8bDwAXrpXaH57UZe0ty6QrXrbzta00pSYWzs8+F7ZAezmsWejBPPbxSWSbcbZBwcAVUmNp2QahqjUKupYsy7V6KqpYo1EqmqjUdYlXOFlG3xBbaK48+gqoayPMsNnsvbexOyfGe8cOohp5KLEv0hLgOH4nCyq3LHtlaJGzs+ikII9YtsSRwIdexHYuV8VL9YfQ03lDUaf1d528OsfKVJ/gqtpM8MxF2wOFPN0m25gGxbc9jR3rj2N6ehb4S+h+0tNqP4rFG/wB6vKfr4g06q6To4ph72N51EObONhkSW3+/4J29qesr8YX9l4M/PS5Ymfu25T9fD4tnwXSykqrCCoYXn6tx3cng11ifC67Uy0v0l83UaDUaf1lJj293zXa6PIICAgICAgh4likNO3bqJo4W9b3hl+wX4nsCk2iOrePFfJO1ImWkV+taEu3OH002ITcQGMcxp7eBfl9nxXKc0f0xu99fJtojfLaKx8/9fiweQY5X+mnjwuA+pH0pbcj0ST/e3uU2yW6zs12mkw+jXin29Pr4LLBtV1FCd5M19bLfaL5nbTS7n0BYEfa2lquGsOOXyhmvyido9jdIIGsaGRsaxgyDWtDWtHUAMgurxTMzO8siI1bS3GbXpozmfSOHJp+r7zz7O/LpSve8WqzbRwR8WrtC7PnPjkVbQ4IJqeVrh5zSB32UlunKd2h4QdlhhdxYSFirvljnuVAVYhWVAWXWvRW1DUahV1LFl1hVVDFHSGBFEHSdT2nXkcvkVS+1JM7oPJypp3ZXPUx2V+QOeV3FRqJfoRRt8Ivkcxwt1oNYxrQChqbkwCF5+sitEb9ZbbZJ7SFxvgpbufS0/lbVYOUW3jwnnH6qM6N4rRZ0NaKqIXPk83G3Jg2iRbucxc+zy09Gd/e9nnmg1Pr8fBPjX/O3+pe4NYz4HCLE6GWlfw3jWlzHHmQHcvslyRqOHleNmbeRoyxxaXJF48Ok/XybdhGkFNVC9PUMlNr7AdZ4HWWGzh4hd63rbpL5efS5sE7ZKzH149FjJIGgucQ1oBcXE2DQMySTwC24REzO0KvBNJaWsMjaWdsrozZ4Ac0jtG0BtN7RcLNbxbo65dPkw7ccbbrZacXOKx2O1kj442xYbThxbvNoOe9oNiQek4nmCA2+Wa4fvLex9XbRYfG8/h9fNmwzVTT7W+rp5sQmPEve5jCeWQJcfFxHYrGGOs83PJ5SyTHDjiKx7G74fh8UDd3BEyFnssYGC/XYDM9q6xER0eC17Xne07pSrIgIKPSXHNw3dxkGdwy57tvtn8gt1ru8+fNwRtHVo7esm5OZJzJJ4kldnypndlawngCVUZ6Wic5wGQ8UVudJDsNDeoLMutXJ8UpmsqZLE2Lj81h6J5w9yU7SL2+K05bKuqgG20WyIPPvUdI6IlRSN6viVGoVlTRN7feo6Qqqmg6j8FG4VslGRwIPwUbYXROHEH5oMZQdt1O6wtvYwysf9IBs007j6QDhTvJ9ceqeYy4gbUbiXYFGhAQY54GvaWPa17DkWuaHNI6iDkUmN1raazvE7S1DGNWtHMduJrqWS+0HROs0OHA7ByH3dlee2mpPOOXufWweWtTjjhtMXjwtz/Hr892h6esr6GJtHNXGppp9q177y0ZaSHF13AdJuW0RkV583aUjhmd4l9jydOk1V5y0x8Nq/Lnv0/40rBMUlpJ2VVO7ZkYeHqyMPnRuHNp/5FiAVyx5JpO76Gr0VM9JrL9HaMY/FXQNqITa/Rewm7opB5zHe/jzBB5r6dLxaN4fh9Rp74Mk0vC2WnAQEBAQVGkGNCnbst6czh0GdX87uz5+8jVa7uObNGOPa0ltO57jJK4lzjcniSfyXeIfKtMzO8pccLRwHic1WXslBOwmO7gVGl899gT1C6jUOTY868zndqzL0V6EL7hGZhDq/SN7j8ijUdEeYKNQgTtUbhXzsUbhXTsUdIlHRXh8YPEIMD6Xm02IzGdiCOBBHAoO66qtYnlQbQVrrVjRaOU5CraB/wCQDiOfEc7Zbid3TUUQEBBqWsHQz9pNh2ZtzJEXWcWbYcx9toEXGfRaQe/rXLLii+z36HX20s22jeJ/Jr2H6m4G239XNKf5GshB7LHaPxXONLXvey/l3PPoxEfi27BdDaSlDhAyRhfs7ThUTAv2b7N7OAy2j711rirXo+fn12fPt2k77eyP0bAujyCAgIK3GsWEDbCzpXeaz/c7s+fy1Wu7jmzRjj2tNzc50jyXPcbuceJ/Qdi7xD5drTad5ZQqyEojyoq4wlts0Vnxaps0gKNQ5liou8ntWZd6scDkJYqn0jO4/IosdGKYKLCDMFG4QZmqNwgzMUbhBkajcPCAgA2IIJBBDg4EtLXA3DgRmCDzCDuWrLWCKsNo6twFYBZkmTRVtA9wlAGY58RzDctxLoyKICAgICAgICCLiVYIY3SHO2QHtOPAKxG8sZLxSszLRZHue4yPO05xuT+Xcu8Rs+Ta02neXsBaYekR5JRXqMZqKtqZ1giq3FJ73UahqdTHclR0iUdkaio1SPpGdx+RRqOjxKFFhClCNQhytUbhClao1CFMxRuEYhGnxAQfWuIIcCWuBDg4EtLXA3DgRmCCAbhB+htWWlhr6YiUjyqC0cvAbwEdCaw4bVjfta7lZZbid24oogICAgICAg1zS5/omcuk49+QHzPvXTG8Osn0YUDQurwvSo+FB8UGaAIqXJJYIqnrJLqNKuUKNQiubZGlfU+kb3H5FRuOjxIosIkoRqESUKNQhytUahElao3CHK1GoYkUQEG9amKwsxJsYJ2ZopIyORLQJAe8bB/qKkrHV35RsQEBAQEBAQUWlVPdrJB6pLT3OtY+8fFdMc9zx6yu8RZri7PniDySoPgRUqIIrzUSKKqahyKhSFRpGejUK+o9I3uPyKjcdHmRBFkCjUIsgUahFlao3CJI1GoRZWqNQivCNPKAg6LqQwt0lbJU2+jgiLb/AObKbNA+6JL9461JWruajYgICAgICAg8TRB7Sxwu0ixCROyWrFo2lpmJULoXbJzafNdycP1Xorbd8nLinHO0oZK05PKiskYQSEVDqXqKrZSjSM9RUd6NIE7TttNsrHP3qNx0eZEEaRRpGkCjUIsgRpGkCjSLI1RqEaRqNQjkIqbg+FS1UzKanZvJX8Bwaxo4yPPqsF8z3AXJAMH6R0R0djoKZlNH0j58klrGWUgbTyOXAADkAByUbiNl0iiAgICAgICAgxVEDZGljxtNPL8x1FWJ2ZtWLRtLWMSwJ7LujvIzq9Zvhz8F1i8T1fPy6W1edecKcBbeZnjCK9SFRVfUORUGQoqO9RpgeiwwPUVHejSO9RpGkCLCNIFGkeQKNI0gRpGkCjTYtFtX9VXFr9nyenOZnkaek3/LZkX9+Te3ko1Ebu36LaL09BFuqdmZttyusZJiObne+wFgLmwUbiNl0iiAgICAgICAgICAgiVmGxy5uZ0vaGTvfz8VqLTDlfDS/WFTPo+4ejeHDqOR944/BbjJ4vNbST/TKpraKRnnRuA67bQ94yWt4lwtivXrCmmcqwiPKKwPUaYXosMD1FR3o0wPUVHeEaR5FGmaiwaon9BTySg+s1h2f6z0R71GoiZ6NlwvVbUyWNRIymbzaPppO6zSGjv2ipu6RSe9vWA6AUdKQ8Rb+UZ72W0hB62ttst7wL9qm7pFYhtKjQgICAgICAgICAgICAgICAgj1FFHJ58bH9paCfervLM0rPWFdNoxTO+rLT/K9w+F7K8Uuc4KT3K2s0PgAuHyjs2m2/CrxyxOnr7WuV2DsZwc/wASP0Wt3KccQqpKQX4n4fom7PCzU2EMec3OHcR+im7cUiWw4foLTyC7pJvBzP8A0WeJ2jDC1h0Com8Y3Sfalf8AJpAU4pbjFVa0eA00WcdNE0+1u2l39RF03aisR0hZKNCAgICAgICAgICD/9k=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53975" y="-1790700"/>
            <a:ext cx="38862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308" y="1679945"/>
            <a:ext cx="3211888" cy="3452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CA082-0979-47B1-80E5-0085E4EAB70C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4274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659165" y="6356350"/>
            <a:ext cx="3192755" cy="365125"/>
          </a:xfrm>
        </p:spPr>
        <p:txBody>
          <a:bodyPr/>
          <a:lstStyle/>
          <a:p>
            <a:r>
              <a:rPr lang="sv-SE" smtClean="0"/>
              <a:t>Benedikt Türk, Lukas Bäcker - 7.1.2015</a:t>
            </a:r>
            <a:endParaRPr lang="de-AT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2843808" y="188640"/>
            <a:ext cx="3456384" cy="5040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de-AT" sz="1600" dirty="0" smtClean="0">
                <a:solidFill>
                  <a:schemeClr val="tx2">
                    <a:alpha val="70000"/>
                  </a:schemeClr>
                </a:solidFill>
              </a:rPr>
              <a:t>Klassen von Flächen - Regelflächen</a:t>
            </a:r>
            <a:endParaRPr lang="de-AT" sz="1600" dirty="0">
              <a:solidFill>
                <a:schemeClr val="tx2">
                  <a:alpha val="70000"/>
                </a:schemeClr>
              </a:solidFill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971600" y="1556792"/>
            <a:ext cx="785503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500" b="1" dirty="0" smtClean="0"/>
              <a:t>Satz (Gauß-Krümmung):  </a:t>
            </a:r>
            <a:r>
              <a:rPr lang="de-AT" sz="1500" dirty="0" smtClean="0"/>
              <a:t>Sei S     R³ eine Regelfläche. Dann gilt für die Gauß-Krümmung 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745" y="2124398"/>
            <a:ext cx="1281319" cy="544561"/>
          </a:xfrm>
          <a:prstGeom prst="rect">
            <a:avLst/>
          </a:prstGeom>
        </p:spPr>
      </p:pic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6CA082-0979-47B1-80E5-0085E4EAB70C}" type="slidenum">
              <a:rPr lang="de-AT" smtClean="0"/>
              <a:t>9</a:t>
            </a:fld>
            <a:endParaRPr lang="de-AT"/>
          </a:p>
        </p:txBody>
      </p:sp>
      <p:sp>
        <p:nvSpPr>
          <p:cNvPr id="9" name="Textfeld 8"/>
          <p:cNvSpPr txBox="1"/>
          <p:nvPr/>
        </p:nvSpPr>
        <p:spPr>
          <a:xfrm>
            <a:off x="4099755" y="755993"/>
            <a:ext cx="9444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3200" dirty="0" smtClean="0"/>
              <a:t>Satz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1592985"/>
            <a:ext cx="257175" cy="29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26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Benutzerdefiniert 5">
      <a:dk1>
        <a:srgbClr val="C00000"/>
      </a:dk1>
      <a:lt1>
        <a:srgbClr val="EFEFEF"/>
      </a:lt1>
      <a:dk2>
        <a:srgbClr val="C00000"/>
      </a:dk2>
      <a:lt2>
        <a:srgbClr val="EFEF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0</TotalTime>
  <Words>814</Words>
  <Application>Microsoft Office PowerPoint</Application>
  <PresentationFormat>Bildschirmpräsentation (4:3)</PresentationFormat>
  <Paragraphs>184</Paragraphs>
  <Slides>26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2" baseType="lpstr">
      <vt:lpstr>Arial</vt:lpstr>
      <vt:lpstr>Calibri</vt:lpstr>
      <vt:lpstr>Century Gothic</vt:lpstr>
      <vt:lpstr>Courier New</vt:lpstr>
      <vt:lpstr>Palatino Linotype</vt:lpstr>
      <vt:lpstr>Executive</vt:lpstr>
      <vt:lpstr>Klassen von Flächen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Klassen von Flächen</dc:title>
  <dc:creator>Lukas Bäcker</dc:creator>
  <cp:lastModifiedBy>Uni</cp:lastModifiedBy>
  <cp:revision>89</cp:revision>
  <dcterms:created xsi:type="dcterms:W3CDTF">2014-12-21T09:39:45Z</dcterms:created>
  <dcterms:modified xsi:type="dcterms:W3CDTF">2015-01-07T13:26:19Z</dcterms:modified>
</cp:coreProperties>
</file>