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6" r:id="rId3"/>
    <p:sldId id="258" r:id="rId4"/>
    <p:sldId id="268" r:id="rId5"/>
    <p:sldId id="285" r:id="rId6"/>
    <p:sldId id="265" r:id="rId7"/>
    <p:sldId id="279" r:id="rId8"/>
    <p:sldId id="286" r:id="rId9"/>
    <p:sldId id="288" r:id="rId10"/>
    <p:sldId id="287" r:id="rId11"/>
    <p:sldId id="289" r:id="rId12"/>
    <p:sldId id="290" r:id="rId13"/>
    <p:sldId id="291" r:id="rId14"/>
    <p:sldId id="292" r:id="rId15"/>
    <p:sldId id="293" r:id="rId16"/>
    <p:sldId id="294" r:id="rId17"/>
    <p:sldId id="284" r:id="rId18"/>
  </p:sldIdLst>
  <p:sldSz cx="9144000" cy="6858000" type="screen4x3"/>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57" autoAdjust="0"/>
  </p:normalViewPr>
  <p:slideViewPr>
    <p:cSldViewPr>
      <p:cViewPr>
        <p:scale>
          <a:sx n="108" d="100"/>
          <a:sy n="108" d="100"/>
        </p:scale>
        <p:origin x="-17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497F31D9-60C9-4E90-9337-04246DF0642F}" type="datetimeFigureOut">
              <a:rPr lang="de-AT" smtClean="0"/>
              <a:t>21.02.2017</a:t>
            </a:fld>
            <a:endParaRPr lang="de-AT"/>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B846B70-7998-4131-8580-7C8FA3A84D89}" type="slidenum">
              <a:rPr lang="de-AT" smtClean="0"/>
              <a:t>‹Nr.›</a:t>
            </a:fld>
            <a:endParaRPr lang="de-AT"/>
          </a:p>
        </p:txBody>
      </p:sp>
    </p:spTree>
    <p:extLst>
      <p:ext uri="{BB962C8B-B14F-4D97-AF65-F5344CB8AC3E}">
        <p14:creationId xmlns:p14="http://schemas.microsoft.com/office/powerpoint/2010/main" val="401395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ECA6816-2E27-4E64-B695-15EFDF32B82D}" type="datetimeFigureOut">
              <a:rPr lang="de-AT" smtClean="0"/>
              <a:t>21.02.2017</a:t>
            </a:fld>
            <a:endParaRPr lang="de-AT"/>
          </a:p>
        </p:txBody>
      </p:sp>
      <p:sp>
        <p:nvSpPr>
          <p:cNvPr id="4" name="Folienbildplatzhalt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46AE75C-C001-4BAD-88A1-0B4F03A10C59}" type="slidenum">
              <a:rPr lang="de-AT" smtClean="0"/>
              <a:t>‹Nr.›</a:t>
            </a:fld>
            <a:endParaRPr lang="de-AT"/>
          </a:p>
        </p:txBody>
      </p:sp>
    </p:spTree>
    <p:extLst>
      <p:ext uri="{BB962C8B-B14F-4D97-AF65-F5344CB8AC3E}">
        <p14:creationId xmlns:p14="http://schemas.microsoft.com/office/powerpoint/2010/main" val="3371098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4</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13</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14</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15</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16</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5</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Das ist ein struktureller Baustein zur Überwindung der 2. Diskontinuität – dazu kommen dann noch inhaltliche Bausteine in den einzelnen</a:t>
            </a:r>
            <a:r>
              <a:rPr lang="de-AT" baseline="0" dirty="0" smtClean="0"/>
              <a:t> Veranstaltungen!</a:t>
            </a:r>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6</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7</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8</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9</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10</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11</a:t>
            </a:fld>
            <a:endParaRPr lang="de-AT"/>
          </a:p>
        </p:txBody>
      </p:sp>
    </p:spTree>
    <p:extLst>
      <p:ext uri="{BB962C8B-B14F-4D97-AF65-F5344CB8AC3E}">
        <p14:creationId xmlns:p14="http://schemas.microsoft.com/office/powerpoint/2010/main" val="592651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B46AE75C-C001-4BAD-88A1-0B4F03A10C59}" type="slidenum">
              <a:rPr lang="de-AT" smtClean="0"/>
              <a:t>12</a:t>
            </a:fld>
            <a:endParaRPr lang="de-AT"/>
          </a:p>
        </p:txBody>
      </p:sp>
    </p:spTree>
    <p:extLst>
      <p:ext uri="{BB962C8B-B14F-4D97-AF65-F5344CB8AC3E}">
        <p14:creationId xmlns:p14="http://schemas.microsoft.com/office/powerpoint/2010/main" val="592651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AT"/>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F78A253B-8497-4819-A7BE-8212D44FD6AE}" type="datetimeFigureOut">
              <a:rPr lang="de-AT" smtClean="0"/>
              <a:t>21.02.2017</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1425052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F78A253B-8497-4819-A7BE-8212D44FD6AE}" type="datetimeFigureOut">
              <a:rPr lang="de-AT" smtClean="0"/>
              <a:t>21.02.2017</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89524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F78A253B-8497-4819-A7BE-8212D44FD6AE}" type="datetimeFigureOut">
              <a:rPr lang="de-AT" smtClean="0"/>
              <a:t>21.02.2017</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2287653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 Bild + Logo">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92" r="502" b="8899"/>
          <a:stretch/>
        </p:blipFill>
        <p:spPr bwMode="auto">
          <a:xfrm>
            <a:off x="0" y="2152997"/>
            <a:ext cx="9144000" cy="47050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el 1"/>
          <p:cNvSpPr>
            <a:spLocks noGrp="1"/>
          </p:cNvSpPr>
          <p:nvPr>
            <p:ph type="ctrTitle" hasCustomPrompt="1"/>
          </p:nvPr>
        </p:nvSpPr>
        <p:spPr>
          <a:xfrm>
            <a:off x="518765" y="1861545"/>
            <a:ext cx="7986630" cy="1830836"/>
          </a:xfrm>
        </p:spPr>
        <p:txBody>
          <a:bodyPr>
            <a:noAutofit/>
          </a:bodyPr>
          <a:lstStyle>
            <a:lvl1pPr algn="r">
              <a:lnSpc>
                <a:spcPct val="150000"/>
              </a:lnSpc>
              <a:defRPr sz="4400" b="1"/>
            </a:lvl1pPr>
          </a:lstStyle>
          <a:p>
            <a:r>
              <a:rPr lang="de-DE" dirty="0" smtClean="0"/>
              <a:t>Überschrift</a:t>
            </a:r>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45706" y="750162"/>
            <a:ext cx="2259719" cy="652424"/>
          </a:xfrm>
          <a:prstGeom prst="rect">
            <a:avLst/>
          </a:prstGeom>
        </p:spPr>
      </p:pic>
    </p:spTree>
    <p:extLst>
      <p:ext uri="{BB962C8B-B14F-4D97-AF65-F5344CB8AC3E}">
        <p14:creationId xmlns:p14="http://schemas.microsoft.com/office/powerpoint/2010/main" val="35556075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F78A253B-8497-4819-A7BE-8212D44FD6AE}" type="datetimeFigureOut">
              <a:rPr lang="de-AT" smtClean="0"/>
              <a:t>21.02.2017</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112452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AT"/>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F78A253B-8497-4819-A7BE-8212D44FD6AE}" type="datetimeFigureOut">
              <a:rPr lang="de-AT" smtClean="0"/>
              <a:t>21.02.2017</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142075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F78A253B-8497-4819-A7BE-8212D44FD6AE}" type="datetimeFigureOut">
              <a:rPr lang="de-AT" smtClean="0"/>
              <a:t>21.02.2017</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262198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AT"/>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F78A253B-8497-4819-A7BE-8212D44FD6AE}" type="datetimeFigureOut">
              <a:rPr lang="de-AT" smtClean="0"/>
              <a:t>21.02.2017</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2765004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F78A253B-8497-4819-A7BE-8212D44FD6AE}" type="datetimeFigureOut">
              <a:rPr lang="de-AT" smtClean="0"/>
              <a:t>21.02.2017</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394115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78A253B-8497-4819-A7BE-8212D44FD6AE}" type="datetimeFigureOut">
              <a:rPr lang="de-AT" smtClean="0"/>
              <a:t>21.02.2017</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2868752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AT"/>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F78A253B-8497-4819-A7BE-8212D44FD6AE}" type="datetimeFigureOut">
              <a:rPr lang="de-AT" smtClean="0"/>
              <a:t>21.02.2017</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15555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AT"/>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F78A253B-8497-4819-A7BE-8212D44FD6AE}" type="datetimeFigureOut">
              <a:rPr lang="de-AT" smtClean="0"/>
              <a:t>21.02.2017</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F4E6681D-BFD3-4DD6-B42A-ECE47B72BA91}" type="slidenum">
              <a:rPr lang="de-AT" smtClean="0"/>
              <a:t>‹Nr.›</a:t>
            </a:fld>
            <a:endParaRPr lang="de-AT"/>
          </a:p>
        </p:txBody>
      </p:sp>
    </p:spTree>
    <p:extLst>
      <p:ext uri="{BB962C8B-B14F-4D97-AF65-F5344CB8AC3E}">
        <p14:creationId xmlns:p14="http://schemas.microsoft.com/office/powerpoint/2010/main" val="102129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A253B-8497-4819-A7BE-8212D44FD6AE}" type="datetimeFigureOut">
              <a:rPr lang="de-AT" smtClean="0"/>
              <a:t>21.02.2017</a:t>
            </a:fld>
            <a:endParaRPr lang="de-AT"/>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6681D-BFD3-4DD6-B42A-ECE47B72BA91}" type="slidenum">
              <a:rPr lang="de-AT" smtClean="0"/>
              <a:t>‹Nr.›</a:t>
            </a:fld>
            <a:endParaRPr lang="de-AT"/>
          </a:p>
        </p:txBody>
      </p:sp>
    </p:spTree>
    <p:extLst>
      <p:ext uri="{BB962C8B-B14F-4D97-AF65-F5344CB8AC3E}">
        <p14:creationId xmlns:p14="http://schemas.microsoft.com/office/powerpoint/2010/main" val="1496629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Audiovignetten_GDM_2017.mp3"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Interviewleitfaden.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47664" y="1988840"/>
            <a:ext cx="7272808" cy="1830836"/>
          </a:xfrm>
        </p:spPr>
        <p:txBody>
          <a:bodyPr>
            <a:noAutofit/>
          </a:bodyPr>
          <a:lstStyle/>
          <a:p>
            <a:pPr algn="l"/>
            <a:r>
              <a:rPr lang="de-DE" sz="2400" dirty="0">
                <a:solidFill>
                  <a:schemeClr val="bg1">
                    <a:lumMod val="50000"/>
                  </a:schemeClr>
                </a:solidFill>
                <a:latin typeface="Cambria" panose="02040503050406030204" pitchFamily="18" charset="0"/>
              </a:rPr>
              <a:t>Bedarfsorientierte Gestaltung von Fachvorlesungen für Lehramtsstudierende</a:t>
            </a:r>
            <a:r>
              <a:rPr lang="de-DE" sz="2400" dirty="0" smtClean="0">
                <a:solidFill>
                  <a:schemeClr val="bg1">
                    <a:lumMod val="50000"/>
                  </a:schemeClr>
                </a:solidFill>
                <a:latin typeface="Cambria" panose="02040503050406030204" pitchFamily="18" charset="0"/>
              </a:rPr>
              <a:t/>
            </a:r>
            <a:br>
              <a:rPr lang="de-DE" sz="2400" dirty="0" smtClean="0">
                <a:solidFill>
                  <a:schemeClr val="bg1">
                    <a:lumMod val="50000"/>
                  </a:schemeClr>
                </a:solidFill>
                <a:latin typeface="Cambria" panose="02040503050406030204" pitchFamily="18" charset="0"/>
              </a:rPr>
            </a:br>
            <a:r>
              <a:rPr lang="de-DE" sz="3200" dirty="0" smtClean="0">
                <a:solidFill>
                  <a:schemeClr val="bg1">
                    <a:lumMod val="50000"/>
                  </a:schemeClr>
                </a:solidFill>
                <a:latin typeface="Cambria" panose="02040503050406030204" pitchFamily="18" charset="0"/>
              </a:rPr>
              <a:t>                               </a:t>
            </a:r>
            <a:r>
              <a:rPr lang="de-AT" sz="1600" dirty="0" smtClean="0">
                <a:solidFill>
                  <a:schemeClr val="bg1">
                    <a:lumMod val="50000"/>
                  </a:schemeClr>
                </a:solidFill>
                <a:latin typeface="Cambria" panose="02040503050406030204" pitchFamily="18" charset="0"/>
              </a:rPr>
              <a:t>Christoph </a:t>
            </a:r>
            <a:r>
              <a:rPr lang="de-AT" sz="1600" dirty="0" err="1" smtClean="0">
                <a:solidFill>
                  <a:schemeClr val="bg1">
                    <a:lumMod val="50000"/>
                  </a:schemeClr>
                </a:solidFill>
                <a:latin typeface="Cambria" panose="02040503050406030204" pitchFamily="18" charset="0"/>
              </a:rPr>
              <a:t>Ableitinger</a:t>
            </a:r>
            <a:r>
              <a:rPr lang="de-AT" sz="1600" dirty="0" smtClean="0">
                <a:solidFill>
                  <a:schemeClr val="bg1">
                    <a:lumMod val="50000"/>
                  </a:schemeClr>
                </a:solidFill>
                <a:latin typeface="Cambria" panose="02040503050406030204" pitchFamily="18" charset="0"/>
              </a:rPr>
              <a:t>*</a:t>
            </a:r>
            <a:br>
              <a:rPr lang="de-AT" sz="1600" dirty="0" smtClean="0">
                <a:solidFill>
                  <a:schemeClr val="bg1">
                    <a:lumMod val="50000"/>
                  </a:schemeClr>
                </a:solidFill>
                <a:latin typeface="Cambria" panose="02040503050406030204" pitchFamily="18" charset="0"/>
              </a:rPr>
            </a:br>
            <a:r>
              <a:rPr lang="de-AT" sz="1600" dirty="0">
                <a:solidFill>
                  <a:schemeClr val="bg1">
                    <a:lumMod val="50000"/>
                  </a:schemeClr>
                </a:solidFill>
                <a:latin typeface="Cambria" panose="02040503050406030204" pitchFamily="18" charset="0"/>
              </a:rPr>
              <a:t>	</a:t>
            </a:r>
            <a:r>
              <a:rPr lang="de-AT" sz="1600" dirty="0" smtClean="0">
                <a:solidFill>
                  <a:schemeClr val="bg1">
                    <a:lumMod val="50000"/>
                  </a:schemeClr>
                </a:solidFill>
                <a:latin typeface="Cambria" panose="02040503050406030204" pitchFamily="18" charset="0"/>
              </a:rPr>
              <a:t>		Harald </a:t>
            </a:r>
            <a:r>
              <a:rPr lang="de-AT" sz="1600" dirty="0" err="1" smtClean="0">
                <a:solidFill>
                  <a:schemeClr val="bg1">
                    <a:lumMod val="50000"/>
                  </a:schemeClr>
                </a:solidFill>
                <a:latin typeface="Cambria" panose="02040503050406030204" pitchFamily="18" charset="0"/>
              </a:rPr>
              <a:t>Kittinger</a:t>
            </a:r>
            <a:r>
              <a:rPr lang="de-AT" sz="1600" dirty="0" smtClean="0">
                <a:solidFill>
                  <a:schemeClr val="bg1">
                    <a:lumMod val="50000"/>
                  </a:schemeClr>
                </a:solidFill>
                <a:latin typeface="Cambria" panose="02040503050406030204" pitchFamily="18" charset="0"/>
              </a:rPr>
              <a:t/>
            </a:r>
            <a:br>
              <a:rPr lang="de-AT" sz="1600" dirty="0" smtClean="0">
                <a:solidFill>
                  <a:schemeClr val="bg1">
                    <a:lumMod val="50000"/>
                  </a:schemeClr>
                </a:solidFill>
                <a:latin typeface="Cambria" panose="02040503050406030204" pitchFamily="18" charset="0"/>
              </a:rPr>
            </a:br>
            <a:r>
              <a:rPr lang="de-AT" sz="1600" dirty="0">
                <a:solidFill>
                  <a:schemeClr val="bg1">
                    <a:lumMod val="50000"/>
                  </a:schemeClr>
                </a:solidFill>
                <a:latin typeface="Cambria" panose="02040503050406030204" pitchFamily="18" charset="0"/>
              </a:rPr>
              <a:t>	</a:t>
            </a:r>
            <a:r>
              <a:rPr lang="de-AT" sz="1600" dirty="0" smtClean="0">
                <a:solidFill>
                  <a:schemeClr val="bg1">
                    <a:lumMod val="50000"/>
                  </a:schemeClr>
                </a:solidFill>
                <a:latin typeface="Cambria" panose="02040503050406030204" pitchFamily="18" charset="0"/>
              </a:rPr>
              <a:t>		Roland Steinbauer</a:t>
            </a:r>
            <a:endParaRPr lang="de-DE" sz="1600"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1683355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algn="just"/>
            <a:r>
              <a:rPr lang="de-DE" sz="1600" dirty="0" smtClean="0"/>
              <a:t>Systematische Analyse großer Textmengen (Interpretation und Auswertung)</a:t>
            </a:r>
          </a:p>
          <a:p>
            <a:pPr algn="just"/>
            <a:endParaRPr lang="de-DE" sz="1600" dirty="0" smtClean="0"/>
          </a:p>
          <a:p>
            <a:pPr algn="just"/>
            <a:r>
              <a:rPr lang="de-DE" sz="1600" dirty="0" smtClean="0"/>
              <a:t>Schrittweise Bearbeitung der Daten mit einem am Material entwickelten Kategoriensystem</a:t>
            </a:r>
          </a:p>
          <a:p>
            <a:pPr algn="just"/>
            <a:endParaRPr lang="de-DE" sz="1600" dirty="0" smtClean="0"/>
          </a:p>
          <a:p>
            <a:pPr algn="just"/>
            <a:r>
              <a:rPr lang="de-DE" sz="1600" dirty="0" smtClean="0"/>
              <a:t>Darstellung des Sinns/Inhalts der Daten: Kategorien, Unterkategorien (inkl. Definitionen), Ankerbeispiele</a:t>
            </a:r>
          </a:p>
          <a:p>
            <a:pPr algn="just"/>
            <a:endParaRPr lang="de-DE" sz="1600" dirty="0" smtClean="0"/>
          </a:p>
          <a:p>
            <a:pPr algn="just"/>
            <a:r>
              <a:rPr lang="de-DE" sz="1600" dirty="0" smtClean="0"/>
              <a:t>Analyseeinheit: meist einzelne Sätze, manchmal Satzteile, manchmal auch </a:t>
            </a:r>
            <a:r>
              <a:rPr lang="de-DE" sz="1600" dirty="0" smtClean="0"/>
              <a:t>zwei oder mehrere </a:t>
            </a:r>
            <a:r>
              <a:rPr lang="de-DE" sz="1600" dirty="0" smtClean="0"/>
              <a:t>Sätze (vollständige Auswertung des Textes, sofern Lehramtsspezifität eine Rolle spielt)</a:t>
            </a:r>
          </a:p>
          <a:p>
            <a:pPr algn="just"/>
            <a:endParaRPr lang="de-DE" sz="1600" dirty="0" smtClean="0"/>
          </a:p>
          <a:p>
            <a:pPr algn="just"/>
            <a:r>
              <a:rPr lang="de-DE" sz="1600" dirty="0" smtClean="0"/>
              <a:t>Im Arbeitsprozess: wiederholte Überarbeitung der Kategorien</a:t>
            </a:r>
          </a:p>
          <a:p>
            <a:pPr algn="just"/>
            <a:endParaRPr lang="de-DE" sz="1600" dirty="0" smtClean="0"/>
          </a:p>
          <a:p>
            <a:pPr algn="just"/>
            <a:r>
              <a:rPr lang="de-DE" sz="1600" dirty="0" smtClean="0"/>
              <a:t>Ziel: durch Abstraktion ein überschaubares Gerüst zu schaffen, das immer noch ein Abbild des Datenmaterials liefert</a:t>
            </a:r>
            <a:endParaRPr lang="de-DE" sz="1600" dirty="0"/>
          </a:p>
          <a:p>
            <a:pPr algn="just">
              <a:buFont typeface="+mj-lt"/>
              <a:buAutoNum type="arabicPeriod"/>
            </a:pPr>
            <a:endParaRPr lang="de-DE" sz="1600" dirty="0" smtClean="0"/>
          </a:p>
          <a:p>
            <a:pPr algn="just">
              <a:buFont typeface="+mj-lt"/>
              <a:buAutoNum type="arabicPeriod"/>
            </a:pPr>
            <a:endParaRPr lang="de-DE" sz="1600" dirty="0"/>
          </a:p>
          <a:p>
            <a:pPr algn="just">
              <a:buFont typeface="+mj-lt"/>
              <a:buAutoNum type="arabicPeriod"/>
            </a:pPr>
            <a:endParaRPr lang="de-DE" sz="1600" dirty="0" smtClean="0"/>
          </a:p>
          <a:p>
            <a:pPr algn="just">
              <a:buFont typeface="+mj-lt"/>
              <a:buAutoNum type="arabicPeriod"/>
            </a:pPr>
            <a:endParaRPr lang="de-DE" sz="1600" dirty="0"/>
          </a:p>
          <a:p>
            <a:pPr algn="just">
              <a:buFont typeface="+mj-lt"/>
              <a:buAutoNum type="arabicPeriod"/>
            </a:pPr>
            <a:endParaRPr lang="de-DE" sz="1600" dirty="0" smtClean="0"/>
          </a:p>
          <a:p>
            <a:pPr algn="just">
              <a:buFont typeface="+mj-lt"/>
              <a:buAutoNum type="arabicPeriod"/>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Methode: </a:t>
            </a:r>
            <a:r>
              <a:rPr lang="de-DE" sz="2800" dirty="0">
                <a:solidFill>
                  <a:schemeClr val="bg1">
                    <a:lumMod val="50000"/>
                  </a:schemeClr>
                </a:solidFill>
                <a:latin typeface="Cambria" panose="02040503050406030204" pitchFamily="18" charset="0"/>
              </a:rPr>
              <a:t>Qualitative Inhaltsanalyse (nach </a:t>
            </a:r>
            <a:r>
              <a:rPr lang="de-DE" sz="2800" dirty="0" err="1">
                <a:solidFill>
                  <a:schemeClr val="bg1">
                    <a:lumMod val="50000"/>
                  </a:schemeClr>
                </a:solidFill>
                <a:latin typeface="Cambria" panose="02040503050406030204" pitchFamily="18" charset="0"/>
              </a:rPr>
              <a:t>Mayring</a:t>
            </a:r>
            <a:r>
              <a:rPr lang="de-DE" sz="2800" dirty="0">
                <a:solidFill>
                  <a:schemeClr val="bg1">
                    <a:lumMod val="50000"/>
                  </a:schemeClr>
                </a:solidFill>
                <a:latin typeface="Cambria" panose="02040503050406030204" pitchFamily="18" charset="0"/>
              </a:rPr>
              <a:t>)</a:t>
            </a:r>
          </a:p>
          <a:p>
            <a:pPr algn="l"/>
            <a:r>
              <a:rPr lang="de-DE" sz="2800" dirty="0" smtClean="0">
                <a:solidFill>
                  <a:schemeClr val="bg1">
                    <a:lumMod val="50000"/>
                  </a:schemeClr>
                </a:solidFill>
                <a:latin typeface="Cambria" panose="02040503050406030204" pitchFamily="18" charset="0"/>
              </a:rPr>
              <a:t> </a:t>
            </a:r>
            <a:endParaRPr lang="de-DE" sz="2800"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17941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484784"/>
            <a:ext cx="8784976" cy="576064"/>
          </a:xfrm>
          <a:prstGeom prst="rect">
            <a:avLst/>
          </a:prstGeom>
        </p:spPr>
        <p:txBody>
          <a:bodyPr>
            <a:noAutofit/>
          </a:bodyPr>
          <a:lstStyle/>
          <a:p>
            <a:pPr algn="just"/>
            <a:r>
              <a:rPr lang="de-DE" sz="1600" dirty="0" smtClean="0"/>
              <a:t>Einstellungen und Sichtweisen der Interviewten hinsichtlich der fachlichen Ausbildung der Lehramtsstudierenden</a:t>
            </a:r>
          </a:p>
          <a:p>
            <a:pPr algn="just"/>
            <a:endParaRPr lang="de-DE" sz="1600" dirty="0"/>
          </a:p>
          <a:p>
            <a:pPr algn="just"/>
            <a:r>
              <a:rPr lang="de-DE" sz="1600" dirty="0" smtClean="0"/>
              <a:t>Kriterien für die Konzeption von Fachvorlesungen für das Lehramt (!)</a:t>
            </a:r>
          </a:p>
          <a:p>
            <a:pPr algn="just"/>
            <a:endParaRPr lang="de-DE" sz="1600" dirty="0"/>
          </a:p>
          <a:p>
            <a:pPr algn="just"/>
            <a:r>
              <a:rPr lang="de-DE" sz="1600" dirty="0" smtClean="0"/>
              <a:t>(erwartete) Wirkungen von speziellen Maßnahmen für das Lehramtsstudium</a:t>
            </a:r>
          </a:p>
          <a:p>
            <a:pPr algn="just"/>
            <a:endParaRPr lang="de-DE" sz="1600" dirty="0"/>
          </a:p>
          <a:p>
            <a:pPr algn="just"/>
            <a:r>
              <a:rPr lang="de-DE" sz="1600" dirty="0" smtClean="0"/>
              <a:t>(Einstellungen und Sichtweisen der Interviewten hinsichtlich der Personengruppe der </a:t>
            </a:r>
            <a:r>
              <a:rPr lang="de-DE" sz="1600" dirty="0" smtClean="0"/>
              <a:t>Lehramtsstudierenden und Konsequenzen daraus)</a:t>
            </a:r>
            <a:endParaRPr lang="de-DE" sz="1600" dirty="0" smtClean="0"/>
          </a:p>
          <a:p>
            <a:pPr marL="0" indent="0" algn="just">
              <a:buNone/>
            </a:pPr>
            <a:endParaRPr lang="de-DE" sz="1600" dirty="0" smtClean="0"/>
          </a:p>
          <a:p>
            <a:pPr marL="0" indent="0" algn="just">
              <a:buNone/>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Unterschiedliche „Brillen“ bei der Analyse</a:t>
            </a:r>
            <a:endParaRPr lang="de-DE" sz="2800" dirty="0">
              <a:solidFill>
                <a:schemeClr val="bg1">
                  <a:lumMod val="50000"/>
                </a:schemeClr>
              </a:solidFill>
              <a:latin typeface="Cambria" panose="02040503050406030204" pitchFamily="18" charset="0"/>
            </a:endParaRPr>
          </a:p>
        </p:txBody>
      </p:sp>
      <p:pic>
        <p:nvPicPr>
          <p:cNvPr id="3074" name="Picture 2" descr="Bildergebnis für verschiedene brill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971700"/>
            <a:ext cx="19050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06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marL="0" indent="0" algn="just">
              <a:buNone/>
            </a:pPr>
            <a:endParaRPr lang="de-DE" sz="1600" dirty="0" smtClean="0"/>
          </a:p>
          <a:p>
            <a:pPr marL="0" indent="0" algn="just">
              <a:buNone/>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Work in </a:t>
            </a:r>
            <a:r>
              <a:rPr lang="de-DE" sz="2800" dirty="0" err="1" smtClean="0">
                <a:solidFill>
                  <a:schemeClr val="bg1">
                    <a:lumMod val="50000"/>
                  </a:schemeClr>
                </a:solidFill>
                <a:latin typeface="Cambria" panose="02040503050406030204" pitchFamily="18" charset="0"/>
              </a:rPr>
              <a:t>progress</a:t>
            </a:r>
            <a:r>
              <a:rPr lang="de-DE" sz="2800" dirty="0" smtClean="0">
                <a:solidFill>
                  <a:schemeClr val="bg1">
                    <a:lumMod val="50000"/>
                  </a:schemeClr>
                </a:solidFill>
                <a:latin typeface="Cambria" panose="02040503050406030204" pitchFamily="18" charset="0"/>
              </a:rPr>
              <a:t> </a:t>
            </a:r>
            <a:endParaRPr lang="de-DE" sz="2800" dirty="0">
              <a:solidFill>
                <a:schemeClr val="bg1">
                  <a:lumMod val="50000"/>
                </a:schemeClr>
              </a:solidFill>
              <a:latin typeface="Cambria" panose="02040503050406030204" pitchFamily="18" charset="0"/>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544" y="973714"/>
            <a:ext cx="7742937" cy="235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84" y="3468733"/>
            <a:ext cx="7457458" cy="3014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734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marL="0" indent="0" algn="just">
              <a:buNone/>
            </a:pPr>
            <a:endParaRPr lang="de-DE" sz="1600" dirty="0" smtClean="0"/>
          </a:p>
          <a:p>
            <a:pPr marL="0" indent="0" algn="just">
              <a:buNone/>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Work in </a:t>
            </a:r>
            <a:r>
              <a:rPr lang="de-DE" sz="2800" dirty="0" err="1" smtClean="0">
                <a:solidFill>
                  <a:schemeClr val="bg1">
                    <a:lumMod val="50000"/>
                  </a:schemeClr>
                </a:solidFill>
                <a:latin typeface="Cambria" panose="02040503050406030204" pitchFamily="18" charset="0"/>
              </a:rPr>
              <a:t>progress</a:t>
            </a:r>
            <a:r>
              <a:rPr lang="de-DE" sz="2800" dirty="0" smtClean="0">
                <a:solidFill>
                  <a:schemeClr val="bg1">
                    <a:lumMod val="50000"/>
                  </a:schemeClr>
                </a:solidFill>
                <a:latin typeface="Cambria" panose="02040503050406030204" pitchFamily="18" charset="0"/>
              </a:rPr>
              <a:t> </a:t>
            </a:r>
            <a:endParaRPr lang="de-DE" sz="2800" dirty="0">
              <a:solidFill>
                <a:schemeClr val="bg1">
                  <a:lumMod val="50000"/>
                </a:schemeClr>
              </a:solidFill>
              <a:latin typeface="Cambria" panose="02040503050406030204" pitchFamily="18" charset="0"/>
            </a:endParaRP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1537"/>
          <a:stretch/>
        </p:blipFill>
        <p:spPr bwMode="auto">
          <a:xfrm>
            <a:off x="683567" y="1193078"/>
            <a:ext cx="7857759" cy="5044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0183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marL="0" indent="0" algn="just">
              <a:buNone/>
            </a:pPr>
            <a:endParaRPr lang="de-DE" sz="1600" dirty="0" smtClean="0"/>
          </a:p>
          <a:p>
            <a:pPr marL="0" indent="0" algn="just">
              <a:buNone/>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Einige vorläufige Kategorien mit Ankerbeispielen (Arbeitstitel) </a:t>
            </a:r>
            <a:endParaRPr lang="de-DE" sz="2800" dirty="0">
              <a:solidFill>
                <a:schemeClr val="bg1">
                  <a:lumMod val="50000"/>
                </a:schemeClr>
              </a:solidFill>
              <a:latin typeface="Cambria" panose="02040503050406030204" pitchFamily="18" charset="0"/>
            </a:endParaRPr>
          </a:p>
        </p:txBody>
      </p:sp>
      <p:graphicFrame>
        <p:nvGraphicFramePr>
          <p:cNvPr id="2" name="Tabelle 1"/>
          <p:cNvGraphicFramePr>
            <a:graphicFrameLocks noGrp="1"/>
          </p:cNvGraphicFramePr>
          <p:nvPr>
            <p:extLst>
              <p:ext uri="{D42A27DB-BD31-4B8C-83A1-F6EECF244321}">
                <p14:modId xmlns:p14="http://schemas.microsoft.com/office/powerpoint/2010/main" val="4120492090"/>
              </p:ext>
            </p:extLst>
          </p:nvPr>
        </p:nvGraphicFramePr>
        <p:xfrm>
          <a:off x="294811" y="1192742"/>
          <a:ext cx="3384376" cy="2651760"/>
        </p:xfrm>
        <a:graphic>
          <a:graphicData uri="http://schemas.openxmlformats.org/drawingml/2006/table">
            <a:tbl>
              <a:tblPr firstRow="1" bandRow="1">
                <a:tableStyleId>{5C22544A-7EE6-4342-B048-85BDC9FD1C3A}</a:tableStyleId>
              </a:tblPr>
              <a:tblGrid>
                <a:gridCol w="3384376"/>
              </a:tblGrid>
              <a:tr h="612068">
                <a:tc>
                  <a:txBody>
                    <a:bodyPr/>
                    <a:lstStyle/>
                    <a:p>
                      <a:r>
                        <a:rPr lang="de-DE" dirty="0" smtClean="0"/>
                        <a:t>Transparenz der VO-Konzeption gegenüber Studierenden</a:t>
                      </a:r>
                      <a:endParaRPr lang="de-AT" dirty="0"/>
                    </a:p>
                  </a:txBody>
                  <a:tcPr/>
                </a:tc>
              </a:tr>
              <a:tr h="612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800" kern="1200" dirty="0" smtClean="0">
                          <a:solidFill>
                            <a:schemeClr val="dk1"/>
                          </a:solidFill>
                          <a:effectLst/>
                          <a:latin typeface="+mn-lt"/>
                          <a:ea typeface="+mn-ea"/>
                          <a:cs typeface="+mn-cs"/>
                        </a:rPr>
                        <a:t>„Ich hab's nicht explizit gemacht […] Auch in mir selber gar nicht so explizit reflektiert, das ist eigentlich erst durch die Anfrage des Interviews gekommen, dass ich darüber nachgedacht hab...“</a:t>
                      </a:r>
                    </a:p>
                    <a:p>
                      <a:endParaRPr lang="de-AT" dirty="0"/>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212854911"/>
              </p:ext>
            </p:extLst>
          </p:nvPr>
        </p:nvGraphicFramePr>
        <p:xfrm>
          <a:off x="3995936" y="836712"/>
          <a:ext cx="4680520" cy="1800788"/>
        </p:xfrm>
        <a:graphic>
          <a:graphicData uri="http://schemas.openxmlformats.org/drawingml/2006/table">
            <a:tbl>
              <a:tblPr firstRow="1" bandRow="1">
                <a:tableStyleId>{5C22544A-7EE6-4342-B048-85BDC9FD1C3A}</a:tableStyleId>
              </a:tblPr>
              <a:tblGrid>
                <a:gridCol w="4680520"/>
              </a:tblGrid>
              <a:tr h="612068">
                <a:tc>
                  <a:txBody>
                    <a:bodyPr/>
                    <a:lstStyle/>
                    <a:p>
                      <a:r>
                        <a:rPr lang="de-DE" dirty="0" smtClean="0"/>
                        <a:t>Zeitliche Beschränkung</a:t>
                      </a:r>
                      <a:endParaRPr lang="de-AT" dirty="0"/>
                    </a:p>
                  </a:txBody>
                  <a:tcPr/>
                </a:tc>
              </a:tr>
              <a:tr h="612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800" kern="1200" dirty="0" smtClean="0">
                          <a:solidFill>
                            <a:schemeClr val="dk1"/>
                          </a:solidFill>
                          <a:effectLst/>
                          <a:latin typeface="+mn-lt"/>
                          <a:ea typeface="+mn-ea"/>
                          <a:cs typeface="+mn-cs"/>
                        </a:rPr>
                        <a:t>„Und es ist gar nicht leicht, das in den zweistündigen Vorlesungen zu erreichen, dass man das plausibel machen kann zumindest “</a:t>
                      </a:r>
                    </a:p>
                    <a:p>
                      <a:endParaRPr lang="de-AT" dirty="0"/>
                    </a:p>
                  </a:txBody>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3013535971"/>
              </p:ext>
            </p:extLst>
          </p:nvPr>
        </p:nvGraphicFramePr>
        <p:xfrm>
          <a:off x="179512" y="4077072"/>
          <a:ext cx="4320480" cy="2377440"/>
        </p:xfrm>
        <a:graphic>
          <a:graphicData uri="http://schemas.openxmlformats.org/drawingml/2006/table">
            <a:tbl>
              <a:tblPr firstRow="1" bandRow="1">
                <a:tableStyleId>{5C22544A-7EE6-4342-B048-85BDC9FD1C3A}</a:tableStyleId>
              </a:tblPr>
              <a:tblGrid>
                <a:gridCol w="4320480"/>
              </a:tblGrid>
              <a:tr h="612068">
                <a:tc>
                  <a:txBody>
                    <a:bodyPr/>
                    <a:lstStyle/>
                    <a:p>
                      <a:r>
                        <a:rPr lang="de-DE" dirty="0" smtClean="0"/>
                        <a:t>Anknüpfungspunkte an die Schulmathematik (1. Diskontinuität)</a:t>
                      </a:r>
                      <a:endParaRPr lang="de-AT" dirty="0"/>
                    </a:p>
                  </a:txBody>
                  <a:tcPr/>
                </a:tc>
              </a:tr>
              <a:tr h="612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800" kern="1200" dirty="0" smtClean="0">
                          <a:solidFill>
                            <a:schemeClr val="dk1"/>
                          </a:solidFill>
                          <a:effectLst/>
                          <a:latin typeface="+mn-lt"/>
                          <a:ea typeface="+mn-ea"/>
                          <a:cs typeface="+mn-cs"/>
                        </a:rPr>
                        <a:t>„Aber ich denke, es ist besser, man kann die Leute mehr mitnehmen, wenn man so Anknüpfungspunkte schafft, ja? Insofern hilft mir genau auch die Auflistung der Themen, wie's jetzt hier war, ja? “</a:t>
                      </a:r>
                    </a:p>
                    <a:p>
                      <a:endParaRPr lang="de-AT" dirty="0"/>
                    </a:p>
                  </a:txBody>
                  <a:tcPr/>
                </a:tc>
              </a:tr>
            </a:tbl>
          </a:graphicData>
        </a:graphic>
      </p:graphicFrame>
      <p:graphicFrame>
        <p:nvGraphicFramePr>
          <p:cNvPr id="9" name="Tabelle 8"/>
          <p:cNvGraphicFramePr>
            <a:graphicFrameLocks noGrp="1"/>
          </p:cNvGraphicFramePr>
          <p:nvPr>
            <p:extLst>
              <p:ext uri="{D42A27DB-BD31-4B8C-83A1-F6EECF244321}">
                <p14:modId xmlns:p14="http://schemas.microsoft.com/office/powerpoint/2010/main" val="1383245461"/>
              </p:ext>
            </p:extLst>
          </p:nvPr>
        </p:nvGraphicFramePr>
        <p:xfrm>
          <a:off x="4680012" y="2780928"/>
          <a:ext cx="4068451" cy="1800788"/>
        </p:xfrm>
        <a:graphic>
          <a:graphicData uri="http://schemas.openxmlformats.org/drawingml/2006/table">
            <a:tbl>
              <a:tblPr firstRow="1" bandRow="1">
                <a:tableStyleId>{5C22544A-7EE6-4342-B048-85BDC9FD1C3A}</a:tableStyleId>
              </a:tblPr>
              <a:tblGrid>
                <a:gridCol w="4068451"/>
              </a:tblGrid>
              <a:tr h="612068">
                <a:tc>
                  <a:txBody>
                    <a:bodyPr/>
                    <a:lstStyle/>
                    <a:p>
                      <a:r>
                        <a:rPr lang="de-DE" dirty="0" smtClean="0"/>
                        <a:t>Explizit nicht lehramtsspezifisch</a:t>
                      </a:r>
                      <a:endParaRPr lang="de-AT" dirty="0"/>
                    </a:p>
                  </a:txBody>
                  <a:tcPr/>
                </a:tc>
              </a:tr>
              <a:tr h="612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AT" sz="1800" kern="1200" dirty="0" smtClean="0">
                          <a:solidFill>
                            <a:schemeClr val="dk1"/>
                          </a:solidFill>
                          <a:effectLst/>
                          <a:latin typeface="+mn-lt"/>
                          <a:ea typeface="+mn-ea"/>
                          <a:cs typeface="+mn-cs"/>
                        </a:rPr>
                        <a:t>„Ja, also die Inhalte sind eigentlich de facto... halt' ich möglichst ähnlich natürlich zum Fachstudium “</a:t>
                      </a:r>
                    </a:p>
                    <a:p>
                      <a:endParaRPr lang="de-AT" dirty="0"/>
                    </a:p>
                  </a:txBody>
                  <a:tcPr/>
                </a:tc>
              </a:tr>
            </a:tbl>
          </a:graphicData>
        </a:graphic>
      </p:graphicFrame>
      <p:sp>
        <p:nvSpPr>
          <p:cNvPr id="4" name="Textfeld 3"/>
          <p:cNvSpPr txBox="1"/>
          <p:nvPr/>
        </p:nvSpPr>
        <p:spPr>
          <a:xfrm>
            <a:off x="4763698" y="4775120"/>
            <a:ext cx="4272799" cy="1200329"/>
          </a:xfrm>
          <a:prstGeom prst="rect">
            <a:avLst/>
          </a:prstGeom>
          <a:noFill/>
        </p:spPr>
        <p:txBody>
          <a:bodyPr wrap="square" rtlCol="0">
            <a:spAutoFit/>
          </a:bodyPr>
          <a:lstStyle/>
          <a:p>
            <a:r>
              <a:rPr lang="de-DE" dirty="0" smtClean="0"/>
              <a:t>Herausforderungen:</a:t>
            </a:r>
          </a:p>
          <a:p>
            <a:pPr marL="285750" indent="-285750">
              <a:buFont typeface="Arial" panose="020B0604020202020204" pitchFamily="34" charset="0"/>
              <a:buChar char="•"/>
            </a:pPr>
            <a:r>
              <a:rPr lang="de-DE" dirty="0" smtClean="0"/>
              <a:t>Noch zu viele </a:t>
            </a:r>
            <a:r>
              <a:rPr lang="de-DE" dirty="0" smtClean="0"/>
              <a:t>Kategorien (ca. 15)</a:t>
            </a:r>
            <a:endParaRPr lang="de-DE" dirty="0" smtClean="0"/>
          </a:p>
          <a:p>
            <a:pPr marL="285750" indent="-285750">
              <a:buFont typeface="Arial" panose="020B0604020202020204" pitchFamily="34" charset="0"/>
              <a:buChar char="•"/>
            </a:pPr>
            <a:r>
              <a:rPr lang="de-DE" dirty="0" smtClean="0"/>
              <a:t>Kategorien auf unterschiedlichen Ebenen </a:t>
            </a:r>
            <a:endParaRPr lang="de-AT" dirty="0"/>
          </a:p>
        </p:txBody>
      </p:sp>
    </p:spTree>
    <p:extLst>
      <p:ext uri="{BB962C8B-B14F-4D97-AF65-F5344CB8AC3E}">
        <p14:creationId xmlns:p14="http://schemas.microsoft.com/office/powerpoint/2010/main" val="263858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marL="0" indent="0" algn="just">
              <a:buNone/>
            </a:pPr>
            <a:endParaRPr lang="de-DE" sz="1600" dirty="0" smtClean="0"/>
          </a:p>
          <a:p>
            <a:pPr marL="0" indent="0" algn="just">
              <a:buNone/>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Konkret benannte Beispiele zur Überwindung der </a:t>
            </a:r>
          </a:p>
          <a:p>
            <a:pPr algn="l"/>
            <a:r>
              <a:rPr lang="de-DE" sz="2800" dirty="0" smtClean="0">
                <a:solidFill>
                  <a:schemeClr val="bg1">
                    <a:lumMod val="50000"/>
                  </a:schemeClr>
                </a:solidFill>
                <a:latin typeface="Cambria" panose="02040503050406030204" pitchFamily="18" charset="0"/>
              </a:rPr>
              <a:t>2. Diskontinuität</a:t>
            </a:r>
            <a:endParaRPr lang="de-DE" sz="2800" dirty="0">
              <a:solidFill>
                <a:schemeClr val="bg1">
                  <a:lumMod val="50000"/>
                </a:schemeClr>
              </a:solidFill>
              <a:latin typeface="Cambria" panose="02040503050406030204" pitchFamily="18" charset="0"/>
            </a:endParaRPr>
          </a:p>
        </p:txBody>
      </p:sp>
      <p:graphicFrame>
        <p:nvGraphicFramePr>
          <p:cNvPr id="2" name="Tabelle 1"/>
          <p:cNvGraphicFramePr>
            <a:graphicFrameLocks noGrp="1"/>
          </p:cNvGraphicFramePr>
          <p:nvPr>
            <p:extLst>
              <p:ext uri="{D42A27DB-BD31-4B8C-83A1-F6EECF244321}">
                <p14:modId xmlns:p14="http://schemas.microsoft.com/office/powerpoint/2010/main" val="1442001699"/>
              </p:ext>
            </p:extLst>
          </p:nvPr>
        </p:nvGraphicFramePr>
        <p:xfrm>
          <a:off x="251520" y="1268760"/>
          <a:ext cx="3096344" cy="5144403"/>
        </p:xfrm>
        <a:graphic>
          <a:graphicData uri="http://schemas.openxmlformats.org/drawingml/2006/table">
            <a:tbl>
              <a:tblPr firstRow="1" bandRow="1">
                <a:tableStyleId>{5C22544A-7EE6-4342-B048-85BDC9FD1C3A}</a:tableStyleId>
              </a:tblPr>
              <a:tblGrid>
                <a:gridCol w="3096344"/>
              </a:tblGrid>
              <a:tr h="653492">
                <a:tc>
                  <a:txBody>
                    <a:bodyPr/>
                    <a:lstStyle/>
                    <a:p>
                      <a:r>
                        <a:rPr lang="de-DE" dirty="0" smtClean="0"/>
                        <a:t>Lagrange-Multiplikatoren</a:t>
                      </a:r>
                      <a:endParaRPr lang="de-AT" dirty="0"/>
                    </a:p>
                  </a:txBody>
                  <a:tcPr/>
                </a:tc>
              </a:tr>
              <a:tr h="4490911">
                <a:tc>
                  <a:txBody>
                    <a:bodyPr/>
                    <a:lstStyle/>
                    <a:p>
                      <a:r>
                        <a:rPr lang="de-AT" sz="1800" kern="1200" dirty="0" smtClean="0">
                          <a:solidFill>
                            <a:schemeClr val="dk1"/>
                          </a:solidFill>
                          <a:effectLst/>
                          <a:latin typeface="+mn-lt"/>
                          <a:ea typeface="+mn-ea"/>
                          <a:cs typeface="+mn-cs"/>
                        </a:rPr>
                        <a:t>„Und wenn ich da etwa in der mehrdimensionalen Analysis die Methode der Lagrange Multiplikatoren gelernt habe, mit dieser Methode kann ich wesentlich schneller und fehlerfreier die typischen Extremwertaufgaben, die in den Schulbüchern waren, lösen, als wenn ich's mit der klassischen Methode, wie ich's von den Schülern und Schülerinnen verlangt hab, war. Damit mach ich mir den Lehralltag schon einmal einfacher.“</a:t>
                      </a:r>
                      <a:endParaRPr lang="de-AT" dirty="0"/>
                    </a:p>
                  </a:txBody>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3418274798"/>
              </p:ext>
            </p:extLst>
          </p:nvPr>
        </p:nvGraphicFramePr>
        <p:xfrm>
          <a:off x="3635896" y="908720"/>
          <a:ext cx="5328592" cy="2898068"/>
        </p:xfrm>
        <a:graphic>
          <a:graphicData uri="http://schemas.openxmlformats.org/drawingml/2006/table">
            <a:tbl>
              <a:tblPr firstRow="1" bandRow="1">
                <a:tableStyleId>{5C22544A-7EE6-4342-B048-85BDC9FD1C3A}</a:tableStyleId>
              </a:tblPr>
              <a:tblGrid>
                <a:gridCol w="5328592"/>
              </a:tblGrid>
              <a:tr h="612068">
                <a:tc>
                  <a:txBody>
                    <a:bodyPr/>
                    <a:lstStyle/>
                    <a:p>
                      <a:r>
                        <a:rPr lang="de-DE" dirty="0" smtClean="0"/>
                        <a:t>Polynomdivision</a:t>
                      </a:r>
                      <a:endParaRPr lang="de-AT" dirty="0"/>
                    </a:p>
                  </a:txBody>
                  <a:tcPr/>
                </a:tc>
              </a:tr>
              <a:tr h="612068">
                <a:tc>
                  <a:txBody>
                    <a:bodyPr/>
                    <a:lstStyle/>
                    <a:p>
                      <a:r>
                        <a:rPr lang="de-AT" sz="1800" kern="1200" dirty="0" smtClean="0">
                          <a:solidFill>
                            <a:schemeClr val="dk1"/>
                          </a:solidFill>
                          <a:effectLst/>
                          <a:latin typeface="+mn-lt"/>
                          <a:ea typeface="+mn-ea"/>
                          <a:cs typeface="+mn-cs"/>
                        </a:rPr>
                        <a:t>„Polynome, Polynomdivision - Die kann man jetzt eigentlich wenn man will, man will mit ganzzahligen Koeffizienten durchkommen bei der Division, da steckt eigentlich einiges an Algebra drinnen. Hab versucht zu betonen, wie die </a:t>
                      </a:r>
                      <a:r>
                        <a:rPr lang="de-AT" sz="1800" kern="1200" dirty="0" err="1" smtClean="0">
                          <a:solidFill>
                            <a:schemeClr val="dk1"/>
                          </a:solidFill>
                          <a:effectLst/>
                          <a:latin typeface="+mn-lt"/>
                          <a:ea typeface="+mn-ea"/>
                          <a:cs typeface="+mn-cs"/>
                        </a:rPr>
                        <a:t>Leut</a:t>
                      </a:r>
                      <a:r>
                        <a:rPr lang="de-AT" sz="1800" kern="1200" dirty="0" smtClean="0">
                          <a:solidFill>
                            <a:schemeClr val="dk1"/>
                          </a:solidFill>
                          <a:effectLst/>
                          <a:latin typeface="+mn-lt"/>
                          <a:ea typeface="+mn-ea"/>
                          <a:cs typeface="+mn-cs"/>
                        </a:rPr>
                        <a:t>' mit der Theorie der Ringe jetzt von Haus aus besser wissen können, warum sich das dann ausgeht beim Beispiele erstellen. Ich weiß aber nicht, ob's rüber gekommen ist.“</a:t>
                      </a:r>
                      <a:endParaRPr lang="de-AT" dirty="0"/>
                    </a:p>
                  </a:txBody>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2357203818"/>
              </p:ext>
            </p:extLst>
          </p:nvPr>
        </p:nvGraphicFramePr>
        <p:xfrm>
          <a:off x="3851920" y="4005064"/>
          <a:ext cx="4896544" cy="2349428"/>
        </p:xfrm>
        <a:graphic>
          <a:graphicData uri="http://schemas.openxmlformats.org/drawingml/2006/table">
            <a:tbl>
              <a:tblPr firstRow="1" bandRow="1">
                <a:tableStyleId>{5C22544A-7EE6-4342-B048-85BDC9FD1C3A}</a:tableStyleId>
              </a:tblPr>
              <a:tblGrid>
                <a:gridCol w="4896544"/>
              </a:tblGrid>
              <a:tr h="612068">
                <a:tc>
                  <a:txBody>
                    <a:bodyPr/>
                    <a:lstStyle/>
                    <a:p>
                      <a:r>
                        <a:rPr lang="de-DE" dirty="0" smtClean="0"/>
                        <a:t>Kern eines linearen</a:t>
                      </a:r>
                      <a:r>
                        <a:rPr lang="de-DE" baseline="0" dirty="0" smtClean="0"/>
                        <a:t> Operators</a:t>
                      </a:r>
                      <a:endParaRPr lang="de-AT" dirty="0"/>
                    </a:p>
                  </a:txBody>
                  <a:tcPr/>
                </a:tc>
              </a:tr>
              <a:tr h="612068">
                <a:tc>
                  <a:txBody>
                    <a:bodyPr/>
                    <a:lstStyle/>
                    <a:p>
                      <a:r>
                        <a:rPr lang="de-AT" sz="1800" kern="1200" dirty="0" smtClean="0">
                          <a:solidFill>
                            <a:schemeClr val="dk1"/>
                          </a:solidFill>
                          <a:effectLst/>
                          <a:latin typeface="+mn-lt"/>
                          <a:ea typeface="+mn-ea"/>
                          <a:cs typeface="+mn-cs"/>
                        </a:rPr>
                        <a:t>„es bringt auch einem Lehrer was, wenn er weiß, dass die Lösung eines homogenen Gleichungssystems der Kern von </a:t>
                      </a:r>
                      <a:r>
                        <a:rPr lang="de-AT" sz="1800" kern="1200" dirty="0" smtClean="0">
                          <a:solidFill>
                            <a:schemeClr val="dk1"/>
                          </a:solidFill>
                          <a:effectLst/>
                          <a:latin typeface="+mn-lt"/>
                          <a:ea typeface="+mn-ea"/>
                          <a:cs typeface="+mn-cs"/>
                        </a:rPr>
                        <a:t>einem </a:t>
                      </a:r>
                      <a:r>
                        <a:rPr lang="de-AT" sz="1800" kern="1200" dirty="0" smtClean="0">
                          <a:solidFill>
                            <a:schemeClr val="dk1"/>
                          </a:solidFill>
                          <a:effectLst/>
                          <a:latin typeface="+mn-lt"/>
                          <a:ea typeface="+mn-ea"/>
                          <a:cs typeface="+mn-cs"/>
                        </a:rPr>
                        <a:t>linearen Operator ist und </a:t>
                      </a:r>
                      <a:r>
                        <a:rPr lang="de-AT" sz="1800" kern="1200" dirty="0" smtClean="0">
                          <a:solidFill>
                            <a:schemeClr val="dk1"/>
                          </a:solidFill>
                          <a:effectLst/>
                          <a:latin typeface="+mn-lt"/>
                          <a:ea typeface="+mn-ea"/>
                          <a:cs typeface="+mn-cs"/>
                        </a:rPr>
                        <a:t>dass es da eine </a:t>
                      </a:r>
                      <a:r>
                        <a:rPr lang="de-AT" sz="1800" kern="1200" dirty="0" smtClean="0">
                          <a:solidFill>
                            <a:schemeClr val="dk1"/>
                          </a:solidFill>
                          <a:effectLst/>
                          <a:latin typeface="+mn-lt"/>
                          <a:ea typeface="+mn-ea"/>
                          <a:cs typeface="+mn-cs"/>
                        </a:rPr>
                        <a:t>Relation mit Dimensionen gibt, weil da hat er ein tiefes Verständnis.“</a:t>
                      </a:r>
                      <a:endParaRPr lang="de-AT" dirty="0"/>
                    </a:p>
                  </a:txBody>
                  <a:tcPr/>
                </a:tc>
              </a:tr>
            </a:tbl>
          </a:graphicData>
        </a:graphic>
      </p:graphicFrame>
    </p:spTree>
    <p:extLst>
      <p:ext uri="{BB962C8B-B14F-4D97-AF65-F5344CB8AC3E}">
        <p14:creationId xmlns:p14="http://schemas.microsoft.com/office/powerpoint/2010/main" val="177870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marL="0" indent="0" algn="just">
              <a:buNone/>
            </a:pPr>
            <a:endParaRPr lang="de-DE" sz="1600" dirty="0" smtClean="0"/>
          </a:p>
          <a:p>
            <a:pPr marL="0" indent="0" algn="just">
              <a:buNone/>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Darstellung dieser Beispiele</a:t>
            </a:r>
            <a:endParaRPr lang="de-DE" sz="2800" dirty="0">
              <a:solidFill>
                <a:schemeClr val="bg1">
                  <a:lumMod val="50000"/>
                </a:schemeClr>
              </a:solidFill>
              <a:latin typeface="Cambria" panose="02040503050406030204" pitchFamily="18"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9" y="1163698"/>
            <a:ext cx="3167814" cy="211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Bildergebnis für bridge clip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700760">
            <a:off x="3488373" y="3338813"/>
            <a:ext cx="2162739" cy="459582"/>
          </a:xfrm>
          <a:prstGeom prst="rect">
            <a:avLst/>
          </a:prstGeom>
          <a:noFill/>
          <a:extLst>
            <a:ext uri="{909E8E84-426E-40DD-AFC4-6F175D3DCCD1}">
              <a14:hiddenFill xmlns:a14="http://schemas.microsoft.com/office/drawing/2010/main">
                <a:solidFill>
                  <a:srgbClr val="FFFFFF"/>
                </a:solidFill>
              </a14:hiddenFill>
            </a:ext>
          </a:extLst>
        </p:spPr>
      </p:pic>
      <p:sp>
        <p:nvSpPr>
          <p:cNvPr id="3" name="Textfeld 2"/>
          <p:cNvSpPr txBox="1"/>
          <p:nvPr/>
        </p:nvSpPr>
        <p:spPr>
          <a:xfrm>
            <a:off x="4316787" y="1725054"/>
            <a:ext cx="1997582" cy="1569660"/>
          </a:xfrm>
          <a:prstGeom prst="rect">
            <a:avLst/>
          </a:prstGeom>
          <a:noFill/>
        </p:spPr>
        <p:txBody>
          <a:bodyPr wrap="square" rtlCol="0">
            <a:spAutoFit/>
          </a:bodyPr>
          <a:lstStyle/>
          <a:p>
            <a:r>
              <a:rPr lang="de-DE" sz="1600" dirty="0" smtClean="0">
                <a:latin typeface="Segoe Print" panose="02000600000000000000" pitchFamily="2" charset="0"/>
              </a:rPr>
              <a:t>Wer soll die Brücke zur Schulmathematik bauen? Und wie stabil muss sie sein?</a:t>
            </a:r>
            <a:endParaRPr lang="de-AT" sz="1600" dirty="0">
              <a:latin typeface="Segoe Print" panose="02000600000000000000" pitchFamily="2" charset="0"/>
            </a:endParaRPr>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8144" y="3356992"/>
            <a:ext cx="2923665" cy="26617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4509121"/>
            <a:ext cx="3968158" cy="2013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677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4"/>
          <p:cNvSpPr txBox="1">
            <a:spLocks/>
          </p:cNvSpPr>
          <p:nvPr/>
        </p:nvSpPr>
        <p:spPr>
          <a:xfrm>
            <a:off x="1979712" y="1484784"/>
            <a:ext cx="5616624" cy="538001"/>
          </a:xfrm>
          <a:prstGeom prst="rect">
            <a:avLst/>
          </a:prstGeom>
        </p:spPr>
        <p:txBody>
          <a:bodyPr vert="horz" lIns="99569" tIns="49785" rIns="99569" bIns="49785" rtlCol="0" anchor="t">
            <a:normAutofit fontScale="25000" lnSpcReduction="20000"/>
          </a:bodyPr>
          <a:lstStyle>
            <a:lvl1pPr algn="l" defTabSz="995690" rtl="0" eaLnBrk="1" latinLnBrk="0" hangingPunct="1">
              <a:lnSpc>
                <a:spcPts val="3400"/>
              </a:lnSpc>
              <a:spcBef>
                <a:spcPct val="0"/>
              </a:spcBef>
              <a:buNone/>
              <a:defRPr sz="3100" kern="1200">
                <a:solidFill>
                  <a:schemeClr val="tx1">
                    <a:lumMod val="50000"/>
                    <a:lumOff val="50000"/>
                  </a:schemeClr>
                </a:solidFill>
                <a:latin typeface="+mj-lt"/>
                <a:ea typeface="+mj-ea"/>
                <a:cs typeface="+mj-cs"/>
              </a:defRPr>
            </a:lvl1pPr>
          </a:lstStyle>
          <a:p>
            <a:pPr marL="0" marR="0" lvl="0" indent="0" algn="l" defTabSz="995690" rtl="0" eaLnBrk="1" fontAlgn="auto" latinLnBrk="0" hangingPunct="1">
              <a:lnSpc>
                <a:spcPts val="3400"/>
              </a:lnSpc>
              <a:spcBef>
                <a:spcPct val="0"/>
              </a:spcBef>
              <a:spcAft>
                <a:spcPts val="0"/>
              </a:spcAft>
              <a:buClrTx/>
              <a:buSzTx/>
              <a:buFontTx/>
              <a:buNone/>
              <a:tabLst/>
              <a:defRPr/>
            </a:pPr>
            <a:r>
              <a:rPr kumimoji="0" lang="de-DE" sz="24000" b="0" i="0" u="none" strike="noStrike" kern="1200" cap="none" spc="0" normalizeH="0" baseline="0" noProof="0" dirty="0" smtClean="0">
                <a:ln>
                  <a:noFill/>
                </a:ln>
                <a:solidFill>
                  <a:srgbClr val="000000">
                    <a:lumMod val="50000"/>
                    <a:lumOff val="50000"/>
                  </a:srgbClr>
                </a:solidFill>
                <a:effectLst/>
                <a:uLnTx/>
                <a:uFillTx/>
                <a:latin typeface="Cambria"/>
                <a:ea typeface="+mj-ea"/>
                <a:cs typeface="+mj-cs"/>
              </a:rPr>
              <a:t>Danke</a:t>
            </a:r>
          </a:p>
          <a:p>
            <a:pPr marL="0" marR="0" lvl="0" indent="0" algn="l" defTabSz="995690" rtl="0" eaLnBrk="1" fontAlgn="auto" latinLnBrk="0" hangingPunct="1">
              <a:lnSpc>
                <a:spcPts val="3400"/>
              </a:lnSpc>
              <a:spcBef>
                <a:spcPct val="0"/>
              </a:spcBef>
              <a:spcAft>
                <a:spcPts val="0"/>
              </a:spcAft>
              <a:buClrTx/>
              <a:buSzTx/>
              <a:buFontTx/>
              <a:buNone/>
              <a:tabLst/>
              <a:defRPr/>
            </a:pPr>
            <a:endParaRPr lang="de-DE" sz="6000" dirty="0">
              <a:solidFill>
                <a:srgbClr val="000000">
                  <a:lumMod val="50000"/>
                  <a:lumOff val="50000"/>
                </a:srgbClr>
              </a:solidFill>
              <a:latin typeface="Cambria"/>
            </a:endParaRPr>
          </a:p>
          <a:p>
            <a:pPr marL="0" marR="0" lvl="0" indent="0" algn="l" defTabSz="995690" rtl="0" eaLnBrk="1" fontAlgn="auto" latinLnBrk="0" hangingPunct="1">
              <a:lnSpc>
                <a:spcPts val="3400"/>
              </a:lnSpc>
              <a:spcBef>
                <a:spcPct val="0"/>
              </a:spcBef>
              <a:spcAft>
                <a:spcPts val="0"/>
              </a:spcAft>
              <a:buClrTx/>
              <a:buSzTx/>
              <a:buFontTx/>
              <a:buNone/>
              <a:tabLst/>
              <a:defRPr/>
            </a:pPr>
            <a:endParaRPr kumimoji="0" lang="de-DE" sz="6000" b="0" i="0" u="none" strike="noStrike" kern="1200" cap="none" spc="0" normalizeH="0" baseline="0" noProof="0" dirty="0" smtClean="0">
              <a:ln>
                <a:noFill/>
              </a:ln>
              <a:solidFill>
                <a:srgbClr val="000000">
                  <a:lumMod val="50000"/>
                  <a:lumOff val="50000"/>
                </a:srgbClr>
              </a:solidFill>
              <a:effectLst/>
              <a:uLnTx/>
              <a:uFillTx/>
              <a:latin typeface="Cambria"/>
              <a:ea typeface="+mj-ea"/>
              <a:cs typeface="+mj-cs"/>
            </a:endParaRPr>
          </a:p>
          <a:p>
            <a:pPr marL="0" marR="0" lvl="0" indent="0" algn="l" defTabSz="995690" rtl="0" eaLnBrk="1" fontAlgn="auto" latinLnBrk="0" hangingPunct="1">
              <a:lnSpc>
                <a:spcPts val="3400"/>
              </a:lnSpc>
              <a:spcBef>
                <a:spcPct val="0"/>
              </a:spcBef>
              <a:spcAft>
                <a:spcPts val="0"/>
              </a:spcAft>
              <a:buClrTx/>
              <a:buSzTx/>
              <a:buFontTx/>
              <a:buNone/>
              <a:tabLst/>
              <a:defRPr/>
            </a:pPr>
            <a:endParaRPr lang="de-DE" sz="6000" dirty="0" smtClean="0">
              <a:solidFill>
                <a:srgbClr val="000000">
                  <a:lumMod val="50000"/>
                  <a:lumOff val="50000"/>
                </a:srgbClr>
              </a:solidFill>
              <a:latin typeface="Cambria"/>
            </a:endParaRPr>
          </a:p>
          <a:p>
            <a:pPr marL="0" marR="0" lvl="0" indent="0" algn="l" defTabSz="995690" rtl="0" eaLnBrk="1" fontAlgn="auto" latinLnBrk="0" hangingPunct="1">
              <a:lnSpc>
                <a:spcPts val="3400"/>
              </a:lnSpc>
              <a:spcBef>
                <a:spcPct val="0"/>
              </a:spcBef>
              <a:spcAft>
                <a:spcPts val="0"/>
              </a:spcAft>
              <a:buClrTx/>
              <a:buSzTx/>
              <a:buFontTx/>
              <a:buNone/>
              <a:tabLst/>
              <a:defRPr/>
            </a:pPr>
            <a:endParaRPr lang="de-DE" sz="6000" dirty="0">
              <a:solidFill>
                <a:srgbClr val="000000">
                  <a:lumMod val="50000"/>
                  <a:lumOff val="50000"/>
                </a:srgbClr>
              </a:solidFill>
              <a:latin typeface="Cambria"/>
            </a:endParaRPr>
          </a:p>
          <a:p>
            <a:pPr marL="0" marR="0" lvl="0" indent="0" algn="l" defTabSz="995690" rtl="0" eaLnBrk="1" fontAlgn="auto" latinLnBrk="0" hangingPunct="1">
              <a:lnSpc>
                <a:spcPts val="3400"/>
              </a:lnSpc>
              <a:spcBef>
                <a:spcPct val="0"/>
              </a:spcBef>
              <a:spcAft>
                <a:spcPts val="0"/>
              </a:spcAft>
              <a:buClrTx/>
              <a:buSzTx/>
              <a:buFontTx/>
              <a:buNone/>
              <a:tabLst/>
              <a:defRPr/>
            </a:pPr>
            <a:endParaRPr lang="de-DE" sz="6000" dirty="0" smtClean="0">
              <a:solidFill>
                <a:srgbClr val="000000">
                  <a:lumMod val="50000"/>
                  <a:lumOff val="50000"/>
                </a:srgbClr>
              </a:solidFill>
              <a:latin typeface="Cambria"/>
            </a:endParaRPr>
          </a:p>
          <a:p>
            <a:pPr marL="0" marR="0" lvl="0" indent="0" algn="l" defTabSz="995690" rtl="0" eaLnBrk="1" fontAlgn="auto" latinLnBrk="0" hangingPunct="1">
              <a:lnSpc>
                <a:spcPts val="3400"/>
              </a:lnSpc>
              <a:spcBef>
                <a:spcPct val="0"/>
              </a:spcBef>
              <a:spcAft>
                <a:spcPts val="0"/>
              </a:spcAft>
              <a:buClrTx/>
              <a:buSzTx/>
              <a:buFontTx/>
              <a:buNone/>
              <a:tabLst/>
              <a:defRPr/>
            </a:pPr>
            <a:endParaRPr lang="de-DE" sz="6000" dirty="0">
              <a:solidFill>
                <a:srgbClr val="000000">
                  <a:lumMod val="50000"/>
                  <a:lumOff val="50000"/>
                </a:srgbClr>
              </a:solidFill>
              <a:latin typeface="Cambria"/>
            </a:endParaRPr>
          </a:p>
          <a:p>
            <a:pPr marL="0" marR="0" lvl="0" indent="0" algn="l" defTabSz="995690" rtl="0" eaLnBrk="1" fontAlgn="auto" latinLnBrk="0" hangingPunct="1">
              <a:lnSpc>
                <a:spcPts val="3400"/>
              </a:lnSpc>
              <a:spcBef>
                <a:spcPct val="0"/>
              </a:spcBef>
              <a:spcAft>
                <a:spcPts val="0"/>
              </a:spcAft>
              <a:buClrTx/>
              <a:buSzTx/>
              <a:buFontTx/>
              <a:buNone/>
              <a:tabLst/>
              <a:defRPr/>
            </a:pPr>
            <a:r>
              <a:rPr kumimoji="0" lang="de-DE" sz="6400" b="0" i="0" u="none" strike="noStrike" kern="1200" cap="none" spc="0" normalizeH="0" baseline="0" noProof="0" dirty="0" smtClean="0">
                <a:ln>
                  <a:noFill/>
                </a:ln>
                <a:solidFill>
                  <a:srgbClr val="000000">
                    <a:lumMod val="50000"/>
                    <a:lumOff val="50000"/>
                  </a:srgbClr>
                </a:solidFill>
                <a:effectLst/>
                <a:uLnTx/>
                <a:uFillTx/>
                <a:latin typeface="Cambria"/>
                <a:ea typeface="+mj-ea"/>
                <a:cs typeface="+mj-cs"/>
              </a:rPr>
              <a:t>			Christoph </a:t>
            </a:r>
            <a:r>
              <a:rPr kumimoji="0" lang="de-DE" sz="6400" b="0" i="0" u="none" strike="noStrike" kern="1200" cap="none" spc="0" normalizeH="0" baseline="0" noProof="0" dirty="0" err="1" smtClean="0">
                <a:ln>
                  <a:noFill/>
                </a:ln>
                <a:solidFill>
                  <a:srgbClr val="000000">
                    <a:lumMod val="50000"/>
                    <a:lumOff val="50000"/>
                  </a:srgbClr>
                </a:solidFill>
                <a:effectLst/>
                <a:uLnTx/>
                <a:uFillTx/>
                <a:latin typeface="Cambria"/>
                <a:ea typeface="+mj-ea"/>
                <a:cs typeface="+mj-cs"/>
              </a:rPr>
              <a:t>Ableitinger</a:t>
            </a:r>
            <a:endParaRPr kumimoji="0" lang="de-DE" sz="6400" b="0" i="0" u="none" strike="noStrike" kern="1200" cap="none" spc="0" normalizeH="0" baseline="0" noProof="0" dirty="0" smtClean="0">
              <a:ln>
                <a:noFill/>
              </a:ln>
              <a:solidFill>
                <a:srgbClr val="000000">
                  <a:lumMod val="50000"/>
                  <a:lumOff val="50000"/>
                </a:srgbClr>
              </a:solidFill>
              <a:effectLst/>
              <a:uLnTx/>
              <a:uFillTx/>
              <a:latin typeface="Cambria"/>
              <a:ea typeface="+mj-ea"/>
              <a:cs typeface="+mj-cs"/>
            </a:endParaRPr>
          </a:p>
          <a:p>
            <a:pPr marL="0" marR="0" lvl="0" indent="0" algn="l" defTabSz="995690" rtl="0" eaLnBrk="1" fontAlgn="auto" latinLnBrk="0" hangingPunct="1">
              <a:lnSpc>
                <a:spcPts val="3400"/>
              </a:lnSpc>
              <a:spcBef>
                <a:spcPct val="0"/>
              </a:spcBef>
              <a:spcAft>
                <a:spcPts val="0"/>
              </a:spcAft>
              <a:buClrTx/>
              <a:buSzTx/>
              <a:buFontTx/>
              <a:buNone/>
              <a:tabLst/>
              <a:defRPr/>
            </a:pPr>
            <a:r>
              <a:rPr lang="de-DE" sz="6400" dirty="0" smtClean="0">
                <a:solidFill>
                  <a:srgbClr val="000000">
                    <a:lumMod val="50000"/>
                    <a:lumOff val="50000"/>
                  </a:srgbClr>
                </a:solidFill>
                <a:latin typeface="Cambria"/>
              </a:rPr>
              <a:t>			Fakultät für Mathematik</a:t>
            </a:r>
          </a:p>
          <a:p>
            <a:pPr marL="0" marR="0" lvl="0" indent="0" algn="l" defTabSz="995690" rtl="0" eaLnBrk="1" fontAlgn="auto" latinLnBrk="0" hangingPunct="1">
              <a:lnSpc>
                <a:spcPts val="3400"/>
              </a:lnSpc>
              <a:spcBef>
                <a:spcPct val="0"/>
              </a:spcBef>
              <a:spcAft>
                <a:spcPts val="0"/>
              </a:spcAft>
              <a:buClrTx/>
              <a:buSzTx/>
              <a:buFontTx/>
              <a:buNone/>
              <a:tabLst/>
              <a:defRPr/>
            </a:pPr>
            <a:r>
              <a:rPr kumimoji="0" lang="de-DE" sz="6400" b="0" i="0" u="none" strike="noStrike" kern="1200" cap="none" spc="0" normalizeH="0" baseline="0" noProof="0" dirty="0" smtClean="0">
                <a:ln>
                  <a:noFill/>
                </a:ln>
                <a:solidFill>
                  <a:srgbClr val="000000">
                    <a:lumMod val="50000"/>
                    <a:lumOff val="50000"/>
                  </a:srgbClr>
                </a:solidFill>
                <a:effectLst/>
                <a:uLnTx/>
                <a:uFillTx/>
                <a:latin typeface="Cambria"/>
                <a:ea typeface="+mj-ea"/>
                <a:cs typeface="+mj-cs"/>
              </a:rPr>
              <a:t>			Universität</a:t>
            </a:r>
            <a:r>
              <a:rPr kumimoji="0" lang="de-DE" sz="6400" b="0" i="0" u="none" strike="noStrike" kern="1200" cap="none" spc="0" normalizeH="0" noProof="0" dirty="0" smtClean="0">
                <a:ln>
                  <a:noFill/>
                </a:ln>
                <a:solidFill>
                  <a:srgbClr val="000000">
                    <a:lumMod val="50000"/>
                    <a:lumOff val="50000"/>
                  </a:srgbClr>
                </a:solidFill>
                <a:effectLst/>
                <a:uLnTx/>
                <a:uFillTx/>
                <a:latin typeface="Cambria"/>
                <a:ea typeface="+mj-ea"/>
                <a:cs typeface="+mj-cs"/>
              </a:rPr>
              <a:t> Wien</a:t>
            </a:r>
            <a:endParaRPr kumimoji="0" lang="de-DE" sz="6400" b="0" i="0" u="none" strike="noStrike" kern="1200" cap="none" spc="0" normalizeH="0" baseline="0" noProof="0" dirty="0">
              <a:ln>
                <a:noFill/>
              </a:ln>
              <a:solidFill>
                <a:srgbClr val="000000">
                  <a:lumMod val="50000"/>
                  <a:lumOff val="50000"/>
                </a:srgbClr>
              </a:solidFill>
              <a:effectLst/>
              <a:uLnTx/>
              <a:uFillTx/>
              <a:latin typeface="Cambria"/>
              <a:ea typeface="+mj-ea"/>
              <a:cs typeface="+mj-cs"/>
            </a:endParaRPr>
          </a:p>
        </p:txBody>
      </p:sp>
      <p:pic>
        <p:nvPicPr>
          <p:cNvPr id="2" name="Grafik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3638" y="3886393"/>
            <a:ext cx="2187627" cy="626755"/>
          </a:xfrm>
          <a:prstGeom prst="rect">
            <a:avLst/>
          </a:prstGeom>
        </p:spPr>
      </p:pic>
    </p:spTree>
    <p:extLst>
      <p:ext uri="{BB962C8B-B14F-4D97-AF65-F5344CB8AC3E}">
        <p14:creationId xmlns:p14="http://schemas.microsoft.com/office/powerpoint/2010/main" val="22070618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5"/>
          <p:cNvSpPr txBox="1">
            <a:spLocks/>
          </p:cNvSpPr>
          <p:nvPr/>
        </p:nvSpPr>
        <p:spPr>
          <a:xfrm>
            <a:off x="611561" y="476672"/>
            <a:ext cx="835292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„Wozu brauche ich das?“</a:t>
            </a:r>
            <a:endParaRPr lang="de-DE" sz="2800" dirty="0">
              <a:solidFill>
                <a:schemeClr val="bg1">
                  <a:lumMod val="50000"/>
                </a:schemeClr>
              </a:solidFill>
              <a:latin typeface="Cambria" panose="02040503050406030204" pitchFamily="18" charset="0"/>
            </a:endParaRPr>
          </a:p>
        </p:txBody>
      </p:sp>
      <p:sp>
        <p:nvSpPr>
          <p:cNvPr id="5" name="Inhaltsplatzhalter 6"/>
          <p:cNvSpPr txBox="1">
            <a:spLocks/>
          </p:cNvSpPr>
          <p:nvPr/>
        </p:nvSpPr>
        <p:spPr>
          <a:xfrm>
            <a:off x="179513" y="3284984"/>
            <a:ext cx="8784976" cy="2880320"/>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de-DE" sz="2000" i="1" dirty="0" smtClean="0"/>
              <a:t>Einladung: Denken Sie selbst einmal über einen bestimmten fachmathematischen Inhalte im Lichte dieser Frage nach und versuchen Sie, eine Antwort zu finden!</a:t>
            </a:r>
          </a:p>
          <a:p>
            <a:pPr marL="0" indent="0">
              <a:buNone/>
            </a:pPr>
            <a:endParaRPr lang="de-DE" sz="2000" i="1" dirty="0">
              <a:solidFill>
                <a:schemeClr val="bg1">
                  <a:lumMod val="50000"/>
                </a:schemeClr>
              </a:solidFill>
            </a:endParaRPr>
          </a:p>
          <a:p>
            <a:pPr marL="0" indent="0">
              <a:buNone/>
            </a:pPr>
            <a:r>
              <a:rPr lang="de-DE" sz="2000" dirty="0" smtClean="0"/>
              <a:t>Interviews mit Dozent/innen der Fachvorlesungen fürs Lehramt</a:t>
            </a:r>
          </a:p>
          <a:p>
            <a:pPr marL="0" indent="0">
              <a:buNone/>
            </a:pPr>
            <a:r>
              <a:rPr lang="de-DE" sz="2000" i="1" dirty="0" smtClean="0">
                <a:solidFill>
                  <a:schemeClr val="bg1">
                    <a:lumMod val="50000"/>
                  </a:schemeClr>
                </a:solidFill>
              </a:rPr>
              <a:t>	„Inwiefern sind Ihre Fachvorlesungen lehramtsspezifisch?“</a:t>
            </a:r>
          </a:p>
          <a:p>
            <a:pPr marL="0" indent="0">
              <a:buNone/>
            </a:pPr>
            <a:r>
              <a:rPr lang="de-DE" sz="2000" i="1" dirty="0">
                <a:solidFill>
                  <a:schemeClr val="bg1">
                    <a:lumMod val="50000"/>
                  </a:schemeClr>
                </a:solidFill>
              </a:rPr>
              <a:t>	</a:t>
            </a:r>
            <a:r>
              <a:rPr lang="de-DE" sz="2000" dirty="0" smtClean="0">
                <a:hlinkClick r:id="rId2" action="ppaction://hlinkfile"/>
              </a:rPr>
              <a:t>Audiovignetten</a:t>
            </a:r>
            <a:r>
              <a:rPr lang="de-DE" sz="2000" dirty="0" smtClean="0"/>
              <a:t> aus den Interviews</a:t>
            </a:r>
          </a:p>
          <a:p>
            <a:pPr marL="0" indent="0">
              <a:buNone/>
            </a:pPr>
            <a:endParaRPr lang="de-DE" sz="2000" dirty="0"/>
          </a:p>
        </p:txBody>
      </p:sp>
      <p:sp>
        <p:nvSpPr>
          <p:cNvPr id="6" name="Titel 5"/>
          <p:cNvSpPr txBox="1">
            <a:spLocks/>
          </p:cNvSpPr>
          <p:nvPr/>
        </p:nvSpPr>
        <p:spPr>
          <a:xfrm>
            <a:off x="467545" y="1628800"/>
            <a:ext cx="3888431" cy="1512168"/>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a:solidFill>
                  <a:schemeClr val="bg1">
                    <a:lumMod val="50000"/>
                  </a:schemeClr>
                </a:solidFill>
                <a:latin typeface="Cambria" panose="02040503050406030204" pitchFamily="18" charset="0"/>
              </a:rPr>
              <a:t>i</a:t>
            </a:r>
            <a:r>
              <a:rPr lang="de-DE" sz="2800" dirty="0" smtClean="0">
                <a:solidFill>
                  <a:schemeClr val="bg1">
                    <a:lumMod val="50000"/>
                  </a:schemeClr>
                </a:solidFill>
                <a:latin typeface="Cambria" panose="02040503050406030204" pitchFamily="18" charset="0"/>
              </a:rPr>
              <a:t>ch … Lehramtsstudent/in (</a:t>
            </a:r>
            <a:r>
              <a:rPr lang="de-DE" sz="2800" dirty="0" smtClean="0">
                <a:solidFill>
                  <a:schemeClr val="bg1">
                    <a:lumMod val="50000"/>
                  </a:schemeClr>
                </a:solidFill>
                <a:latin typeface="Cambria" panose="02040503050406030204" pitchFamily="18" charset="0"/>
              </a:rPr>
              <a:t>Sekundarstufe I und </a:t>
            </a:r>
            <a:r>
              <a:rPr lang="de-DE" sz="2800" dirty="0" smtClean="0">
                <a:solidFill>
                  <a:schemeClr val="bg1">
                    <a:lumMod val="50000"/>
                  </a:schemeClr>
                </a:solidFill>
                <a:latin typeface="Cambria" panose="02040503050406030204" pitchFamily="18" charset="0"/>
              </a:rPr>
              <a:t>II)</a:t>
            </a:r>
          </a:p>
          <a:p>
            <a:pPr algn="l"/>
            <a:endParaRPr lang="de-DE" sz="2800" dirty="0" smtClean="0">
              <a:solidFill>
                <a:schemeClr val="bg1">
                  <a:lumMod val="50000"/>
                </a:schemeClr>
              </a:solidFill>
              <a:latin typeface="Cambria" panose="02040503050406030204" pitchFamily="18" charset="0"/>
            </a:endParaRPr>
          </a:p>
          <a:p>
            <a:pPr algn="l"/>
            <a:r>
              <a:rPr lang="de-DE" sz="2800" dirty="0" smtClean="0">
                <a:solidFill>
                  <a:schemeClr val="bg1">
                    <a:lumMod val="50000"/>
                  </a:schemeClr>
                </a:solidFill>
                <a:latin typeface="Cambria" panose="02040503050406030204" pitchFamily="18" charset="0"/>
              </a:rPr>
              <a:t>das </a:t>
            </a:r>
            <a:r>
              <a:rPr lang="de-DE" sz="2800" dirty="0" smtClean="0">
                <a:solidFill>
                  <a:schemeClr val="bg1">
                    <a:lumMod val="50000"/>
                  </a:schemeClr>
                </a:solidFill>
                <a:latin typeface="Cambria" panose="02040503050406030204" pitchFamily="18" charset="0"/>
              </a:rPr>
              <a:t>… bestimmter Inhalt aus fachmathematischen Vorlesungen</a:t>
            </a:r>
          </a:p>
          <a:p>
            <a:pPr algn="l"/>
            <a:endParaRPr lang="de-DE" sz="2800" dirty="0">
              <a:solidFill>
                <a:schemeClr val="bg1">
                  <a:lumMod val="50000"/>
                </a:schemeClr>
              </a:solidFill>
              <a:latin typeface="Cambria" panose="02040503050406030204" pitchFamily="18" charset="0"/>
            </a:endParaRPr>
          </a:p>
        </p:txBody>
      </p:sp>
      <p:pic>
        <p:nvPicPr>
          <p:cNvPr id="1028" name="Picture 4" descr="Ähnliches F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3" y="4271029"/>
            <a:ext cx="1656185" cy="17084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603383"/>
            <a:ext cx="2592288" cy="2390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9607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5"/>
          <p:cNvSpPr>
            <a:spLocks noGrp="1"/>
          </p:cNvSpPr>
          <p:nvPr>
            <p:ph type="title"/>
          </p:nvPr>
        </p:nvSpPr>
        <p:spPr>
          <a:xfrm>
            <a:off x="323529" y="188640"/>
            <a:ext cx="8712968" cy="970049"/>
          </a:xfrm>
        </p:spPr>
        <p:txBody>
          <a:bodyPr>
            <a:normAutofit/>
          </a:bodyPr>
          <a:lstStyle/>
          <a:p>
            <a:pPr algn="l"/>
            <a:r>
              <a:rPr lang="de-DE" sz="2800" dirty="0" smtClean="0">
                <a:solidFill>
                  <a:schemeClr val="bg1">
                    <a:lumMod val="50000"/>
                  </a:schemeClr>
                </a:solidFill>
                <a:latin typeface="Cambria" panose="02040503050406030204" pitchFamily="18" charset="0"/>
              </a:rPr>
              <a:t>Schnittstellenproblematik – Fokus auf die zweite Diskontinuität</a:t>
            </a:r>
            <a:endParaRPr lang="de-DE" sz="2800" dirty="0">
              <a:solidFill>
                <a:schemeClr val="bg1">
                  <a:lumMod val="50000"/>
                </a:schemeClr>
              </a:solidFill>
              <a:latin typeface="Cambria" panose="02040503050406030204" pitchFamily="18" charset="0"/>
            </a:endParaRPr>
          </a:p>
        </p:txBody>
      </p:sp>
      <p:sp>
        <p:nvSpPr>
          <p:cNvPr id="5" name="Inhaltsplatzhalter 6"/>
          <p:cNvSpPr>
            <a:spLocks noGrp="1"/>
          </p:cNvSpPr>
          <p:nvPr>
            <p:ph sz="quarter" idx="4294967295"/>
          </p:nvPr>
        </p:nvSpPr>
        <p:spPr>
          <a:xfrm>
            <a:off x="179512" y="3645024"/>
            <a:ext cx="8784976" cy="2592288"/>
          </a:xfrm>
          <a:prstGeom prst="rect">
            <a:avLst/>
          </a:prstGeom>
        </p:spPr>
        <p:txBody>
          <a:bodyPr>
            <a:noAutofit/>
          </a:bodyPr>
          <a:lstStyle/>
          <a:p>
            <a:pPr marL="0" indent="0" algn="just">
              <a:buNone/>
            </a:pPr>
            <a:r>
              <a:rPr lang="de-AT" sz="1900" i="1" dirty="0" smtClean="0"/>
              <a:t>„Tritt </a:t>
            </a:r>
            <a:r>
              <a:rPr lang="de-AT" sz="1900" i="1" dirty="0"/>
              <a:t>er aber nach Absolvierung des Studiums ins Lehramt über, so muss er eben diese herkömmliche Elementarmathematik schulmäßig unterrichten, und da er </a:t>
            </a:r>
            <a:r>
              <a:rPr lang="de-AT" sz="1900" b="1" i="1" dirty="0"/>
              <a:t>diese Aufgabe kaum selbstständig mit der Hochschulmathematik in Zusammenhang bringen kann</a:t>
            </a:r>
            <a:r>
              <a:rPr lang="de-AT" sz="1900" i="1" dirty="0"/>
              <a:t>, so nimmt er bald die althergebrachte Unterrichtstradition auf, und das Hochschulstudium bleibt ihm nur eine mehr oder minder angenehme Erinnerung, die </a:t>
            </a:r>
            <a:r>
              <a:rPr lang="de-AT" sz="1900" b="1" i="1" dirty="0"/>
              <a:t>auf seinen Unterricht keinen Einfluss </a:t>
            </a:r>
            <a:r>
              <a:rPr lang="de-AT" sz="1900" i="1" dirty="0"/>
              <a:t>hat</a:t>
            </a:r>
            <a:r>
              <a:rPr lang="de-AT" sz="1900" i="1" dirty="0" smtClean="0"/>
              <a:t>.“ 	</a:t>
            </a:r>
          </a:p>
          <a:p>
            <a:pPr marL="0" indent="0" algn="just">
              <a:buNone/>
            </a:pPr>
            <a:r>
              <a:rPr lang="de-AT" sz="1900" i="1" dirty="0" smtClean="0"/>
              <a:t>					(</a:t>
            </a:r>
            <a:r>
              <a:rPr lang="de-AT" sz="1900" i="1" dirty="0"/>
              <a:t>Klein 1908, S. 1 f</a:t>
            </a:r>
            <a:r>
              <a:rPr lang="de-AT" sz="1900" i="1" dirty="0" smtClean="0"/>
              <a:t>., Hervorhebungen CA).</a:t>
            </a:r>
            <a:r>
              <a:rPr lang="de-AT" sz="1900" dirty="0" smtClean="0"/>
              <a:t> </a:t>
            </a:r>
            <a:endParaRPr lang="de-DE" sz="1900" dirty="0" smtClean="0"/>
          </a:p>
        </p:txBody>
      </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217211"/>
            <a:ext cx="3960862" cy="2095424"/>
          </a:xfrm>
          <a:prstGeom prst="rect">
            <a:avLst/>
          </a:prstGeom>
        </p:spPr>
      </p:pic>
      <p:sp>
        <p:nvSpPr>
          <p:cNvPr id="3" name="Textfeld 2"/>
          <p:cNvSpPr txBox="1"/>
          <p:nvPr/>
        </p:nvSpPr>
        <p:spPr>
          <a:xfrm>
            <a:off x="7703840" y="3307035"/>
            <a:ext cx="1440160" cy="307777"/>
          </a:xfrm>
          <a:prstGeom prst="rect">
            <a:avLst/>
          </a:prstGeom>
          <a:noFill/>
        </p:spPr>
        <p:txBody>
          <a:bodyPr wrap="square" rtlCol="0">
            <a:spAutoFit/>
          </a:bodyPr>
          <a:lstStyle/>
          <a:p>
            <a:r>
              <a:rPr lang="de-AT" sz="1400" dirty="0" smtClean="0"/>
              <a:t>Felix Klein</a:t>
            </a:r>
            <a:endParaRPr lang="de-AT" sz="1400" dirty="0"/>
          </a:p>
        </p:txBody>
      </p:sp>
    </p:spTree>
    <p:extLst>
      <p:ext uri="{BB962C8B-B14F-4D97-AF65-F5344CB8AC3E}">
        <p14:creationId xmlns:p14="http://schemas.microsoft.com/office/powerpoint/2010/main" val="139267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2592288"/>
          </a:xfrm>
          <a:prstGeom prst="rect">
            <a:avLst/>
          </a:prstGeom>
        </p:spPr>
        <p:txBody>
          <a:bodyPr>
            <a:noAutofit/>
          </a:bodyPr>
          <a:lstStyle/>
          <a:p>
            <a:pPr marL="0" indent="0" algn="just">
              <a:buNone/>
            </a:pPr>
            <a:r>
              <a:rPr lang="de-DE" sz="1900" dirty="0" smtClean="0"/>
              <a:t>… waren Bewerbungsvorträge auf sogenannte „Senior-</a:t>
            </a:r>
            <a:r>
              <a:rPr lang="de-DE" sz="1900" dirty="0" err="1" smtClean="0"/>
              <a:t>Lecturer</a:t>
            </a:r>
            <a:r>
              <a:rPr lang="de-DE" sz="1900" dirty="0" smtClean="0"/>
              <a:t>-Stellen“ für die fachliche Ausbildung der Lehramtsstudierenden.</a:t>
            </a:r>
          </a:p>
          <a:p>
            <a:pPr marL="0" indent="0" algn="just">
              <a:buNone/>
            </a:pPr>
            <a:endParaRPr lang="de-DE" sz="1900" dirty="0"/>
          </a:p>
          <a:p>
            <a:pPr marL="0" indent="0" algn="just">
              <a:buNone/>
            </a:pPr>
            <a:r>
              <a:rPr lang="de-DE" sz="1900" dirty="0" smtClean="0"/>
              <a:t>Dabei wurden die Bewerber/innen nach möglichen Antworten auf die Frage „Wozu brauchen das </a:t>
            </a:r>
            <a:r>
              <a:rPr lang="de-DE" sz="1900" dirty="0" smtClean="0"/>
              <a:t>Lehramtsstudierende</a:t>
            </a:r>
            <a:r>
              <a:rPr lang="de-DE" sz="1900" dirty="0" smtClean="0"/>
              <a:t>?“ befragt.</a:t>
            </a:r>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Anstoß </a:t>
            </a:r>
            <a:r>
              <a:rPr lang="de-DE" sz="2800" dirty="0" smtClean="0">
                <a:solidFill>
                  <a:schemeClr val="bg1">
                    <a:lumMod val="50000"/>
                  </a:schemeClr>
                </a:solidFill>
                <a:latin typeface="Cambria" panose="02040503050406030204" pitchFamily="18" charset="0"/>
              </a:rPr>
              <a:t>für das Forschungsprojekt …</a:t>
            </a:r>
            <a:endParaRPr lang="de-DE" sz="2800"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33261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2592288"/>
          </a:xfrm>
          <a:prstGeom prst="rect">
            <a:avLst/>
          </a:prstGeom>
        </p:spPr>
        <p:txBody>
          <a:bodyPr>
            <a:noAutofit/>
          </a:bodyPr>
          <a:lstStyle/>
          <a:p>
            <a:pPr marL="0" indent="0" algn="just">
              <a:buNone/>
            </a:pPr>
            <a:r>
              <a:rPr lang="de-DE" sz="1900" dirty="0" smtClean="0"/>
              <a:t>… einer Interviewstudie unter den Lehrenden von Fachvorlesungen für das Lehramt </a:t>
            </a:r>
            <a:r>
              <a:rPr lang="de-DE" sz="1900" dirty="0" smtClean="0"/>
              <a:t>(Einführung in die Mathematik, Analysis</a:t>
            </a:r>
            <a:r>
              <a:rPr lang="de-DE" sz="1900" dirty="0" smtClean="0"/>
              <a:t>, Geometrie und lineare Algebra, Stochastik, Angewandte Mathematik).</a:t>
            </a:r>
          </a:p>
          <a:p>
            <a:pPr marL="0" indent="0" algn="just">
              <a:buNone/>
            </a:pPr>
            <a:endParaRPr lang="de-DE" sz="1900" dirty="0"/>
          </a:p>
          <a:p>
            <a:pPr marL="0" indent="0" algn="just">
              <a:buNone/>
            </a:pPr>
            <a:r>
              <a:rPr lang="de-DE" sz="1900" dirty="0" smtClean="0"/>
              <a:t>Thema „Spezifität von Fachvorlesungen für das Lehramt“</a:t>
            </a:r>
          </a:p>
          <a:p>
            <a:pPr marL="0" indent="0" algn="just">
              <a:buNone/>
            </a:pPr>
            <a:endParaRPr lang="de-DE" sz="1900" dirty="0" smtClean="0"/>
          </a:p>
          <a:p>
            <a:pPr marL="0" indent="0" algn="just">
              <a:buNone/>
            </a:pPr>
            <a:r>
              <a:rPr lang="de-DE" sz="1900" dirty="0" smtClean="0"/>
              <a:t>Ziele: </a:t>
            </a:r>
          </a:p>
          <a:p>
            <a:pPr algn="just"/>
            <a:r>
              <a:rPr lang="de-DE" sz="1900" dirty="0" smtClean="0"/>
              <a:t>Ist-Stand-Analyse, </a:t>
            </a:r>
          </a:p>
          <a:p>
            <a:pPr algn="just"/>
            <a:r>
              <a:rPr lang="de-DE" sz="1900" dirty="0" smtClean="0"/>
              <a:t>Erhebung von Sichtweisen auf die Lehramtsausbildung,</a:t>
            </a:r>
          </a:p>
          <a:p>
            <a:pPr algn="just"/>
            <a:r>
              <a:rPr lang="de-DE" sz="1900" dirty="0" smtClean="0"/>
              <a:t>Sichten von Kriterien für die inhaltliche und methodische Ausrichtung der LVA </a:t>
            </a:r>
          </a:p>
          <a:p>
            <a:pPr algn="just"/>
            <a:r>
              <a:rPr lang="de-DE" sz="1900" dirty="0" smtClean="0"/>
              <a:t>Kategorisierung von </a:t>
            </a:r>
            <a:r>
              <a:rPr lang="de-DE" sz="1900" dirty="0" smtClean="0"/>
              <a:t>für die Planung relevanten </a:t>
            </a:r>
            <a:r>
              <a:rPr lang="de-DE" sz="1900" dirty="0" smtClean="0"/>
              <a:t>Aspekten</a:t>
            </a:r>
          </a:p>
          <a:p>
            <a:pPr algn="just"/>
            <a:r>
              <a:rPr lang="de-DE" sz="1900" dirty="0" smtClean="0"/>
              <a:t>Sammlung von </a:t>
            </a:r>
            <a:r>
              <a:rPr lang="de-DE" sz="1900" dirty="0" smtClean="0"/>
              <a:t>Best-</a:t>
            </a:r>
            <a:r>
              <a:rPr lang="de-DE" sz="1900" dirty="0"/>
              <a:t>P</a:t>
            </a:r>
            <a:r>
              <a:rPr lang="de-DE" sz="1900" dirty="0" smtClean="0"/>
              <a:t>ractice-Beispielen aus Fach-Vorlesungen (im Sinne der 2. Diskontinuität)</a:t>
            </a:r>
            <a:endParaRPr lang="de-DE" sz="19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Daraus entstand die Idee </a:t>
            </a:r>
            <a:r>
              <a:rPr lang="de-DE" sz="2800" dirty="0" smtClean="0">
                <a:solidFill>
                  <a:schemeClr val="bg1">
                    <a:lumMod val="50000"/>
                  </a:schemeClr>
                </a:solidFill>
                <a:latin typeface="Cambria" panose="02040503050406030204" pitchFamily="18" charset="0"/>
              </a:rPr>
              <a:t>…</a:t>
            </a:r>
            <a:endParaRPr lang="de-DE" sz="2800"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388997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5"/>
          <p:cNvSpPr>
            <a:spLocks noGrp="1"/>
          </p:cNvSpPr>
          <p:nvPr>
            <p:ph type="title"/>
          </p:nvPr>
        </p:nvSpPr>
        <p:spPr>
          <a:xfrm>
            <a:off x="323529" y="188640"/>
            <a:ext cx="8712968" cy="970049"/>
          </a:xfrm>
        </p:spPr>
        <p:txBody>
          <a:bodyPr>
            <a:normAutofit/>
          </a:bodyPr>
          <a:lstStyle/>
          <a:p>
            <a:pPr algn="l"/>
            <a:r>
              <a:rPr lang="de-DE" sz="2800" dirty="0" smtClean="0">
                <a:solidFill>
                  <a:schemeClr val="bg1">
                    <a:lumMod val="50000"/>
                  </a:schemeClr>
                </a:solidFill>
                <a:latin typeface="Cambria" panose="02040503050406030204" pitchFamily="18" charset="0"/>
              </a:rPr>
              <a:t>Exkurs I: Besonderheiten </a:t>
            </a:r>
            <a:r>
              <a:rPr lang="de-DE" sz="2800" dirty="0" smtClean="0">
                <a:solidFill>
                  <a:schemeClr val="bg1">
                    <a:lumMod val="50000"/>
                  </a:schemeClr>
                </a:solidFill>
                <a:latin typeface="Cambria" panose="02040503050406030204" pitchFamily="18" charset="0"/>
              </a:rPr>
              <a:t>im Bachelorcurriculum für das UF Mathematik an der Universität Wien</a:t>
            </a:r>
            <a:endParaRPr lang="de-DE" sz="2800" dirty="0">
              <a:solidFill>
                <a:schemeClr val="bg1">
                  <a:lumMod val="50000"/>
                </a:schemeClr>
              </a:solidFill>
              <a:latin typeface="Cambria" panose="02040503050406030204" pitchFamily="18" charset="0"/>
            </a:endParaRPr>
          </a:p>
        </p:txBody>
      </p:sp>
      <p:sp>
        <p:nvSpPr>
          <p:cNvPr id="6" name="Inhaltsplatzhalter 6"/>
          <p:cNvSpPr>
            <a:spLocks noGrp="1"/>
          </p:cNvSpPr>
          <p:nvPr>
            <p:ph sz="quarter" idx="4294967295"/>
          </p:nvPr>
        </p:nvSpPr>
        <p:spPr>
          <a:xfrm>
            <a:off x="323528" y="1268760"/>
            <a:ext cx="8424936" cy="2592288"/>
          </a:xfrm>
          <a:prstGeom prst="rect">
            <a:avLst/>
          </a:prstGeom>
        </p:spPr>
        <p:txBody>
          <a:bodyPr>
            <a:noAutofit/>
          </a:bodyPr>
          <a:lstStyle/>
          <a:p>
            <a:pPr algn="just"/>
            <a:r>
              <a:rPr lang="de-DE" sz="2000" dirty="0" smtClean="0"/>
              <a:t>Eigene Fachvorlesungen für das Lehramt</a:t>
            </a:r>
            <a:endParaRPr lang="de-AT" sz="2000" dirty="0" smtClean="0"/>
          </a:p>
          <a:p>
            <a:pPr algn="just"/>
            <a:r>
              <a:rPr lang="de-AT" sz="2000" dirty="0" smtClean="0"/>
              <a:t>Verzahnung von fachlichen und fachdidaktischen Lehrveranstaltungen ‒ in jeweils aufeinander folgenden Semestern sollen die Studierenden absolvieren</a:t>
            </a:r>
            <a:r>
              <a:rPr lang="de-AT" sz="2000" dirty="0" smtClean="0"/>
              <a:t>:</a:t>
            </a:r>
          </a:p>
          <a:p>
            <a:pPr algn="just"/>
            <a:endParaRPr lang="de-AT" sz="2000" dirty="0" smtClean="0"/>
          </a:p>
          <a:p>
            <a:pPr algn="just">
              <a:buFontTx/>
              <a:buChar char="-"/>
            </a:pPr>
            <a:r>
              <a:rPr lang="de-AT" sz="1600" dirty="0" smtClean="0"/>
              <a:t>Geometrie und Lineare Algebra für das LA (VO + Ü)</a:t>
            </a:r>
          </a:p>
          <a:p>
            <a:pPr algn="just">
              <a:buFontTx/>
              <a:buChar char="-"/>
            </a:pPr>
            <a:r>
              <a:rPr lang="de-AT" sz="1600" dirty="0" smtClean="0"/>
              <a:t>Schulmathematik Geometrie und Vektorrechnung (VO + Ü)</a:t>
            </a:r>
          </a:p>
          <a:p>
            <a:pPr algn="just">
              <a:buFontTx/>
              <a:buChar char="-"/>
            </a:pPr>
            <a:endParaRPr lang="de-AT" sz="1600" dirty="0"/>
          </a:p>
          <a:p>
            <a:pPr algn="just">
              <a:buFontTx/>
              <a:buChar char="-"/>
            </a:pPr>
            <a:r>
              <a:rPr lang="de-AT" sz="1600" dirty="0" smtClean="0"/>
              <a:t>Analysis in einer Variable für das LA (VO + Ü)</a:t>
            </a:r>
          </a:p>
          <a:p>
            <a:pPr algn="just">
              <a:buFontTx/>
              <a:buChar char="-"/>
            </a:pPr>
            <a:r>
              <a:rPr lang="de-AT" sz="1600" dirty="0" smtClean="0"/>
              <a:t>Schulmathematik Analysis (VO + Ü)</a:t>
            </a:r>
          </a:p>
          <a:p>
            <a:pPr algn="just">
              <a:buFontTx/>
              <a:buChar char="-"/>
            </a:pPr>
            <a:endParaRPr lang="de-AT" sz="1600" dirty="0"/>
          </a:p>
          <a:p>
            <a:pPr algn="just">
              <a:buFontTx/>
              <a:buChar char="-"/>
            </a:pPr>
            <a:r>
              <a:rPr lang="de-AT" sz="1600" dirty="0" smtClean="0"/>
              <a:t>Stochastik für das LA (VO + Ü)</a:t>
            </a:r>
          </a:p>
          <a:p>
            <a:pPr algn="just">
              <a:buFontTx/>
              <a:buChar char="-"/>
            </a:pPr>
            <a:r>
              <a:rPr lang="de-AT" sz="1600" dirty="0" smtClean="0"/>
              <a:t>Schulmathematik Stochastik (VO +Ü)</a:t>
            </a:r>
          </a:p>
          <a:p>
            <a:pPr algn="just">
              <a:buFontTx/>
              <a:buChar char="-"/>
            </a:pPr>
            <a:endParaRPr lang="de-AT" sz="1600" dirty="0"/>
          </a:p>
          <a:p>
            <a:pPr marL="0" indent="0" algn="just">
              <a:buNone/>
            </a:pPr>
            <a:endParaRPr lang="de-AT" sz="2000" dirty="0"/>
          </a:p>
          <a:p>
            <a:pPr algn="just">
              <a:buFontTx/>
              <a:buChar char="-"/>
            </a:pPr>
            <a:endParaRPr lang="de-DE" sz="1900" dirty="0" smtClean="0"/>
          </a:p>
        </p:txBody>
      </p:sp>
    </p:spTree>
    <p:extLst>
      <p:ext uri="{BB962C8B-B14F-4D97-AF65-F5344CB8AC3E}">
        <p14:creationId xmlns:p14="http://schemas.microsoft.com/office/powerpoint/2010/main" val="363878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700808"/>
            <a:ext cx="8784976" cy="576064"/>
          </a:xfrm>
          <a:prstGeom prst="rect">
            <a:avLst/>
          </a:prstGeom>
        </p:spPr>
        <p:txBody>
          <a:bodyPr>
            <a:noAutofit/>
          </a:bodyPr>
          <a:lstStyle/>
          <a:p>
            <a:pPr marL="0" indent="0" algn="just">
              <a:buNone/>
            </a:pPr>
            <a:r>
              <a:rPr lang="de-DE" sz="1900" dirty="0" smtClean="0"/>
              <a:t>Am Beispiel der Schulmathematik  Analysis:</a:t>
            </a:r>
          </a:p>
          <a:p>
            <a:pPr marL="0" indent="0" algn="just">
              <a:buNone/>
            </a:pPr>
            <a:endParaRPr lang="de-DE" sz="1900" dirty="0"/>
          </a:p>
          <a:p>
            <a:pPr marL="0" indent="0" algn="just">
              <a:buNone/>
            </a:pPr>
            <a:endParaRPr lang="de-DE" sz="1900" dirty="0" smtClean="0"/>
          </a:p>
          <a:p>
            <a:pPr marL="0" indent="0" algn="just">
              <a:buNone/>
            </a:pPr>
            <a:endParaRPr lang="de-DE" sz="1900" dirty="0"/>
          </a:p>
          <a:p>
            <a:pPr marL="0" indent="0" algn="just">
              <a:buNone/>
            </a:pPr>
            <a:endParaRPr lang="de-DE" sz="1900" dirty="0" smtClean="0"/>
          </a:p>
          <a:p>
            <a:pPr marL="0" indent="0" algn="just">
              <a:buNone/>
            </a:pPr>
            <a:endParaRPr lang="de-DE" sz="1900" dirty="0"/>
          </a:p>
          <a:p>
            <a:pPr marL="0" indent="0" algn="just">
              <a:buNone/>
            </a:pPr>
            <a:endParaRPr lang="de-DE" sz="1900" dirty="0" smtClean="0"/>
          </a:p>
          <a:p>
            <a:pPr marL="0" indent="0" algn="just">
              <a:buNone/>
            </a:pPr>
            <a:endParaRPr lang="de-DE" sz="1900" dirty="0"/>
          </a:p>
          <a:p>
            <a:pPr marL="0" indent="0" algn="just">
              <a:buNone/>
            </a:pPr>
            <a:endParaRPr lang="de-DE" sz="1900" dirty="0" smtClean="0"/>
          </a:p>
          <a:p>
            <a:pPr marL="0" indent="0" algn="just">
              <a:buNone/>
            </a:pPr>
            <a:endParaRPr lang="de-DE" sz="19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Exkurs II: Was </a:t>
            </a:r>
            <a:r>
              <a:rPr lang="de-DE" sz="2800" dirty="0" smtClean="0">
                <a:solidFill>
                  <a:schemeClr val="bg1">
                    <a:lumMod val="50000"/>
                  </a:schemeClr>
                </a:solidFill>
                <a:latin typeface="Cambria" panose="02040503050406030204" pitchFamily="18" charset="0"/>
              </a:rPr>
              <a:t>sollen die Schulmathematikveranstaltungen (nach Meinung des Curriculums) leisten? </a:t>
            </a:r>
            <a:endParaRPr lang="de-DE" sz="2800" dirty="0">
              <a:solidFill>
                <a:schemeClr val="bg1">
                  <a:lumMod val="50000"/>
                </a:schemeClr>
              </a:solidFill>
              <a:latin typeface="Cambria" panose="02040503050406030204" pitchFamily="18" charset="0"/>
            </a:endParaRP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749" y="2564904"/>
            <a:ext cx="7662527" cy="2172956"/>
          </a:xfrm>
          <a:prstGeom prst="rect">
            <a:avLst/>
          </a:prstGeom>
          <a:ln>
            <a:solidFill>
              <a:schemeClr val="bg1">
                <a:lumMod val="50000"/>
              </a:schemeClr>
            </a:solidFill>
          </a:ln>
        </p:spPr>
      </p:pic>
    </p:spTree>
    <p:extLst>
      <p:ext uri="{BB962C8B-B14F-4D97-AF65-F5344CB8AC3E}">
        <p14:creationId xmlns:p14="http://schemas.microsoft.com/office/powerpoint/2010/main" val="40386749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lvl="0">
              <a:buFont typeface="+mj-lt"/>
              <a:buAutoNum type="arabicPeriod"/>
            </a:pPr>
            <a:r>
              <a:rPr lang="de-DE" sz="1600" b="1" dirty="0"/>
              <a:t>Welche Fachvorlesung/en</a:t>
            </a:r>
            <a:r>
              <a:rPr lang="de-DE" sz="1600" dirty="0"/>
              <a:t> für das Lehramt haben Sie schon gehalten?</a:t>
            </a:r>
            <a:endParaRPr lang="de-AT" sz="1600" dirty="0"/>
          </a:p>
          <a:p>
            <a:pPr lvl="0">
              <a:buFont typeface="+mj-lt"/>
              <a:buAutoNum type="arabicPeriod"/>
            </a:pPr>
            <a:r>
              <a:rPr lang="de-DE" sz="1600" dirty="0"/>
              <a:t>Nennen Sie bitte möglichst konkrete Beispiele für </a:t>
            </a:r>
            <a:r>
              <a:rPr lang="de-DE" sz="1600" b="1" dirty="0"/>
              <a:t>Inhalte</a:t>
            </a:r>
            <a:r>
              <a:rPr lang="de-DE" sz="1600" dirty="0"/>
              <a:t> aus diesen Vorlesungen, die Sie für zentral für LA-Kandidat/innen halten! (Nach Möglichkeit beantworten Sie diesen Punkt bitte in Bezug auf die untenstehenden </a:t>
            </a:r>
            <a:r>
              <a:rPr lang="de-DE" sz="1600" dirty="0">
                <a:hlinkClick r:id="rId3" action="ppaction://hlinkfile"/>
              </a:rPr>
              <a:t>Inhalte aus dem AHS-Lehrplan</a:t>
            </a:r>
            <a:r>
              <a:rPr lang="de-DE" sz="1600" dirty="0"/>
              <a:t>!)</a:t>
            </a:r>
            <a:endParaRPr lang="de-AT" sz="1600" dirty="0"/>
          </a:p>
          <a:p>
            <a:pPr lvl="0">
              <a:buFont typeface="+mj-lt"/>
              <a:buAutoNum type="arabicPeriod"/>
            </a:pPr>
            <a:r>
              <a:rPr lang="de-DE" sz="1600" dirty="0"/>
              <a:t>Weisen Ihre Fachvorlesungen für das Lehramt (im Vergleich zu Vorlesungen für Fachstudierende) </a:t>
            </a:r>
            <a:r>
              <a:rPr lang="de-DE" sz="1600" b="1" dirty="0"/>
              <a:t>methodische</a:t>
            </a:r>
            <a:r>
              <a:rPr lang="de-DE" sz="1600" dirty="0"/>
              <a:t> Besonderheiten auf? Wenn ja, welche?</a:t>
            </a:r>
            <a:endParaRPr lang="de-AT" sz="1600" dirty="0"/>
          </a:p>
          <a:p>
            <a:pPr lvl="0">
              <a:buFont typeface="+mj-lt"/>
              <a:buAutoNum type="arabicPeriod"/>
            </a:pPr>
            <a:r>
              <a:rPr lang="de-DE" sz="1600" dirty="0"/>
              <a:t>Gibt es neben inhaltlichen und methodischen Aspekten noch </a:t>
            </a:r>
            <a:r>
              <a:rPr lang="de-DE" sz="1600" b="1" dirty="0"/>
              <a:t>weitere Aspekte</a:t>
            </a:r>
            <a:r>
              <a:rPr lang="de-DE" sz="1600" dirty="0"/>
              <a:t>, die Sie bei der Planung von Fachvorlesungen für das Lehramt in besonderer Weise berücksichtigen? Inwiefern versuchen Sie, die Fachvorlesungen für das Lehramt tatsächlich </a:t>
            </a:r>
            <a:r>
              <a:rPr lang="de-DE" sz="1600" b="1" dirty="0"/>
              <a:t>lehramtsspezifisch</a:t>
            </a:r>
            <a:r>
              <a:rPr lang="de-DE" sz="1600" dirty="0"/>
              <a:t> zu gestalten? Nennen Sie bitte möglichst konkrete Beispiele!</a:t>
            </a:r>
            <a:endParaRPr lang="de-AT" sz="1600" dirty="0"/>
          </a:p>
          <a:p>
            <a:pPr lvl="0">
              <a:buFont typeface="+mj-lt"/>
              <a:buAutoNum type="arabicPeriod"/>
            </a:pPr>
            <a:r>
              <a:rPr lang="de-DE" sz="1600" dirty="0"/>
              <a:t>Inwiefern berücksichtigen Sie eine </a:t>
            </a:r>
            <a:r>
              <a:rPr lang="de-DE" sz="1600" b="1" dirty="0"/>
              <a:t>Verzahnung</a:t>
            </a:r>
            <a:r>
              <a:rPr lang="de-DE" sz="1600" dirty="0"/>
              <a:t> Ihrer Fachvorlesung/en </a:t>
            </a:r>
            <a:r>
              <a:rPr lang="de-DE" sz="1600" b="1" dirty="0"/>
              <a:t>mit</a:t>
            </a:r>
            <a:r>
              <a:rPr lang="de-DE" sz="1600" dirty="0"/>
              <a:t> der/den entsprechenden </a:t>
            </a:r>
            <a:r>
              <a:rPr lang="de-DE" sz="1600" b="1" dirty="0"/>
              <a:t>Schulmathematik-Vorlesung</a:t>
            </a:r>
            <a:r>
              <a:rPr lang="de-DE" sz="1600" dirty="0"/>
              <a:t>/en (falls eine solche im Curriculum vorgesehen ist)?</a:t>
            </a:r>
            <a:endParaRPr lang="de-AT" sz="1600" dirty="0"/>
          </a:p>
          <a:p>
            <a:pPr lvl="0">
              <a:buFont typeface="+mj-lt"/>
              <a:buAutoNum type="arabicPeriod"/>
            </a:pPr>
            <a:r>
              <a:rPr lang="de-DE" sz="1600" dirty="0"/>
              <a:t>Ist Ihnen im Rahmen dieser Vorlesungen die </a:t>
            </a:r>
            <a:r>
              <a:rPr lang="de-DE" sz="1600" b="1" dirty="0"/>
              <a:t>Frage „Wozu brauche ich das als LA-Kandidat/in?“</a:t>
            </a:r>
            <a:r>
              <a:rPr lang="de-DE" sz="1600" dirty="0"/>
              <a:t> schon gestellt worden? </a:t>
            </a:r>
            <a:endParaRPr lang="de-AT" sz="1600" dirty="0"/>
          </a:p>
          <a:p>
            <a:pPr marL="1314450" lvl="2" indent="-400050">
              <a:buFont typeface="+mj-lt"/>
              <a:buAutoNum type="romanLcPeriod"/>
            </a:pPr>
            <a:r>
              <a:rPr lang="de-DE" sz="1600" dirty="0"/>
              <a:t>Wenn ja, in welchen Situationen passiert das üblicherweise? </a:t>
            </a:r>
            <a:endParaRPr lang="de-AT" sz="1600" dirty="0"/>
          </a:p>
          <a:p>
            <a:pPr marL="1257300" lvl="2" indent="-342900">
              <a:buFont typeface="+mj-lt"/>
              <a:buAutoNum type="romanLcPeriod"/>
            </a:pPr>
            <a:r>
              <a:rPr lang="de-DE" sz="1600" dirty="0"/>
              <a:t>Wenn ja, wie schätzen Sie die Studierenden ein, die diese Frage stellen?</a:t>
            </a:r>
            <a:endParaRPr lang="de-AT" sz="1600" dirty="0"/>
          </a:p>
          <a:p>
            <a:pPr>
              <a:buFont typeface="+mj-lt"/>
              <a:buAutoNum type="arabicPeriod"/>
            </a:pPr>
            <a:r>
              <a:rPr lang="de-DE" sz="1600" dirty="0"/>
              <a:t>Wie gehen Sie mit dieser Frage um? Was antworten Sie? (Bzw. </a:t>
            </a:r>
            <a:r>
              <a:rPr lang="de-DE" sz="1600" b="1" dirty="0"/>
              <a:t>was würden Sie antworten</a:t>
            </a:r>
            <a:r>
              <a:rPr lang="de-DE" sz="1600" b="1" dirty="0" smtClean="0"/>
              <a:t>?</a:t>
            </a:r>
            <a:r>
              <a:rPr lang="de-DE" sz="1600" dirty="0" smtClean="0"/>
              <a:t>)</a:t>
            </a:r>
          </a:p>
          <a:p>
            <a:pPr>
              <a:buFont typeface="+mj-lt"/>
              <a:buAutoNum type="arabicPeriod"/>
            </a:pPr>
            <a:endParaRPr lang="de-DE" sz="1600" dirty="0"/>
          </a:p>
          <a:p>
            <a:pPr marL="0" indent="0">
              <a:buNone/>
            </a:pPr>
            <a:r>
              <a:rPr lang="de-DE" sz="1400" dirty="0" smtClean="0"/>
              <a:t>Danke an Roland Steinbauer für kritische Anmerkungen und Änderungsvorschläge beim Erstellen des Fragebogens!</a:t>
            </a:r>
            <a:endParaRPr lang="de-DE" sz="1400" dirty="0"/>
          </a:p>
          <a:p>
            <a:pPr algn="just">
              <a:buFont typeface="+mj-lt"/>
              <a:buAutoNum type="arabicPeriod"/>
            </a:pPr>
            <a:endParaRPr lang="de-DE" sz="1600" dirty="0" smtClean="0"/>
          </a:p>
          <a:p>
            <a:pPr algn="just">
              <a:buFont typeface="+mj-lt"/>
              <a:buAutoNum type="arabicPeriod"/>
            </a:pPr>
            <a:endParaRPr lang="de-DE" sz="1600" dirty="0"/>
          </a:p>
          <a:p>
            <a:pPr algn="just">
              <a:buFont typeface="+mj-lt"/>
              <a:buAutoNum type="arabicPeriod"/>
            </a:pPr>
            <a:endParaRPr lang="de-DE" sz="1600" dirty="0" smtClean="0"/>
          </a:p>
          <a:p>
            <a:pPr algn="just">
              <a:buFont typeface="+mj-lt"/>
              <a:buAutoNum type="arabicPeriod"/>
            </a:pPr>
            <a:endParaRPr lang="de-DE" sz="1600" dirty="0"/>
          </a:p>
          <a:p>
            <a:pPr algn="just">
              <a:buFont typeface="+mj-lt"/>
              <a:buAutoNum type="arabicPeriod"/>
            </a:pPr>
            <a:endParaRPr lang="de-DE" sz="1600" dirty="0" smtClean="0"/>
          </a:p>
          <a:p>
            <a:pPr algn="just">
              <a:buFont typeface="+mj-lt"/>
              <a:buAutoNum type="arabicPeriod"/>
            </a:pPr>
            <a:endParaRPr lang="de-DE" sz="1600" dirty="0"/>
          </a:p>
          <a:p>
            <a:pPr algn="just">
              <a:buFont typeface="+mj-lt"/>
              <a:buAutoNum type="arabicPeriod"/>
            </a:pPr>
            <a:endParaRPr lang="de-DE" sz="1600" dirty="0" smtClean="0"/>
          </a:p>
          <a:p>
            <a:pPr algn="just">
              <a:buFont typeface="+mj-lt"/>
              <a:buAutoNum type="arabicPeriod"/>
            </a:pPr>
            <a:endParaRPr lang="de-DE" sz="16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Interviewleitfaden </a:t>
            </a:r>
            <a:endParaRPr lang="de-DE" sz="2800"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32267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6"/>
          <p:cNvSpPr>
            <a:spLocks noGrp="1"/>
          </p:cNvSpPr>
          <p:nvPr>
            <p:ph sz="quarter" idx="4294967295"/>
          </p:nvPr>
        </p:nvSpPr>
        <p:spPr>
          <a:xfrm>
            <a:off x="107504" y="1158689"/>
            <a:ext cx="8784976" cy="576064"/>
          </a:xfrm>
          <a:prstGeom prst="rect">
            <a:avLst/>
          </a:prstGeom>
        </p:spPr>
        <p:txBody>
          <a:bodyPr>
            <a:noAutofit/>
          </a:bodyPr>
          <a:lstStyle/>
          <a:p>
            <a:pPr marL="0" indent="0" algn="just">
              <a:buNone/>
            </a:pPr>
            <a:r>
              <a:rPr lang="de-DE" sz="1600" dirty="0" smtClean="0"/>
              <a:t>Personenanzahl: bisher 7 Interviews</a:t>
            </a:r>
          </a:p>
          <a:p>
            <a:pPr marL="0" indent="0" algn="just">
              <a:buNone/>
            </a:pPr>
            <a:endParaRPr lang="de-DE" sz="1600" dirty="0" smtClean="0"/>
          </a:p>
          <a:p>
            <a:pPr marL="0" indent="0" algn="just">
              <a:buNone/>
            </a:pPr>
            <a:r>
              <a:rPr lang="de-DE" sz="1600" dirty="0" smtClean="0"/>
              <a:t>Zielgruppe (Auswahlkriterien): Dozent/innen der Fachvorlesungen fürs Lehramt (der vergangenen und/oder bevorstehenden Semester), große </a:t>
            </a:r>
            <a:r>
              <a:rPr lang="de-DE" sz="1600" dirty="0"/>
              <a:t>Bandbreite zu </a:t>
            </a:r>
            <a:r>
              <a:rPr lang="de-DE" sz="1600" dirty="0" smtClean="0"/>
              <a:t>erwarten, freiwillig</a:t>
            </a:r>
          </a:p>
          <a:p>
            <a:pPr marL="0" indent="0" algn="just">
              <a:buNone/>
            </a:pPr>
            <a:endParaRPr lang="de-DE" sz="1600" dirty="0" smtClean="0"/>
          </a:p>
          <a:p>
            <a:pPr marL="0" indent="0" algn="just">
              <a:buNone/>
            </a:pPr>
            <a:r>
              <a:rPr lang="de-DE" sz="1600" dirty="0" smtClean="0"/>
              <a:t>Audioaufzeichnung (Dauer: 25 - 50 min)</a:t>
            </a:r>
          </a:p>
          <a:p>
            <a:pPr marL="0" indent="0" algn="just">
              <a:buNone/>
            </a:pPr>
            <a:endParaRPr lang="de-DE" sz="1600" dirty="0" smtClean="0"/>
          </a:p>
          <a:p>
            <a:pPr marL="0" indent="0" algn="just">
              <a:buNone/>
            </a:pPr>
            <a:r>
              <a:rPr lang="de-DE" sz="1600" dirty="0" smtClean="0"/>
              <a:t>Vollständige Transkription*</a:t>
            </a:r>
          </a:p>
          <a:p>
            <a:pPr marL="0" indent="0" algn="just">
              <a:buNone/>
            </a:pPr>
            <a:endParaRPr lang="de-DE" sz="1600" dirty="0"/>
          </a:p>
          <a:p>
            <a:pPr marL="0" indent="0" algn="just">
              <a:buNone/>
            </a:pPr>
            <a:r>
              <a:rPr lang="de-DE" sz="1600" dirty="0" smtClean="0"/>
              <a:t>Analyse im Team (Fachmathematiker, Fachdidaktiker, LA-Student)</a:t>
            </a:r>
            <a:endParaRPr lang="de-DE" sz="1600" dirty="0" smtClean="0"/>
          </a:p>
          <a:p>
            <a:pPr marL="0" indent="0" algn="just">
              <a:buNone/>
            </a:pPr>
            <a:endParaRPr lang="de-DE" sz="1600" dirty="0"/>
          </a:p>
          <a:p>
            <a:pPr marL="0" indent="0" algn="just">
              <a:buNone/>
            </a:pPr>
            <a:endParaRPr lang="de-DE" sz="1600" dirty="0" smtClean="0"/>
          </a:p>
          <a:p>
            <a:pPr marL="0" indent="0" algn="just">
              <a:buNone/>
            </a:pPr>
            <a:endParaRPr lang="de-DE" sz="1600" dirty="0"/>
          </a:p>
          <a:p>
            <a:pPr marL="0" indent="0" algn="just">
              <a:buNone/>
            </a:pPr>
            <a:endParaRPr lang="de-DE" sz="1600" dirty="0" smtClean="0"/>
          </a:p>
          <a:p>
            <a:pPr marL="0" indent="0" algn="just">
              <a:buNone/>
            </a:pPr>
            <a:endParaRPr lang="de-DE" sz="1600" dirty="0"/>
          </a:p>
          <a:p>
            <a:pPr marL="0" indent="0" algn="just">
              <a:buNone/>
            </a:pPr>
            <a:endParaRPr lang="de-DE" sz="1600" dirty="0" smtClean="0"/>
          </a:p>
          <a:p>
            <a:pPr marL="0" indent="0" algn="just">
              <a:buNone/>
            </a:pPr>
            <a:r>
              <a:rPr lang="de-DE" sz="1600" dirty="0" smtClean="0"/>
              <a:t>* </a:t>
            </a:r>
            <a:r>
              <a:rPr lang="de-DE" sz="1400" dirty="0" smtClean="0"/>
              <a:t>Danke an Harald </a:t>
            </a:r>
            <a:r>
              <a:rPr lang="de-DE" sz="1400" dirty="0" err="1" smtClean="0"/>
              <a:t>Kittinger</a:t>
            </a:r>
            <a:r>
              <a:rPr lang="de-DE" sz="1400" dirty="0" smtClean="0"/>
              <a:t> fürs Transkribieren</a:t>
            </a:r>
            <a:endParaRPr lang="de-DE" sz="1400" dirty="0"/>
          </a:p>
        </p:txBody>
      </p:sp>
      <p:sp>
        <p:nvSpPr>
          <p:cNvPr id="7" name="Titel 5"/>
          <p:cNvSpPr txBox="1">
            <a:spLocks/>
          </p:cNvSpPr>
          <p:nvPr/>
        </p:nvSpPr>
        <p:spPr>
          <a:xfrm>
            <a:off x="323529" y="188640"/>
            <a:ext cx="8712968" cy="97004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sz="2800" dirty="0" smtClean="0">
                <a:solidFill>
                  <a:schemeClr val="bg1">
                    <a:lumMod val="50000"/>
                  </a:schemeClr>
                </a:solidFill>
                <a:latin typeface="Cambria" panose="02040503050406030204" pitchFamily="18" charset="0"/>
              </a:rPr>
              <a:t>Rahmenbedingungen der Studie </a:t>
            </a:r>
            <a:endParaRPr lang="de-DE" sz="2800" dirty="0">
              <a:solidFill>
                <a:schemeClr val="bg1">
                  <a:lumMod val="50000"/>
                </a:schemeClr>
              </a:solidFill>
              <a:latin typeface="Cambria" panose="02040503050406030204" pitchFamily="18" charset="0"/>
            </a:endParaRPr>
          </a:p>
        </p:txBody>
      </p:sp>
    </p:spTree>
    <p:extLst>
      <p:ext uri="{BB962C8B-B14F-4D97-AF65-F5344CB8AC3E}">
        <p14:creationId xmlns:p14="http://schemas.microsoft.com/office/powerpoint/2010/main" val="49312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1220</Words>
  <Application>Microsoft Office PowerPoint</Application>
  <PresentationFormat>Bildschirmpräsentation (4:3)</PresentationFormat>
  <Paragraphs>159</Paragraphs>
  <Slides>17</Slides>
  <Notes>13</Notes>
  <HiddenSlides>0</HiddenSlides>
  <MMClips>0</MMClips>
  <ScaleCrop>false</ScaleCrop>
  <HeadingPairs>
    <vt:vector size="4" baseType="variant">
      <vt:variant>
        <vt:lpstr>Design</vt:lpstr>
      </vt:variant>
      <vt:variant>
        <vt:i4>1</vt:i4>
      </vt:variant>
      <vt:variant>
        <vt:lpstr>Folientitel</vt:lpstr>
      </vt:variant>
      <vt:variant>
        <vt:i4>17</vt:i4>
      </vt:variant>
    </vt:vector>
  </HeadingPairs>
  <TitlesOfParts>
    <vt:vector size="18" baseType="lpstr">
      <vt:lpstr>Larissa</vt:lpstr>
      <vt:lpstr>Bedarfsorientierte Gestaltung von Fachvorlesungen für Lehramtsstudierende                                Christoph Ableitinger*    Harald Kittinger    Roland Steinbauer</vt:lpstr>
      <vt:lpstr>PowerPoint-Präsentation</vt:lpstr>
      <vt:lpstr>Schnittstellenproblematik – Fokus auf die zweite Diskontinuität</vt:lpstr>
      <vt:lpstr>PowerPoint-Präsentation</vt:lpstr>
      <vt:lpstr>PowerPoint-Präsentation</vt:lpstr>
      <vt:lpstr>Exkurs I: Besonderheiten im Bachelorcurriculum für das UF Mathematik an der Universität Wien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Universität Wien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im Schul- und Hochschulunterricht und an der Schnittstelle Habilitationsvortrag von Dr. Christoph Ableitinger</dc:title>
  <dc:creator>Christoph Ableitinger</dc:creator>
  <cp:lastModifiedBy>Christoph Ableitinger</cp:lastModifiedBy>
  <cp:revision>106</cp:revision>
  <cp:lastPrinted>2017-02-15T14:37:02Z</cp:lastPrinted>
  <dcterms:created xsi:type="dcterms:W3CDTF">2014-08-20T08:01:51Z</dcterms:created>
  <dcterms:modified xsi:type="dcterms:W3CDTF">2017-02-21T13:57:38Z</dcterms:modified>
</cp:coreProperties>
</file>