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0346-E833-4E53-992D-22D010B9C53E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463B-7ED8-4451-829E-16D8AEBA33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684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EEE5-42FA-40EA-A0D2-C9182E6B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DAB9A-05E8-44CE-B219-C8905577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8C10-53CE-4110-A675-0FE6F884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4C7D-7E3B-4AA0-B283-065FAAF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A66B-80F2-4888-B5D6-48E9BEB7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60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87F9-DE65-4BC7-99EE-D667996E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3A03-5956-43FF-B324-3C365A629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6731-D283-487E-80F8-51B1CB41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8390-2C7F-42A6-A72F-CA3751FA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A706-0716-492C-9FF1-6D81DF63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3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BDA80-331E-4184-85D3-3E0BA1F60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5AD7A-A258-4884-B2D7-CB127FD3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5F52-622C-4F4C-AB70-6D6CAD98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8E24-6AB6-444E-B817-71B703E7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0D16-9953-432E-AA6E-034024F8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89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9FA0-9F2C-4E37-937A-7DB771F7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CCCB-C2AD-49B3-95BE-4056A930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2956-D720-4191-841D-63B5CB47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0E77-8725-42A3-8618-553FE8F5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229E-A015-4D2C-AB81-04079986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9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D3D9-2096-41D6-A652-5541B9DE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B75C-D7D6-4B2A-A3F6-64203069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C0A-0D22-4140-A7B2-0905BECE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A384-F556-499B-B284-69259983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1EDE-A457-46CF-82B8-F8AE1B5C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3325-1895-49B5-BC4F-356A7613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786-590C-44BE-93ED-DB3EB39F2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C098-B059-4FE8-96BE-0A9742405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4D5E-7033-4119-A900-A6F0CA1A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D7858-9BE3-41C9-9A31-8AAF5E6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1F7FC-6528-4C1B-9FBD-BEA1EF6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929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57B6-DF8A-4F28-A097-2731708A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593B-81A1-4774-8440-F0B66964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E1303-F0B2-4A9E-954F-E7FB0BAF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2C9C3-1111-4F0D-9CCF-72CF2C36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69AAC-AF1C-40BE-9632-DFABF66BA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661E7-247E-405B-8D2B-129C84C3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AD8F5-96B5-45AC-998C-D4079DBA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3EBF6-A34D-4C7B-AEE8-5D8D2D10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10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993-F51E-4545-89D6-BBA69C9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35D82-6606-4C2A-801D-6D1E5505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D706D-96CD-4699-A8C2-1458877E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D995F-E2DA-452D-BAA3-7044A3D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381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77545-4CB9-44DD-811B-93BEF7A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E816F-A06A-4589-8B9F-A15C9CC7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CF42-D867-4BD5-A155-A1939767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733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5CB7-2ADA-4850-AC06-769FB044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47D9-34EA-4431-885B-7EB7A4E4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1E91C-F82E-4393-87C9-FDBFF545B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7BAF3-C30B-4D87-9DB1-2FB3BBB6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E1C6-F7FF-4D74-854B-F4ADA1CF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24DEA-A1D1-4FC5-886A-C5755D18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31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1B19-4009-495A-BB2C-D018241A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23F2-62F0-470D-AA4E-F039C9E8A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1AC2-494D-4094-9022-22C08CAF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06D6F-8718-4D07-BDF1-D27414E9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D2D83-06E9-42CD-A37B-44E3EA18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4031-DE4D-486B-9B5A-6A587BE7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74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1421B-A759-4A51-A0F8-BA0CF8E2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642E-768F-4DEF-AC50-642768DA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EFAE-24B0-494D-8805-FB0D5BBB2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3E2A-BDCA-4BEE-B292-F4BB1C58B8B5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B81D-572F-49FC-ABE0-F77210D84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AE9E-28E2-43E6-B358-38A2E6B78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FBA6-D8CE-41C0-8A96-6EFF623FCA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80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-Mau_(card_game)" TargetMode="External"/><Relationship Id="rId2" Type="http://schemas.openxmlformats.org/officeDocument/2006/relationships/hyperlink" Target="https://snf4j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0798-2142-4089-B9CA-AC1154749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150" y="2517775"/>
            <a:ext cx="1689100" cy="911225"/>
          </a:xfrm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Prší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ED8D5-0967-4EE7-9626-F8088864C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7350" y="3600675"/>
            <a:ext cx="3797300" cy="415497"/>
          </a:xfrm>
        </p:spPr>
        <p:txBody>
          <a:bodyPr>
            <a:normAutofit/>
          </a:bodyPr>
          <a:lstStyle/>
          <a:p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(Také známé jako Mau Mau nebo Pony)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36D73-E8B4-448B-8754-375D5E6CFF24}"/>
              </a:ext>
            </a:extLst>
          </p:cNvPr>
          <p:cNvSpPr txBox="1"/>
          <p:nvPr/>
        </p:nvSpPr>
        <p:spPr>
          <a:xfrm>
            <a:off x="0" y="6432776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050" b="0" i="1" u="none" strike="noStrike" dirty="0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effectLst/>
                <a:latin typeface="Bahnschrift" panose="020B0502040204020203" pitchFamily="34" charset="0"/>
              </a:rPr>
              <a:t>Závěrečný Projekt IT  16.05.2021 - Prokop Svačina SPŠE JEČNÁ</a:t>
            </a:r>
            <a:endParaRPr lang="cs-CZ" sz="1050" dirty="0">
              <a:solidFill>
                <a:schemeClr val="tx1">
                  <a:lumMod val="50000"/>
                  <a:lumOff val="50000"/>
                  <a:alpha val="80000"/>
                </a:schemeClr>
              </a:solidFill>
              <a:effectLst/>
              <a:latin typeface="Bahnschrift" panose="020B0502040204020203" pitchFamily="34" charset="0"/>
            </a:endParaRPr>
          </a:p>
          <a:p>
            <a:endParaRPr lang="cs-CZ" sz="1050" dirty="0">
              <a:solidFill>
                <a:schemeClr val="tx1">
                  <a:lumMod val="50000"/>
                  <a:lumOff val="50000"/>
                  <a:alpha val="8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726E70-86A1-479F-8F26-5580C31DAAEF}"/>
              </a:ext>
            </a:extLst>
          </p:cNvPr>
          <p:cNvCxnSpPr/>
          <p:nvPr/>
        </p:nvCxnSpPr>
        <p:spPr>
          <a:xfrm>
            <a:off x="2146300" y="6261100"/>
            <a:ext cx="8051800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7860AD7-D10B-40ED-AB28-9B38118F47CD}"/>
              </a:ext>
            </a:extLst>
          </p:cNvPr>
          <p:cNvSpPr txBox="1">
            <a:spLocks/>
          </p:cNvSpPr>
          <p:nvPr/>
        </p:nvSpPr>
        <p:spPr>
          <a:xfrm>
            <a:off x="1362075" y="4327526"/>
            <a:ext cx="9239250" cy="415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000" dirty="0">
                <a:solidFill>
                  <a:schemeClr val="bg1"/>
                </a:solidFill>
                <a:latin typeface="Bahnschrift" panose="020B0502040204020203" pitchFamily="34" charset="0"/>
              </a:rPr>
              <a:t>PREZENTACE</a:t>
            </a:r>
          </a:p>
        </p:txBody>
      </p:sp>
    </p:spTree>
    <p:extLst>
      <p:ext uri="{BB962C8B-B14F-4D97-AF65-F5344CB8AC3E}">
        <p14:creationId xmlns:p14="http://schemas.microsoft.com/office/powerpoint/2010/main" val="8390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Networking – Řešení 2.1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8EB55B-3DC0-49BC-B8EC-67109228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sz="3200" i="1" strike="sngStrike" dirty="0">
                <a:solidFill>
                  <a:srgbClr val="FF0000"/>
                </a:solidFill>
                <a:latin typeface="Bahnschrift" panose="020B0502040204020203" pitchFamily="34" charset="0"/>
              </a:rPr>
              <a:t>Problém: Hráč který se omylem odpojí se již nemůže připojit pod stejným hráčem</a:t>
            </a:r>
          </a:p>
          <a:p>
            <a:endParaRPr lang="cs-CZ" sz="3200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Řešení: Player objekt bude obsahovat jméno a heslo. Pokud se někdo během hry přihlásí se stejným jménem a heslem, přiřadí se hráči nová sessionID. Pokud je to nové jméno, vytvoří se nový hráč.</a:t>
            </a:r>
          </a:p>
          <a:p>
            <a:endParaRPr lang="cs-CZ" sz="3200" i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3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Herní Cyklus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8EB55B-3DC0-49BC-B8EC-67109228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Před Herním Cyklem se vytvoří virtuální karty, promíchají se a přiřadí hráčům.</a:t>
            </a:r>
          </a:p>
          <a:p>
            <a:pPr marL="0" indent="0">
              <a:buNone/>
            </a:pPr>
            <a:endParaRPr lang="cs-CZ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Cyklus zpočívá v získávání všech možných akcí (Líznout si kartu, položit kartu, přeskočit tah etc.) co hráč může v daný tah udělat, vybírání akce hráčem a vykonáním akce. Po vykonání se zkontroluje jestli někdo nevyhrál a jestli hra může pokračovat. </a:t>
            </a:r>
          </a:p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Pokud se zjistí že nejsou žádné karty k dispozici na stole ani poté co se balíček obrátí, hráč bude mít možnost přeskočit své kolo aby se hra nezasekla.</a:t>
            </a:r>
          </a:p>
          <a:p>
            <a:endParaRPr lang="cs-CZ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2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Možné rozšíření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8EB55B-3DC0-49BC-B8EC-67109228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Server i client jsou samostatné instance a komunikují pouze přes Command[] JSON stringy. </a:t>
            </a:r>
          </a:p>
          <a:p>
            <a:pPr lvl="1"/>
            <a:r>
              <a:rPr lang="cs-CZ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Nemělo by být těžké vytvořit si vlastního klienta na internetové stránce nebo třeba i pro Unity3D / Unreal.</a:t>
            </a:r>
          </a:p>
          <a:p>
            <a:pPr lvl="1"/>
            <a:r>
              <a:rPr lang="cs-CZ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(Nebo spustit klienta na těch				)</a:t>
            </a:r>
          </a:p>
          <a:p>
            <a:pPr marL="0" indent="0">
              <a:buNone/>
            </a:pPr>
            <a:endParaRPr lang="cs-CZ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Díky konzolové verzi klienta by bylo možné efektivně využít deep learning (i.e. TensorFlow) k vytrénování umělé inteligence pro hraní prší.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F4A0C-09E3-4C05-8486-AC4062EC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6025" y="3619499"/>
            <a:ext cx="2724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Zdroje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45956-1F05-4D40-9577-E16A1A9D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hlinkClick r:id="rId2"/>
              </a:rPr>
              <a:t>https://snf4j.org/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hlinkClick r:id="rId3"/>
              </a:rPr>
              <a:t>Mau-Mau_(card_game)</a:t>
            </a: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Celá Dokumentace a Technický popis 				Github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41A34-9C79-46B2-8BD7-18742B16465F}"/>
              </a:ext>
            </a:extLst>
          </p:cNvPr>
          <p:cNvSpPr txBox="1"/>
          <p:nvPr/>
        </p:nvSpPr>
        <p:spPr>
          <a:xfrm>
            <a:off x="4445000" y="6176963"/>
            <a:ext cx="78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cs-CZ" dirty="0">
                <a:solidFill>
                  <a:schemeClr val="bg1"/>
                </a:solidFill>
              </a:rPr>
              <a:t>https://github.com/Brokop/Prsi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707F24-5954-4CD1-ADBB-475D590FA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6" y="3496230"/>
            <a:ext cx="2311401" cy="2311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E3443-3FF9-4EED-883A-7CE628343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1" y="358537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74F81-A120-4F30-B22E-967022E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Vytvořit plněhodnotnou hru Prší za pomoci Javy s možností připojení více hráčů na různých sítích.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DA3885CE-3232-46FC-8A5A-163C8EB6E353}"/>
              </a:ext>
            </a:extLst>
          </p:cNvPr>
          <p:cNvSpPr txBox="1">
            <a:spLocks/>
          </p:cNvSpPr>
          <p:nvPr/>
        </p:nvSpPr>
        <p:spPr>
          <a:xfrm>
            <a:off x="523875" y="365125"/>
            <a:ext cx="10829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CÍL</a:t>
            </a:r>
          </a:p>
        </p:txBody>
      </p:sp>
    </p:spTree>
    <p:extLst>
      <p:ext uri="{BB962C8B-B14F-4D97-AF65-F5344CB8AC3E}">
        <p14:creationId xmlns:p14="http://schemas.microsoft.com/office/powerpoint/2010/main" val="376033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Server a Client Instance za běhu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A14A4-7DE0-458E-96D3-E0ACD58E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273458"/>
            <a:ext cx="6874438" cy="4302450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7A8ED32-BF4B-4492-8170-6BB8CF7BFC5F}"/>
              </a:ext>
            </a:extLst>
          </p:cNvPr>
          <p:cNvSpPr txBox="1">
            <a:spLocks/>
          </p:cNvSpPr>
          <p:nvPr/>
        </p:nvSpPr>
        <p:spPr>
          <a:xfrm>
            <a:off x="666750" y="1736237"/>
            <a:ext cx="5695950" cy="537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000" dirty="0">
                <a:solidFill>
                  <a:schemeClr val="bg1"/>
                </a:solidFill>
                <a:latin typeface="Bahnschrift" panose="020B0502040204020203" pitchFamily="34" charset="0"/>
              </a:rPr>
              <a:t>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39166F-6EDF-4AA8-BBF6-FF4B1D2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2273458"/>
            <a:ext cx="3810000" cy="2088174"/>
          </a:xfrm>
          <a:prstGeom prst="rect">
            <a:avLst/>
          </a:prstGeom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DCD7FA0D-BBD1-42CD-BBA9-5E7F5EE87F39}"/>
              </a:ext>
            </a:extLst>
          </p:cNvPr>
          <p:cNvSpPr txBox="1">
            <a:spLocks/>
          </p:cNvSpPr>
          <p:nvPr/>
        </p:nvSpPr>
        <p:spPr>
          <a:xfrm>
            <a:off x="7684063" y="1690688"/>
            <a:ext cx="6874438" cy="582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000" dirty="0">
                <a:solidFill>
                  <a:schemeClr val="bg1"/>
                </a:solidFill>
                <a:latin typeface="Bahnschrift" panose="020B0502040204020203" pitchFamily="34" charset="0"/>
              </a:rPr>
              <a:t>CLIENT (CONSOLE)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1861E-20A6-46B4-909A-7B7FDA01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063" y="4423545"/>
            <a:ext cx="3810000" cy="20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Server a Client Instance za běhu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DCD7FA0D-BBD1-42CD-BBA9-5E7F5EE87F39}"/>
              </a:ext>
            </a:extLst>
          </p:cNvPr>
          <p:cNvSpPr txBox="1">
            <a:spLocks/>
          </p:cNvSpPr>
          <p:nvPr/>
        </p:nvSpPr>
        <p:spPr>
          <a:xfrm>
            <a:off x="242888" y="1741005"/>
            <a:ext cx="14172738" cy="582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000" dirty="0">
                <a:solidFill>
                  <a:schemeClr val="bg1"/>
                </a:solidFill>
                <a:latin typeface="Bahnschrift" panose="020B0502040204020203" pitchFamily="34" charset="0"/>
              </a:rPr>
              <a:t>CLIENT (Aktivní Hra)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1F03F-5281-4DDE-89B9-E37C3B7D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2323775"/>
            <a:ext cx="5670858" cy="30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7214F-C36C-4168-90E0-88C0D85E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3775"/>
            <a:ext cx="5853112" cy="30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Server a Client Instance za běhu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DCD7FA0D-BBD1-42CD-BBA9-5E7F5EE87F39}"/>
              </a:ext>
            </a:extLst>
          </p:cNvPr>
          <p:cNvSpPr txBox="1">
            <a:spLocks/>
          </p:cNvSpPr>
          <p:nvPr/>
        </p:nvSpPr>
        <p:spPr>
          <a:xfrm>
            <a:off x="242888" y="1741005"/>
            <a:ext cx="14172738" cy="582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000" dirty="0">
                <a:solidFill>
                  <a:schemeClr val="bg1"/>
                </a:solidFill>
                <a:latin typeface="Bahnschrift" panose="020B0502040204020203" pitchFamily="34" charset="0"/>
              </a:rPr>
              <a:t>SERVER KOMUNIKACE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B4AE5-DFDD-4A7B-AF60-89B71FED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775"/>
            <a:ext cx="12192000" cy="42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3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Networking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8EB55B-3DC0-49BC-B8EC-67109228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825625"/>
            <a:ext cx="6510290" cy="4351338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Jako back-end používám knihovnu </a:t>
            </a:r>
            <a:r>
              <a:rPr lang="cs-CZ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snf4j</a:t>
            </a:r>
          </a:p>
          <a:p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Pro komunikaci mezi server a client relacemi používám vlastní „</a:t>
            </a:r>
            <a:r>
              <a:rPr lang="cs-CZ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Command</a:t>
            </a:r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“ objekt který překládám do JSON String.</a:t>
            </a:r>
          </a:p>
          <a:p>
            <a:endParaRPr lang="cs-CZ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8774E-4024-4C30-B4EA-CE94AA99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152575"/>
            <a:ext cx="5638800" cy="48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4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Networking - Problémy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8EB55B-3DC0-49BC-B8EC-67109228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Při vytížení sítě se může více json stringů obdržených z klienta/serveru spojit dohromady nebo rozbít.</a:t>
            </a:r>
          </a:p>
          <a:p>
            <a:pPr marL="0" indent="0">
              <a:buNone/>
            </a:pPr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	</a:t>
            </a:r>
            <a:r>
              <a:rPr lang="cs-CZ" sz="3200" dirty="0">
                <a:solidFill>
                  <a:schemeClr val="accent6"/>
                </a:solidFill>
                <a:latin typeface="Bahnschrift" panose="020B0502040204020203" pitchFamily="34" charset="0"/>
              </a:rPr>
              <a:t>{ a{b} } </a:t>
            </a:r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-&gt; </a:t>
            </a:r>
            <a:r>
              <a:rPr lang="cs-CZ" sz="3200" dirty="0">
                <a:solidFill>
                  <a:schemeClr val="accent6"/>
                </a:solidFill>
                <a:latin typeface="Bahnschrift" panose="020B0502040204020203" pitchFamily="34" charset="0"/>
              </a:rPr>
              <a:t>{ a{b} }</a:t>
            </a:r>
            <a:r>
              <a:rPr lang="cs-CZ" sz="3200" dirty="0">
                <a:solidFill>
                  <a:srgbClr val="FF0000"/>
                </a:solidFill>
                <a:latin typeface="Bahnschrift" panose="020B0502040204020203" pitchFamily="34" charset="0"/>
              </a:rPr>
              <a:t>{ c {}} ?</a:t>
            </a:r>
          </a:p>
          <a:p>
            <a:endParaRPr lang="cs-CZ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4000" dirty="0">
                <a:solidFill>
                  <a:schemeClr val="bg1"/>
                </a:solidFill>
                <a:latin typeface="Bahnschrift" panose="020B0502040204020203" pitchFamily="34" charset="0"/>
              </a:rPr>
              <a:t>2) Neumíme kontaktovat specifického hráče.</a:t>
            </a:r>
          </a:p>
          <a:p>
            <a:endParaRPr lang="cs-CZ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7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Networking - Řešení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8EB55B-3DC0-49BC-B8EC-67109228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cs-CZ" sz="3500" dirty="0">
                <a:solidFill>
                  <a:schemeClr val="bg1"/>
                </a:solidFill>
                <a:latin typeface="Bahnschrift" panose="020B0502040204020203" pitchFamily="34" charset="0"/>
              </a:rPr>
              <a:t>Můj Interpreter bude pracovat s arrayem příkazů a bude kontrolovat konec a správnost objektu na základě počtu závorek „[ ]“ v datech. To poté předá Json překladači </a:t>
            </a:r>
            <a:r>
              <a:rPr lang="cs-CZ" sz="3500" b="1" dirty="0">
                <a:solidFill>
                  <a:schemeClr val="bg1"/>
                </a:solidFill>
                <a:latin typeface="Bahnschrift" panose="020B0502040204020203" pitchFamily="34" charset="0"/>
              </a:rPr>
              <a:t>Gson</a:t>
            </a:r>
            <a:r>
              <a:rPr lang="cs-CZ" sz="3500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cs-CZ" sz="3500" dirty="0">
                <a:solidFill>
                  <a:schemeClr val="accent6"/>
                </a:solidFill>
                <a:latin typeface="Bahnschrift" panose="020B0502040204020203" pitchFamily="34" charset="0"/>
              </a:rPr>
              <a:t>	</a:t>
            </a:r>
            <a:r>
              <a:rPr lang="cs-CZ" sz="2600" dirty="0">
                <a:solidFill>
                  <a:schemeClr val="accent6"/>
                </a:solidFill>
                <a:latin typeface="Bahnschrift" panose="020B0502040204020203" pitchFamily="34" charset="0"/>
              </a:rPr>
              <a:t>[ {a{b}}, {a{b}} ] </a:t>
            </a:r>
            <a:r>
              <a:rPr lang="cs-CZ" sz="2600" dirty="0">
                <a:solidFill>
                  <a:schemeClr val="bg1"/>
                </a:solidFill>
                <a:latin typeface="Bahnschrift" panose="020B0502040204020203" pitchFamily="34" charset="0"/>
              </a:rPr>
              <a:t>-&gt; </a:t>
            </a:r>
            <a:r>
              <a:rPr lang="cs-CZ" sz="2600" dirty="0">
                <a:solidFill>
                  <a:schemeClr val="accent6"/>
                </a:solidFill>
                <a:latin typeface="Bahnschrift" panose="020B0502040204020203" pitchFamily="34" charset="0"/>
              </a:rPr>
              <a:t>[{a{b}}, {a{b}}] </a:t>
            </a:r>
            <a:r>
              <a:rPr lang="cs-CZ" sz="2600" dirty="0">
                <a:solidFill>
                  <a:srgbClr val="00B0F0"/>
                </a:solidFill>
                <a:latin typeface="Bahnschrift" panose="020B0502040204020203" pitchFamily="34" charset="0"/>
              </a:rPr>
              <a:t>[ {c{}} ] </a:t>
            </a:r>
            <a:r>
              <a:rPr lang="cs-CZ" sz="2600" strike="sngStrike" dirty="0">
                <a:solidFill>
                  <a:srgbClr val="FF0000"/>
                </a:solidFill>
                <a:latin typeface="Bahnschrift" panose="020B0502040204020203" pitchFamily="34" charset="0"/>
              </a:rPr>
              <a:t>[{ c {</a:t>
            </a:r>
          </a:p>
          <a:p>
            <a:pPr marL="742950" indent="-742950">
              <a:buFont typeface="+mj-lt"/>
              <a:buAutoNum type="arabicPeriod"/>
            </a:pPr>
            <a:endParaRPr lang="cs-CZ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cs-CZ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cs-CZ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Problém: Uživatel ale už nemůže psát tyto znaky ve vstupu.</a:t>
            </a:r>
          </a:p>
        </p:txBody>
      </p:sp>
    </p:spTree>
    <p:extLst>
      <p:ext uri="{BB962C8B-B14F-4D97-AF65-F5344CB8AC3E}">
        <p14:creationId xmlns:p14="http://schemas.microsoft.com/office/powerpoint/2010/main" val="3578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68A7F-13FC-47B8-ADC8-472E002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Bahnschrift" panose="020B0502040204020203" pitchFamily="34" charset="0"/>
              </a:rPr>
              <a:t>Networking – Řešení 2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8EB55B-3DC0-49BC-B8EC-67109228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2.	Řešení: Pro každého hráče přiřadíme 	sessionID podle kterého rozlišíme 	network relace.</a:t>
            </a:r>
          </a:p>
          <a:p>
            <a:endParaRPr lang="cs-CZ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cs-CZ" sz="3200" dirty="0">
                <a:solidFill>
                  <a:srgbClr val="FF0000"/>
                </a:solidFill>
                <a:latin typeface="Bahnschrift" panose="020B0502040204020203" pitchFamily="34" charset="0"/>
              </a:rPr>
              <a:t>Problém: Hráč který se omylem odpojí se již nemůže připojit pod stejným hráčem</a:t>
            </a:r>
          </a:p>
        </p:txBody>
      </p:sp>
    </p:spTree>
    <p:extLst>
      <p:ext uri="{BB962C8B-B14F-4D97-AF65-F5344CB8AC3E}">
        <p14:creationId xmlns:p14="http://schemas.microsoft.com/office/powerpoint/2010/main" val="204852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505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Office Theme</vt:lpstr>
      <vt:lpstr>Prší</vt:lpstr>
      <vt:lpstr>PowerPoint Presentation</vt:lpstr>
      <vt:lpstr>Server a Client Instance za běhu</vt:lpstr>
      <vt:lpstr>Server a Client Instance za běhu</vt:lpstr>
      <vt:lpstr>Server a Client Instance za běhu</vt:lpstr>
      <vt:lpstr>Networking</vt:lpstr>
      <vt:lpstr>Networking - Problémy</vt:lpstr>
      <vt:lpstr>Networking - Řešení</vt:lpstr>
      <vt:lpstr>Networking – Řešení 2</vt:lpstr>
      <vt:lpstr>Networking – Řešení 2.1</vt:lpstr>
      <vt:lpstr>Herní Cyklus</vt:lpstr>
      <vt:lpstr>Možné rozšíření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Prší</dc:title>
  <dc:creator>Prokop Svačina</dc:creator>
  <cp:lastModifiedBy>Prokop Svačina</cp:lastModifiedBy>
  <cp:revision>96</cp:revision>
  <dcterms:created xsi:type="dcterms:W3CDTF">2021-05-16T10:26:35Z</dcterms:created>
  <dcterms:modified xsi:type="dcterms:W3CDTF">2021-05-16T19:55:32Z</dcterms:modified>
</cp:coreProperties>
</file>