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38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6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44C2-C35B-4928-B472-F799EE2990BC}" type="datetimeFigureOut">
              <a:rPr lang="cs-CZ" smtClean="0"/>
              <a:t>28.05.2020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AC661-7567-44F3-AAF9-54ADEE15229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47811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44C2-C35B-4928-B472-F799EE2990BC}" type="datetimeFigureOut">
              <a:rPr lang="cs-CZ" smtClean="0"/>
              <a:t>28.05.2020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AC661-7567-44F3-AAF9-54ADEE15229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33659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44C2-C35B-4928-B472-F799EE2990BC}" type="datetimeFigureOut">
              <a:rPr lang="cs-CZ" smtClean="0"/>
              <a:t>28.05.2020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AC661-7567-44F3-AAF9-54ADEE15229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85264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44C2-C35B-4928-B472-F799EE2990BC}" type="datetimeFigureOut">
              <a:rPr lang="cs-CZ" smtClean="0"/>
              <a:t>28.05.2020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AC661-7567-44F3-AAF9-54ADEE15229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10379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44C2-C35B-4928-B472-F799EE2990BC}" type="datetimeFigureOut">
              <a:rPr lang="cs-CZ" smtClean="0"/>
              <a:t>28.05.2020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AC661-7567-44F3-AAF9-54ADEE15229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0908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44C2-C35B-4928-B472-F799EE2990BC}" type="datetimeFigureOut">
              <a:rPr lang="cs-CZ" smtClean="0"/>
              <a:t>28.05.2020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AC661-7567-44F3-AAF9-54ADEE15229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5871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44C2-C35B-4928-B472-F799EE2990BC}" type="datetimeFigureOut">
              <a:rPr lang="cs-CZ" smtClean="0"/>
              <a:t>28.05.2020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AC661-7567-44F3-AAF9-54ADEE15229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69617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44C2-C35B-4928-B472-F799EE2990BC}" type="datetimeFigureOut">
              <a:rPr lang="cs-CZ" smtClean="0"/>
              <a:t>28.05.2020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AC661-7567-44F3-AAF9-54ADEE15229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68162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44C2-C35B-4928-B472-F799EE2990BC}" type="datetimeFigureOut">
              <a:rPr lang="cs-CZ" smtClean="0"/>
              <a:t>28.05.2020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AC661-7567-44F3-AAF9-54ADEE15229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12485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44C2-C35B-4928-B472-F799EE2990BC}" type="datetimeFigureOut">
              <a:rPr lang="cs-CZ" smtClean="0"/>
              <a:t>28.05.2020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AC661-7567-44F3-AAF9-54ADEE15229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70410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44C2-C35B-4928-B472-F799EE2990BC}" type="datetimeFigureOut">
              <a:rPr lang="cs-CZ" smtClean="0"/>
              <a:t>28.05.2020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AC661-7567-44F3-AAF9-54ADEE15229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14623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E44C2-C35B-4928-B472-F799EE2990BC}" type="datetimeFigureOut">
              <a:rPr lang="cs-CZ" smtClean="0"/>
              <a:t>28.05.2020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AC661-7567-44F3-AAF9-54ADEE15229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977929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41FDA-8F0A-42A9-89D4-3D77A886B0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592137"/>
          </a:xfrm>
        </p:spPr>
        <p:txBody>
          <a:bodyPr>
            <a:normAutofit/>
          </a:bodyPr>
          <a:lstStyle/>
          <a:p>
            <a:r>
              <a:rPr lang="cs-CZ" sz="3200" dirty="0">
                <a:latin typeface="Bahnschrift Light" panose="020B0502040204020203" pitchFamily="34" charset="0"/>
              </a:rPr>
              <a:t>TEXT BASED STORY ENGINE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7F1911-5064-496F-95F2-8E8ACFF80289}"/>
              </a:ext>
            </a:extLst>
          </p:cNvPr>
          <p:cNvSpPr/>
          <p:nvPr/>
        </p:nvSpPr>
        <p:spPr>
          <a:xfrm>
            <a:off x="3552823" y="1717477"/>
            <a:ext cx="2543175" cy="304800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dirty="0">
                <a:solidFill>
                  <a:schemeClr val="bg1"/>
                </a:solidFill>
                <a:latin typeface="Bahnschrift" panose="020B0502040204020203" pitchFamily="34" charset="0"/>
              </a:rPr>
              <a:t>ECLIPSE V1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E4B294-3C8E-4CBF-9883-E23FB88341A8}"/>
              </a:ext>
            </a:extLst>
          </p:cNvPr>
          <p:cNvSpPr txBox="1"/>
          <p:nvPr/>
        </p:nvSpPr>
        <p:spPr>
          <a:xfrm>
            <a:off x="6195060" y="1714500"/>
            <a:ext cx="2543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>
                <a:latin typeface="Bahnschrift" panose="020B0502040204020203" pitchFamily="34" charset="0"/>
              </a:rPr>
              <a:t>PROKOP SVAČINA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1C088C-2594-4264-986C-134B379CB753}"/>
              </a:ext>
            </a:extLst>
          </p:cNvPr>
          <p:cNvCxnSpPr>
            <a:cxnSpLocks/>
          </p:cNvCxnSpPr>
          <p:nvPr/>
        </p:nvCxnSpPr>
        <p:spPr>
          <a:xfrm>
            <a:off x="3217068" y="2381250"/>
            <a:ext cx="575786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Subtitle 11">
            <a:extLst>
              <a:ext uri="{FF2B5EF4-FFF2-40B4-BE49-F238E27FC236}">
                <a16:creationId xmlns:a16="http://schemas.microsoft.com/office/drawing/2014/main" id="{744F1BD2-6EC7-48A4-860C-A72C89B38B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4788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/>
      <p:bldP spid="1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1C088C-2594-4264-986C-134B379CB753}"/>
              </a:ext>
            </a:extLst>
          </p:cNvPr>
          <p:cNvCxnSpPr>
            <a:cxnSpLocks/>
          </p:cNvCxnSpPr>
          <p:nvPr/>
        </p:nvCxnSpPr>
        <p:spPr>
          <a:xfrm>
            <a:off x="3217068" y="1160463"/>
            <a:ext cx="575786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Subtitle 6">
            <a:extLst>
              <a:ext uri="{FF2B5EF4-FFF2-40B4-BE49-F238E27FC236}">
                <a16:creationId xmlns:a16="http://schemas.microsoft.com/office/drawing/2014/main" id="{0615EEF0-23C8-42D5-A9BA-55C602B68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139" y="1492251"/>
            <a:ext cx="5757861" cy="5046860"/>
          </a:xfrm>
        </p:spPr>
        <p:txBody>
          <a:bodyPr>
            <a:normAutofit/>
          </a:bodyPr>
          <a:lstStyle/>
          <a:p>
            <a:pPr algn="l"/>
            <a:r>
              <a:rPr lang="cs-CZ" sz="2000" dirty="0">
                <a:latin typeface="Bahnschrift" panose="020B0502040204020203" pitchFamily="34" charset="0"/>
              </a:rPr>
              <a:t>Flexibilní aplikace na hraní různých příběhů vytvořené systémem </a:t>
            </a:r>
            <a:r>
              <a:rPr lang="cs-CZ" sz="2000" i="1" dirty="0">
                <a:latin typeface="Bahnschrift" panose="020B0502040204020203" pitchFamily="34" charset="0"/>
              </a:rPr>
              <a:t>NODES</a:t>
            </a:r>
          </a:p>
          <a:p>
            <a:pPr algn="l"/>
            <a:endParaRPr lang="cs-CZ" sz="2000" i="1" dirty="0">
              <a:latin typeface="Bahnschrift" panose="020B0502040204020203" pitchFamily="34" charset="0"/>
            </a:endParaRPr>
          </a:p>
          <a:p>
            <a:pPr algn="l"/>
            <a:r>
              <a:rPr lang="cs-CZ" sz="1600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</a:rPr>
              <a:t>Pokročilé možnosti příběhů jsou: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cs-CZ" sz="2000" dirty="0">
                <a:latin typeface="Bahnschrift" panose="020B0502040204020203" pitchFamily="34" charset="0"/>
              </a:rPr>
              <a:t>Větvící se dialog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cs-CZ" sz="2000" dirty="0">
                <a:latin typeface="Bahnschrift" panose="020B0502040204020203" pitchFamily="34" charset="0"/>
              </a:rPr>
              <a:t>Speciální příkazy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cs-CZ" sz="2000" dirty="0">
                <a:latin typeface="Bahnschrift" panose="020B0502040204020203" pitchFamily="34" charset="0"/>
              </a:rPr>
              <a:t>Bojové sekce</a:t>
            </a:r>
          </a:p>
          <a:p>
            <a:pPr algn="l"/>
            <a:r>
              <a:rPr lang="cs-CZ" sz="1200" dirty="0">
                <a:latin typeface="Bahnschrift" panose="020B0502040204020203" pitchFamily="34" charset="0"/>
              </a:rPr>
              <a:t>	</a:t>
            </a:r>
            <a:r>
              <a:rPr lang="cs-CZ" sz="1200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</a:rPr>
              <a:t>.. a více.</a:t>
            </a:r>
          </a:p>
          <a:p>
            <a:pPr algn="l"/>
            <a:endParaRPr lang="cs-CZ" sz="2000" i="1" dirty="0">
              <a:latin typeface="Bahnschrift" panose="020B0502040204020203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7EF50E8-49FB-4A73-94CF-EEED2A8AA3A8}"/>
              </a:ext>
            </a:extLst>
          </p:cNvPr>
          <p:cNvSpPr txBox="1">
            <a:spLocks/>
          </p:cNvSpPr>
          <p:nvPr/>
        </p:nvSpPr>
        <p:spPr>
          <a:xfrm>
            <a:off x="1524000" y="501651"/>
            <a:ext cx="9144000" cy="5921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3200" dirty="0">
                <a:latin typeface="Bahnschrift Light" panose="020B0502040204020203" pitchFamily="34" charset="0"/>
              </a:rPr>
              <a:t>POPIS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9428A5-F534-426F-90BD-43B6C5E54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6462" y="1492251"/>
            <a:ext cx="3256934" cy="3354757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85F871BF-0F19-4938-95E3-612BDF9A60EB}"/>
              </a:ext>
            </a:extLst>
          </p:cNvPr>
          <p:cNvSpPr txBox="1">
            <a:spLocks/>
          </p:cNvSpPr>
          <p:nvPr/>
        </p:nvSpPr>
        <p:spPr>
          <a:xfrm>
            <a:off x="161925" y="103188"/>
            <a:ext cx="10506075" cy="398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cs-CZ" sz="1800" i="1" dirty="0">
                <a:solidFill>
                  <a:schemeClr val="tx1">
                    <a:lumMod val="50000"/>
                  </a:schemeClr>
                </a:solidFill>
                <a:latin typeface="Bahnschrift Light" panose="020B0502040204020203" pitchFamily="34" charset="0"/>
              </a:rPr>
              <a:t>TEXT BASED STORY ENGINE</a:t>
            </a:r>
          </a:p>
        </p:txBody>
      </p:sp>
    </p:spTree>
    <p:extLst>
      <p:ext uri="{BB962C8B-B14F-4D97-AF65-F5344CB8AC3E}">
        <p14:creationId xmlns:p14="http://schemas.microsoft.com/office/powerpoint/2010/main" val="3190060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723289-C98D-4486-B557-7E7BA62C4A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326" t="26527" r="33334" b="22223"/>
          <a:stretch/>
        </p:blipFill>
        <p:spPr>
          <a:xfrm>
            <a:off x="4585157" y="2351882"/>
            <a:ext cx="3021686" cy="3298824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F628167-57C1-4305-BAE2-B4395BE7D706}"/>
              </a:ext>
            </a:extLst>
          </p:cNvPr>
          <p:cNvCxnSpPr>
            <a:cxnSpLocks/>
          </p:cNvCxnSpPr>
          <p:nvPr/>
        </p:nvCxnSpPr>
        <p:spPr>
          <a:xfrm>
            <a:off x="3217068" y="1160463"/>
            <a:ext cx="575786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EC614B7E-32BB-41B8-ADA7-24735C613AC9}"/>
              </a:ext>
            </a:extLst>
          </p:cNvPr>
          <p:cNvSpPr txBox="1">
            <a:spLocks/>
          </p:cNvSpPr>
          <p:nvPr/>
        </p:nvSpPr>
        <p:spPr>
          <a:xfrm>
            <a:off x="1524000" y="501651"/>
            <a:ext cx="9144000" cy="5921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3200" dirty="0">
                <a:latin typeface="Bahnschrift Light" panose="020B0502040204020203" pitchFamily="34" charset="0"/>
              </a:rPr>
              <a:t>POPIS </a:t>
            </a:r>
            <a:r>
              <a:rPr lang="cs-CZ" sz="3200" dirty="0">
                <a:solidFill>
                  <a:schemeClr val="tx1">
                    <a:lumMod val="50000"/>
                  </a:schemeClr>
                </a:solidFill>
                <a:latin typeface="Bahnschrift Light" panose="020B0502040204020203" pitchFamily="34" charset="0"/>
              </a:rPr>
              <a:t>GUI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13B267-29F3-4635-98EE-91BF1AE1CFBB}"/>
              </a:ext>
            </a:extLst>
          </p:cNvPr>
          <p:cNvSpPr/>
          <p:nvPr/>
        </p:nvSpPr>
        <p:spPr>
          <a:xfrm>
            <a:off x="4410635" y="3918856"/>
            <a:ext cx="1167973" cy="32273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FCECFD-1115-42F8-8101-D2227FFF1CB5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1065136" y="4080222"/>
            <a:ext cx="3345499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137BAA5-7973-49EC-9E78-85A2CE64D84A}"/>
              </a:ext>
            </a:extLst>
          </p:cNvPr>
          <p:cNvSpPr/>
          <p:nvPr/>
        </p:nvSpPr>
        <p:spPr>
          <a:xfrm>
            <a:off x="4638675" y="5276850"/>
            <a:ext cx="2495550" cy="10197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3EDEAA7-0C32-4333-8BD1-7C44099D91B5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1050503" y="5327837"/>
            <a:ext cx="3588172" cy="527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52902F0-EB9F-40AE-A248-7603BF4AEDB2}"/>
              </a:ext>
            </a:extLst>
          </p:cNvPr>
          <p:cNvSpPr/>
          <p:nvPr/>
        </p:nvSpPr>
        <p:spPr>
          <a:xfrm>
            <a:off x="4638675" y="5403850"/>
            <a:ext cx="2590800" cy="24685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8EB8A13-3F45-44EF-B348-09EF49A4E3CD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1050503" y="5527278"/>
            <a:ext cx="3588172" cy="2145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34C3593C-381F-4F11-B49D-9575AB47AC76}"/>
              </a:ext>
            </a:extLst>
          </p:cNvPr>
          <p:cNvSpPr/>
          <p:nvPr/>
        </p:nvSpPr>
        <p:spPr>
          <a:xfrm>
            <a:off x="7264400" y="5276850"/>
            <a:ext cx="298450" cy="127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6B97E5D-D737-4A75-A1F1-60E6EF331D51}"/>
              </a:ext>
            </a:extLst>
          </p:cNvPr>
          <p:cNvCxnSpPr/>
          <p:nvPr/>
        </p:nvCxnSpPr>
        <p:spPr>
          <a:xfrm>
            <a:off x="7562850" y="5327837"/>
            <a:ext cx="280511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CA72E06-50AE-4C54-BCD2-427D4EAC43E1}"/>
              </a:ext>
            </a:extLst>
          </p:cNvPr>
          <p:cNvSpPr txBox="1"/>
          <p:nvPr/>
        </p:nvSpPr>
        <p:spPr>
          <a:xfrm>
            <a:off x="1065136" y="3870489"/>
            <a:ext cx="31709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100" dirty="0">
                <a:solidFill>
                  <a:schemeClr val="tx1">
                    <a:lumMod val="50000"/>
                  </a:schemeClr>
                </a:solidFill>
                <a:latin typeface="Bahnschrift Light" panose="020B0502040204020203" pitchFamily="34" charset="0"/>
              </a:rPr>
              <a:t>Možnosti příběhu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E71E126-FBC9-434A-8AB5-2AAE53F81B5E}"/>
              </a:ext>
            </a:extLst>
          </p:cNvPr>
          <p:cNvSpPr txBox="1"/>
          <p:nvPr/>
        </p:nvSpPr>
        <p:spPr>
          <a:xfrm>
            <a:off x="1065136" y="5117214"/>
            <a:ext cx="31709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100" dirty="0">
                <a:solidFill>
                  <a:schemeClr val="tx1">
                    <a:lumMod val="50000"/>
                  </a:schemeClr>
                </a:solidFill>
                <a:latin typeface="Bahnschrift Light" panose="020B0502040204020203" pitchFamily="34" charset="0"/>
              </a:rPr>
              <a:t>Hlavní Vstup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D65870-F1B8-4F84-BF7B-B8F18E1CB809}"/>
              </a:ext>
            </a:extLst>
          </p:cNvPr>
          <p:cNvSpPr txBox="1"/>
          <p:nvPr/>
        </p:nvSpPr>
        <p:spPr>
          <a:xfrm>
            <a:off x="1065136" y="5330474"/>
            <a:ext cx="31709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100" dirty="0">
                <a:solidFill>
                  <a:schemeClr val="tx1">
                    <a:lumMod val="50000"/>
                  </a:schemeClr>
                </a:solidFill>
                <a:latin typeface="Bahnschrift Light" panose="020B0502040204020203" pitchFamily="34" charset="0"/>
              </a:rPr>
              <a:t>Vypisování pravděpodobných možností vstupu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95D42E-6FF4-4210-B3E7-CFC538B3A2E3}"/>
              </a:ext>
            </a:extLst>
          </p:cNvPr>
          <p:cNvSpPr txBox="1"/>
          <p:nvPr/>
        </p:nvSpPr>
        <p:spPr>
          <a:xfrm>
            <a:off x="7781365" y="5078740"/>
            <a:ext cx="25047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1100" dirty="0">
                <a:solidFill>
                  <a:schemeClr val="tx1">
                    <a:lumMod val="50000"/>
                  </a:schemeClr>
                </a:solidFill>
                <a:latin typeface="Bahnschrift Light" panose="020B0502040204020203" pitchFamily="34" charset="0"/>
              </a:rPr>
              <a:t>Potvrzení Vstupu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96885DA9-FC90-43D6-BBBA-6931CB28ACC2}"/>
              </a:ext>
            </a:extLst>
          </p:cNvPr>
          <p:cNvSpPr txBox="1">
            <a:spLocks/>
          </p:cNvSpPr>
          <p:nvPr/>
        </p:nvSpPr>
        <p:spPr>
          <a:xfrm>
            <a:off x="161925" y="103188"/>
            <a:ext cx="10506075" cy="398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cs-CZ" sz="1800" i="1" dirty="0">
                <a:solidFill>
                  <a:schemeClr val="tx1">
                    <a:lumMod val="50000"/>
                  </a:schemeClr>
                </a:solidFill>
                <a:latin typeface="Bahnschrift Light" panose="020B0502040204020203" pitchFamily="34" charset="0"/>
              </a:rPr>
              <a:t>TEXT BASED STORY ENGINE</a:t>
            </a:r>
          </a:p>
        </p:txBody>
      </p:sp>
    </p:spTree>
    <p:extLst>
      <p:ext uri="{BB962C8B-B14F-4D97-AF65-F5344CB8AC3E}">
        <p14:creationId xmlns:p14="http://schemas.microsoft.com/office/powerpoint/2010/main" val="2980351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F628167-57C1-4305-BAE2-B4395BE7D706}"/>
              </a:ext>
            </a:extLst>
          </p:cNvPr>
          <p:cNvCxnSpPr>
            <a:cxnSpLocks/>
          </p:cNvCxnSpPr>
          <p:nvPr/>
        </p:nvCxnSpPr>
        <p:spPr>
          <a:xfrm>
            <a:off x="3217068" y="1160463"/>
            <a:ext cx="575786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EC614B7E-32BB-41B8-ADA7-24735C613AC9}"/>
              </a:ext>
            </a:extLst>
          </p:cNvPr>
          <p:cNvSpPr txBox="1">
            <a:spLocks/>
          </p:cNvSpPr>
          <p:nvPr/>
        </p:nvSpPr>
        <p:spPr>
          <a:xfrm>
            <a:off x="1524000" y="501651"/>
            <a:ext cx="9144000" cy="5921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3200" dirty="0">
                <a:latin typeface="Bahnschrift Light" panose="020B0502040204020203" pitchFamily="34" charset="0"/>
              </a:rPr>
              <a:t>POPIS </a:t>
            </a:r>
            <a:r>
              <a:rPr lang="cs-CZ" sz="3200" dirty="0">
                <a:solidFill>
                  <a:schemeClr val="tx1">
                    <a:lumMod val="50000"/>
                  </a:schemeClr>
                </a:solidFill>
                <a:latin typeface="Bahnschrift Light" panose="020B0502040204020203" pitchFamily="34" charset="0"/>
              </a:rPr>
              <a:t>PŘÍBĚHY</a:t>
            </a:r>
          </a:p>
        </p:txBody>
      </p:sp>
      <p:sp>
        <p:nvSpPr>
          <p:cNvPr id="18" name="Subtitle 6">
            <a:extLst>
              <a:ext uri="{FF2B5EF4-FFF2-40B4-BE49-F238E27FC236}">
                <a16:creationId xmlns:a16="http://schemas.microsoft.com/office/drawing/2014/main" id="{43A7395F-9664-4A9E-BC72-2B95B9BF0096}"/>
              </a:ext>
            </a:extLst>
          </p:cNvPr>
          <p:cNvSpPr txBox="1">
            <a:spLocks/>
          </p:cNvSpPr>
          <p:nvPr/>
        </p:nvSpPr>
        <p:spPr>
          <a:xfrm>
            <a:off x="338139" y="1492251"/>
            <a:ext cx="8636790" cy="5046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sz="1600" dirty="0">
                <a:latin typeface="Bahnschrift" panose="020B0502040204020203" pitchFamily="34" charset="0"/>
              </a:rPr>
              <a:t>Aplikace načítá příběhy z určeného adresáře. </a:t>
            </a:r>
          </a:p>
          <a:p>
            <a:pPr marL="0" indent="0">
              <a:buNone/>
            </a:pPr>
            <a:r>
              <a:rPr lang="cs-CZ" sz="1600" dirty="0">
                <a:latin typeface="Bahnschrift" panose="020B0502040204020203" pitchFamily="34" charset="0"/>
              </a:rPr>
              <a:t>Tyto soubory se přečtou a serializujou do cache a nejsou v době běhu nijak upravovány.</a:t>
            </a:r>
          </a:p>
          <a:p>
            <a:endParaRPr lang="cs-CZ" sz="2000" i="1" dirty="0">
              <a:latin typeface="Bahnschrift" panose="020B0502040204020203" pitchFamily="34" charset="0"/>
            </a:endParaRPr>
          </a:p>
          <a:p>
            <a:endParaRPr lang="cs-CZ" sz="2000" i="1" dirty="0">
              <a:latin typeface="Bahnschrift" panose="020B0502040204020203" pitchFamily="34" charset="0"/>
            </a:endParaRPr>
          </a:p>
          <a:p>
            <a:endParaRPr lang="cs-CZ" sz="2000" i="1" dirty="0">
              <a:latin typeface="Bahnschrift" panose="020B0502040204020203" pitchFamily="34" charset="0"/>
            </a:endParaRPr>
          </a:p>
          <a:p>
            <a:endParaRPr lang="cs-CZ" sz="2000" i="1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cs-CZ" sz="1600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</a:rPr>
              <a:t>Příběhy jsou v souborech .nodes:</a:t>
            </a:r>
          </a:p>
          <a:p>
            <a:pPr marL="342900" indent="-342900"/>
            <a:r>
              <a:rPr lang="cs-CZ" sz="1600" dirty="0">
                <a:latin typeface="Bahnschrift" panose="020B0502040204020203" pitchFamily="34" charset="0"/>
              </a:rPr>
              <a:t>DIALOG.nodes 	- </a:t>
            </a:r>
            <a:r>
              <a:rPr lang="cs-CZ" sz="1600" i="1" dirty="0">
                <a:latin typeface="Bahnschrift" panose="020B0502040204020203" pitchFamily="34" charset="0"/>
              </a:rPr>
              <a:t>Obsahuje hlavní komponenty příběhu </a:t>
            </a:r>
          </a:p>
          <a:p>
            <a:pPr marL="342900" indent="-342900"/>
            <a:r>
              <a:rPr lang="cs-CZ" sz="1600" dirty="0">
                <a:latin typeface="Bahnschrift" panose="020B0502040204020203" pitchFamily="34" charset="0"/>
              </a:rPr>
              <a:t>BATTLE.nodes 	- </a:t>
            </a:r>
            <a:r>
              <a:rPr lang="cs-CZ" sz="1600" i="1" dirty="0">
                <a:latin typeface="Bahnschrift" panose="020B0502040204020203" pitchFamily="34" charset="0"/>
              </a:rPr>
              <a:t>Obsahuje databázi možných „Battle“ sekvencí</a:t>
            </a:r>
          </a:p>
          <a:p>
            <a:pPr marL="342900" indent="-342900"/>
            <a:r>
              <a:rPr lang="cs-CZ" sz="1600" dirty="0">
                <a:latin typeface="Bahnschrift" panose="020B0502040204020203" pitchFamily="34" charset="0"/>
              </a:rPr>
              <a:t>ITEMS.nodes	- </a:t>
            </a:r>
            <a:r>
              <a:rPr lang="cs-CZ" sz="1600" i="1" dirty="0">
                <a:latin typeface="Bahnschrift" panose="020B0502040204020203" pitchFamily="34" charset="0"/>
              </a:rPr>
              <a:t>Obsahuje Data pro předměty</a:t>
            </a:r>
          </a:p>
          <a:p>
            <a:pPr marL="0" indent="0">
              <a:buNone/>
            </a:pPr>
            <a:r>
              <a:rPr lang="cs-CZ" sz="1200" dirty="0">
                <a:latin typeface="Bahnschrift" panose="020B0502040204020203" pitchFamily="34" charset="0"/>
              </a:rPr>
              <a:t>	</a:t>
            </a:r>
            <a:r>
              <a:rPr lang="cs-CZ" sz="1200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</a:rPr>
              <a:t>- Subjekt ke změně</a:t>
            </a:r>
          </a:p>
          <a:p>
            <a:endParaRPr lang="cs-CZ" sz="2000" i="1" dirty="0">
              <a:latin typeface="Bahnschrift" panose="020B0502040204020203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54CDD36-FBAD-4702-B92C-E2B05372F374}"/>
              </a:ext>
            </a:extLst>
          </p:cNvPr>
          <p:cNvSpPr txBox="1">
            <a:spLocks/>
          </p:cNvSpPr>
          <p:nvPr/>
        </p:nvSpPr>
        <p:spPr>
          <a:xfrm>
            <a:off x="161925" y="103188"/>
            <a:ext cx="10506075" cy="398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cs-CZ" sz="1800" i="1" dirty="0">
                <a:solidFill>
                  <a:schemeClr val="tx1">
                    <a:lumMod val="50000"/>
                  </a:schemeClr>
                </a:solidFill>
                <a:latin typeface="Bahnschrift Light" panose="020B0502040204020203" pitchFamily="34" charset="0"/>
              </a:rPr>
              <a:t>TEXT BASED STORY ENGINE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D8587F-7B79-41F6-9A7C-A24E8D754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9" y="2295525"/>
            <a:ext cx="58674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374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F628167-57C1-4305-BAE2-B4395BE7D706}"/>
              </a:ext>
            </a:extLst>
          </p:cNvPr>
          <p:cNvCxnSpPr>
            <a:cxnSpLocks/>
          </p:cNvCxnSpPr>
          <p:nvPr/>
        </p:nvCxnSpPr>
        <p:spPr>
          <a:xfrm>
            <a:off x="3217068" y="1160463"/>
            <a:ext cx="575786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EC614B7E-32BB-41B8-ADA7-24735C613AC9}"/>
              </a:ext>
            </a:extLst>
          </p:cNvPr>
          <p:cNvSpPr txBox="1">
            <a:spLocks/>
          </p:cNvSpPr>
          <p:nvPr/>
        </p:nvSpPr>
        <p:spPr>
          <a:xfrm>
            <a:off x="1524000" y="501651"/>
            <a:ext cx="9144000" cy="5921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3200" dirty="0">
                <a:latin typeface="Bahnschrift Light" panose="020B0502040204020203" pitchFamily="34" charset="0"/>
              </a:rPr>
              <a:t>POPIS </a:t>
            </a:r>
            <a:r>
              <a:rPr lang="cs-CZ" sz="3200" dirty="0">
                <a:solidFill>
                  <a:schemeClr val="tx1">
                    <a:lumMod val="50000"/>
                  </a:schemeClr>
                </a:solidFill>
                <a:latin typeface="Bahnschrift Light" panose="020B0502040204020203" pitchFamily="34" charset="0"/>
              </a:rPr>
              <a:t>.NODES</a:t>
            </a:r>
          </a:p>
        </p:txBody>
      </p:sp>
      <p:sp>
        <p:nvSpPr>
          <p:cNvPr id="18" name="Subtitle 6">
            <a:extLst>
              <a:ext uri="{FF2B5EF4-FFF2-40B4-BE49-F238E27FC236}">
                <a16:creationId xmlns:a16="http://schemas.microsoft.com/office/drawing/2014/main" id="{43A7395F-9664-4A9E-BC72-2B95B9BF0096}"/>
              </a:ext>
            </a:extLst>
          </p:cNvPr>
          <p:cNvSpPr txBox="1">
            <a:spLocks/>
          </p:cNvSpPr>
          <p:nvPr/>
        </p:nvSpPr>
        <p:spPr>
          <a:xfrm>
            <a:off x="338138" y="1492251"/>
            <a:ext cx="6024561" cy="11652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sz="1600" dirty="0">
                <a:latin typeface="Bahnschrift" panose="020B0502040204020203" pitchFamily="34" charset="0"/>
              </a:rPr>
              <a:t>Všechny data příběhu jsou uložena v tzv. Souborech .nodes</a:t>
            </a:r>
          </a:p>
          <a:p>
            <a:pPr marL="0" indent="0">
              <a:buNone/>
            </a:pPr>
            <a:r>
              <a:rPr lang="cs-CZ" sz="1600" dirty="0">
                <a:latin typeface="Bahnschrift" panose="020B0502040204020203" pitchFamily="34" charset="0"/>
              </a:rPr>
              <a:t>Soubory .nodes používají výhradně JSON syntaxi. Proto jsou příběhy zapsány v nezávislých „buňkách“ rozlišených pomocí ID.</a:t>
            </a:r>
          </a:p>
          <a:p>
            <a:pPr marL="0" indent="0">
              <a:buNone/>
            </a:pPr>
            <a:r>
              <a:rPr lang="cs-CZ" sz="1200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</a:rPr>
              <a:t>Příklad zápisu buňky v DIALOG.NODES:</a:t>
            </a:r>
            <a:endParaRPr lang="cs-CZ" sz="1600" dirty="0">
              <a:solidFill>
                <a:schemeClr val="tx1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54CDD36-FBAD-4702-B92C-E2B05372F374}"/>
              </a:ext>
            </a:extLst>
          </p:cNvPr>
          <p:cNvSpPr txBox="1">
            <a:spLocks/>
          </p:cNvSpPr>
          <p:nvPr/>
        </p:nvSpPr>
        <p:spPr>
          <a:xfrm>
            <a:off x="161925" y="103188"/>
            <a:ext cx="10506075" cy="398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cs-CZ" sz="1800" i="1" dirty="0">
                <a:solidFill>
                  <a:schemeClr val="tx1">
                    <a:lumMod val="50000"/>
                  </a:schemeClr>
                </a:solidFill>
                <a:latin typeface="Bahnschrift Light" panose="020B0502040204020203" pitchFamily="34" charset="0"/>
              </a:rPr>
              <a:t>TEXT BASED STORY ENGINE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B4811A-F050-434C-BFAA-147D4960A6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0" t="34581" r="33155" b="33391"/>
          <a:stretch/>
        </p:blipFill>
        <p:spPr>
          <a:xfrm>
            <a:off x="409575" y="2724150"/>
            <a:ext cx="427672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74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</TotalTime>
  <Words>173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Bahnschrift</vt:lpstr>
      <vt:lpstr>Bahnschrift Light</vt:lpstr>
      <vt:lpstr>Calibri</vt:lpstr>
      <vt:lpstr>Calibri Light</vt:lpstr>
      <vt:lpstr>Office Theme</vt:lpstr>
      <vt:lpstr>TEXT BASED STORY ENGINE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BASED STORY ENGINE</dc:title>
  <dc:creator>Prokop Svačina</dc:creator>
  <cp:lastModifiedBy>Prokop Svačina</cp:lastModifiedBy>
  <cp:revision>26</cp:revision>
  <dcterms:created xsi:type="dcterms:W3CDTF">2020-05-24T20:53:36Z</dcterms:created>
  <dcterms:modified xsi:type="dcterms:W3CDTF">2020-05-28T09:42:12Z</dcterms:modified>
</cp:coreProperties>
</file>