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90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2" r:id="rId28"/>
    <p:sldId id="288" r:id="rId29"/>
    <p:sldId id="283" r:id="rId30"/>
    <p:sldId id="284" r:id="rId31"/>
    <p:sldId id="285" r:id="rId32"/>
    <p:sldId id="286" r:id="rId33"/>
    <p:sldId id="287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300" r:id="rId42"/>
    <p:sldId id="298" r:id="rId43"/>
    <p:sldId id="299" r:id="rId44"/>
    <p:sldId id="301" r:id="rId45"/>
    <p:sldId id="289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31A01-2872-4A81-BB5D-22D0ABC7B7AA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E94DB-55E2-48B1-A827-60BFE00D07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024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5A4B-8A79-42C9-B733-9D0CE9CB2971}" type="datetime1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E2A-B716-492A-9BC8-270BED748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16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D019-1448-406C-BCFD-FC31A99A310C}" type="datetime1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E2A-B716-492A-9BC8-270BED748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09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AFF6-959F-4C7A-B926-EC9E76AEA625}" type="datetime1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E2A-B716-492A-9BC8-270BED748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02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3D58-E12F-48AA-888C-39A5C843F10B}" type="datetime1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E2A-B716-492A-9BC8-270BED748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40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B846-E370-4CC6-8DFD-2DCADA8E9F20}" type="datetime1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E2A-B716-492A-9BC8-270BED748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555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6969-3A84-43E0-8B3A-2C49E6EE1C2A}" type="datetime1">
              <a:rPr lang="ru-RU" smtClean="0"/>
              <a:t>12.05.2020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E2A-B716-492A-9BC8-270BED748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72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DF90-C1E7-4453-936A-62349CF762BF}" type="datetime1">
              <a:rPr lang="ru-RU" smtClean="0"/>
              <a:t>12.05.2020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E2A-B716-492A-9BC8-270BED748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495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2D9A-ACAE-4A45-9841-1E6F5E8B1A35}" type="datetime1">
              <a:rPr lang="ru-RU" smtClean="0"/>
              <a:t>12.05.2020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E2A-B716-492A-9BC8-270BED748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85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E7AF-5BDE-424E-B76E-558D552F3D05}" type="datetime1">
              <a:rPr lang="ru-RU" smtClean="0"/>
              <a:t>12.05.2020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E2A-B716-492A-9BC8-270BED748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07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AC94-B0E9-4F64-A86B-C5ED15385477}" type="datetime1">
              <a:rPr lang="ru-RU" smtClean="0"/>
              <a:t>12.05.2020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E2A-B716-492A-9BC8-270BED748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936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06F1-4F44-4B22-9878-6AABD5D0661D}" type="datetime1">
              <a:rPr lang="ru-RU" smtClean="0"/>
              <a:t>12.05.2020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E2A-B716-492A-9BC8-270BED748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89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6E4D5-397E-4619-AB35-EAE5FA97AD8C}" type="datetime1">
              <a:rPr lang="ru-RU" smtClean="0"/>
              <a:t>12.05.2020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42E2A-B716-492A-9BC8-270BED748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563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ru.cppreference.com/w/cpp/numeric/random/mersenne_twister_engine" TargetMode="External"/><Relationship Id="rId2" Type="http://schemas.openxmlformats.org/officeDocument/2006/relationships/hyperlink" Target="http://ru.cppreference.com/w/cpp/numeric/random/linear_congruential_eng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u.cppreference.com/w/cpp/numeric/random/shuffle_order_engine" TargetMode="External"/><Relationship Id="rId5" Type="http://schemas.openxmlformats.org/officeDocument/2006/relationships/hyperlink" Target="http://ru.cppreference.com/w/cpp/numeric/random/discard_block_engine" TargetMode="External"/><Relationship Id="rId4" Type="http://schemas.openxmlformats.org/officeDocument/2006/relationships/hyperlink" Target="http://ru.cppreference.com/w/cpp/numeric/random/subtract_with_carry_engine" TargetMode="Externa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ru.cppreference.com/w/cpp/numeric/random/cauchy_distribution" TargetMode="External"/><Relationship Id="rId3" Type="http://schemas.openxmlformats.org/officeDocument/2006/relationships/hyperlink" Target="https://ru.cppreference.com/w/cpp/numeric/random/uniform_real_distribution" TargetMode="External"/><Relationship Id="rId7" Type="http://schemas.openxmlformats.org/officeDocument/2006/relationships/hyperlink" Target="https://ru.cppreference.com/w/cpp/numeric/random/chi_squared_distribution" TargetMode="External"/><Relationship Id="rId2" Type="http://schemas.openxmlformats.org/officeDocument/2006/relationships/hyperlink" Target="https://ru.cppreference.com/w/cpp/numeric/random/uniform_int_distribu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cppreference.com/w/cpp/numeric/random/lognormal_distribution" TargetMode="External"/><Relationship Id="rId5" Type="http://schemas.openxmlformats.org/officeDocument/2006/relationships/hyperlink" Target="https://ru.cppreference.com/w/cpp/numeric/random/normal_distribution" TargetMode="External"/><Relationship Id="rId10" Type="http://schemas.openxmlformats.org/officeDocument/2006/relationships/hyperlink" Target="https://ru.cppreference.com/w/cpp/numeric/random/student_t_distribution" TargetMode="External"/><Relationship Id="rId4" Type="http://schemas.openxmlformats.org/officeDocument/2006/relationships/hyperlink" Target="https://ru.cppreference.com/w/cpp/numeric/random/generate_canonical" TargetMode="External"/><Relationship Id="rId9" Type="http://schemas.openxmlformats.org/officeDocument/2006/relationships/hyperlink" Target="https://ru.cppreference.com/w/cpp/numeric/random/fisher_f_distribution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Стандарт С++ 11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102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Универсальная инициализация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E2A-B716-492A-9BC8-270BED748E63}" type="slidenum">
              <a:rPr lang="ru-RU" smtClean="0"/>
              <a:t>10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8650" y="1690689"/>
            <a:ext cx="7393686" cy="18097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ru-RU" altLang="ru-RU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BasicStruct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altLang="ru-RU" dirty="0" err="1">
                <a:solidFill>
                  <a:srgbClr val="B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altLang="ru-RU" dirty="0" err="1">
                <a:solidFill>
                  <a:srgbClr val="B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28650" y="4168642"/>
            <a:ext cx="739368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ru-RU" alt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BasicStruct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dirty="0">
                <a:latin typeface="Consolas" panose="020B0609020204030204" pitchFamily="49" charset="0"/>
                <a:cs typeface="Consolas" panose="020B0609020204030204" pitchFamily="49" charset="0"/>
              </a:rPr>
              <a:t>var1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ru-RU" alt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3.2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20640" y="4168642"/>
            <a:ext cx="29016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Инициализация агрегатов</a:t>
            </a:r>
          </a:p>
        </p:txBody>
      </p:sp>
    </p:spTree>
    <p:extLst>
      <p:ext uri="{BB962C8B-B14F-4D97-AF65-F5344CB8AC3E}">
        <p14:creationId xmlns:p14="http://schemas.microsoft.com/office/powerpoint/2010/main" val="2090441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Универсальная инициализация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E2A-B716-492A-9BC8-270BED748E63}" type="slidenum">
              <a:rPr lang="ru-RU" smtClean="0"/>
              <a:t>11</a:t>
            </a:fld>
            <a:endParaRPr lang="ru-RU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16458" y="1697348"/>
            <a:ext cx="6806672" cy="2169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AltStruct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AltStruct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x_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y_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x_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y_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28650" y="4388584"/>
            <a:ext cx="679448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ru-RU" alt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AltStruct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dirty="0">
                <a:latin typeface="Consolas" panose="020B0609020204030204" pitchFamily="49" charset="0"/>
                <a:cs typeface="Consolas" panose="020B0609020204030204" pitchFamily="49" charset="0"/>
              </a:rPr>
              <a:t>var2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ru-RU" alt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4.3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r>
              <a:rPr lang="ru-RU" alt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21434" y="4388584"/>
            <a:ext cx="29016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Вызов конструктора</a:t>
            </a:r>
          </a:p>
        </p:txBody>
      </p:sp>
    </p:spTree>
    <p:extLst>
      <p:ext uri="{BB962C8B-B14F-4D97-AF65-F5344CB8AC3E}">
        <p14:creationId xmlns:p14="http://schemas.microsoft.com/office/powerpoint/2010/main" val="4034147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Универсальная инициализация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E2A-B716-492A-9BC8-270BED748E63}" type="slidenum">
              <a:rPr lang="ru-RU" smtClean="0"/>
              <a:t>12</a:t>
            </a:fld>
            <a:endParaRPr lang="ru-RU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28650" y="1690689"/>
            <a:ext cx="7886700" cy="144962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IdString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GetString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SomeName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28650" y="3835646"/>
            <a:ext cx="7886700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theVec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2937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E2A-B716-492A-9BC8-270BED748E63}" type="slidenum">
              <a:rPr lang="ru-RU" smtClean="0"/>
              <a:t>13</a:t>
            </a:fld>
            <a:endParaRPr lang="ru-RU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53535" y="1854236"/>
            <a:ext cx="8436925" cy="92333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someStrangeCallableType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bind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SomeFunction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_2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_1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someObject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otherVariable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53534" y="5153983"/>
            <a:ext cx="8436925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myvec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cbegin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myvec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cend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{}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53535" y="3591518"/>
            <a:ext cx="8436925" cy="72943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&gt;::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const_iterator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myvec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cbegin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myvec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cend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960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decltype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E2A-B716-492A-9BC8-270BED748E63}" type="slidenum">
              <a:rPr lang="ru-RU" smtClean="0"/>
              <a:t>14</a:t>
            </a:fld>
            <a:endParaRPr lang="ru-RU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21386" y="1776841"/>
            <a:ext cx="8321509" cy="366869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C7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BC7A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ru-RU" sz="14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тип a -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ru-RU" sz="1400" b="0" i="1" u="none" strike="noStrike" cap="none" normalizeH="0" baseline="0" dirty="0">
              <a:ln>
                <a:noFill/>
              </a:ln>
              <a:solidFill>
                <a:srgbClr val="40808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400" i="1" dirty="0">
                <a:solidFill>
                  <a:srgbClr val="4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decltype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тип b -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 (возвращаемое значение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 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&gt;::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[](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size_type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тип c -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ru-RU" sz="1400" b="0" i="1" u="none" strike="noStrike" cap="none" normalizeH="0" baseline="0" dirty="0">
              <a:ln>
                <a:noFill/>
              </a:ln>
              <a:solidFill>
                <a:srgbClr val="40808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400" i="1" dirty="0">
                <a:solidFill>
                  <a:srgbClr val="4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тип d -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ru-RU" sz="1400" b="0" i="1" u="none" strike="noStrike" cap="none" normalizeH="0" baseline="0" dirty="0">
              <a:ln>
                <a:noFill/>
              </a:ln>
              <a:solidFill>
                <a:srgbClr val="40808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400" i="1" dirty="0">
                <a:solidFill>
                  <a:srgbClr val="4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decltype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ru-RU" sz="14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тип e -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тип сущности, именованной как c </a:t>
            </a:r>
            <a:endParaRPr kumimoji="0" lang="en-US" altLang="ru-RU" sz="1400" b="0" i="1" u="none" strike="noStrike" cap="none" normalizeH="0" baseline="0" dirty="0">
              <a:ln>
                <a:noFill/>
              </a:ln>
              <a:solidFill>
                <a:srgbClr val="40808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400" i="1" dirty="0">
                <a:solidFill>
                  <a:srgbClr val="4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decltype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тип f -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&amp;, так как (c) является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lvalue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decltype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тип g -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так как 0 является 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rvalue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6473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Перебор коллекции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E2A-B716-492A-9BC8-270BED748E63}" type="slidenum">
              <a:rPr lang="ru-RU" smtClean="0"/>
              <a:t>15</a:t>
            </a:fld>
            <a:endParaRPr lang="ru-RU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28650" y="1970280"/>
            <a:ext cx="7886700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my_array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A0A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my_array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x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*=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3932483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Применимо к С-массивам, спискам инициализаторов и любым типам, </a:t>
            </a:r>
          </a:p>
          <a:p>
            <a:r>
              <a:rPr lang="ru-RU" dirty="0"/>
              <a:t>для которых определены функции </a:t>
            </a:r>
            <a:r>
              <a:rPr lang="en-US" dirty="0"/>
              <a:t>begin() </a:t>
            </a:r>
            <a:r>
              <a:rPr lang="ru-RU" dirty="0"/>
              <a:t>и </a:t>
            </a:r>
            <a:r>
              <a:rPr lang="en-US" dirty="0"/>
              <a:t>end()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6982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E2A-B716-492A-9BC8-270BED748E63}" type="slidenum">
              <a:rPr lang="ru-RU" smtClean="0"/>
              <a:t>16</a:t>
            </a:fld>
            <a:endParaRPr lang="ru-RU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2032029"/>
            <a:ext cx="7886700" cy="28900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someList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for_each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someList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someList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1892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возвращаемого значения шаблона функции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E2A-B716-492A-9BC8-270BED748E63}" type="slidenum">
              <a:rPr lang="ru-RU" smtClean="0"/>
              <a:t>17</a:t>
            </a:fld>
            <a:endParaRPr lang="ru-RU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2516878"/>
            <a:ext cx="7886700" cy="252992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LHS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RHS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decltype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declval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LHS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&amp;&gt;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declval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RHS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&amp;&gt;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AddingFunc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LHS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lhs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RHS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rhs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lhs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rhs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9865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возвращаемого значения шаблона функции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E2A-B716-492A-9BC8-270BED748E63}" type="slidenum">
              <a:rPr lang="ru-RU" smtClean="0"/>
              <a:t>18</a:t>
            </a:fld>
            <a:endParaRPr lang="ru-RU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2696927"/>
            <a:ext cx="7886700" cy="2169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LHS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RHS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decltype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lhs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rhs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	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ru-RU" altLang="ru-RU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ошибка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AddingFunc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LHS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lhs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RHS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rhs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lhs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rhs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8194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возвращаемого значения шаблона функции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E2A-B716-492A-9BC8-270BED748E63}" type="slidenum">
              <a:rPr lang="ru-RU" smtClean="0"/>
              <a:t>19</a:t>
            </a:fld>
            <a:endParaRPr lang="ru-RU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2696927"/>
            <a:ext cx="7886700" cy="2169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LHS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RHS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ru-RU" sz="1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AddingFunc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LHS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lhs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RHS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rhs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ru-RU" sz="18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decltype</a:t>
            </a:r>
            <a:r>
              <a:rPr kumimoji="0" lang="en-US" altLang="ru-RU" sz="18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(lhs + </a:t>
            </a:r>
            <a:r>
              <a:rPr kumimoji="0" lang="en-US" altLang="ru-RU" sz="1800" b="0" i="0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rhs</a:t>
            </a:r>
            <a:r>
              <a:rPr kumimoji="0" lang="en-US" altLang="ru-RU" sz="18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lhs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rhs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EF5F214-273D-442E-B0F5-3A3FB9677717}"/>
              </a:ext>
            </a:extLst>
          </p:cNvPr>
          <p:cNvSpPr/>
          <p:nvPr/>
        </p:nvSpPr>
        <p:spPr>
          <a:xfrm>
            <a:off x="572286" y="1881490"/>
            <a:ext cx="79994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Возвращаемый тип теперь можно указывать в конце функции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027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 на временные объекты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89319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Позволяют реализовать семантику переноса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E2A-B716-492A-9BC8-270BED748E63}" type="slidenum">
              <a:rPr lang="ru-RU" smtClean="0"/>
              <a:t>2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109472" y="2828836"/>
            <a:ext cx="7156704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09728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Vector(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Vector&amp; ref); 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Vector(Vector&amp;&amp; ref);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b="1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109728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Vector&amp; operator=(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Vector&amp; right); 	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Vector&amp; operator=(Vector&amp;&amp; right); 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883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возвращаемого значения функции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E2A-B716-492A-9BC8-270BED748E63}" type="slidenum">
              <a:rPr lang="ru-RU" smtClean="0"/>
              <a:t>20</a:t>
            </a:fld>
            <a:endParaRPr lang="ru-RU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28650" y="2209485"/>
            <a:ext cx="7886700" cy="325012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SomeStruct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en-US" alt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FuncName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kumimoji="0" lang="en-US" alt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endParaRPr kumimoji="0" lang="en-US" alt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SomeStruct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FuncName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en-US" alt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kumimoji="0" lang="en-US" alt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905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Вызов конструкторов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E2A-B716-492A-9BC8-270BED748E63}" type="slidenum">
              <a:rPr lang="ru-RU" smtClean="0"/>
              <a:t>21</a:t>
            </a:fld>
            <a:endParaRPr lang="ru-RU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2382766"/>
            <a:ext cx="7886700" cy="252992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SomeType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SomeType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new_number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new_number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SomeType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SomeType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42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6182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E2A-B716-492A-9BC8-270BED748E63}" type="slidenum">
              <a:rPr lang="ru-RU" smtClean="0"/>
              <a:t>22</a:t>
            </a:fld>
            <a:endParaRPr lang="ru-RU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30595" y="1827248"/>
            <a:ext cx="8682809" cy="33720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0" tIns="4761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400" dirty="0"/>
              <a:t>Спецификатор </a:t>
            </a:r>
            <a:r>
              <a:rPr lang="ru-RU" altLang="ru-RU" sz="2400" dirty="0" err="1"/>
              <a:t>default</a:t>
            </a:r>
            <a:r>
              <a:rPr lang="ru-RU" altLang="ru-RU" sz="2400" dirty="0"/>
              <a:t> означает реализацию по умолчанию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400" dirty="0"/>
              <a:t>и может применяться только к специальным функциям-членам: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24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/>
              <a:t>конструктору по умолчанию;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/>
              <a:t>конструктору копий;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/>
              <a:t>конструктору перемещения;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/>
              <a:t>оператору присваивания;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/>
              <a:t>оператору перемещения;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/>
              <a:t>деструктору.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87362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E2A-B716-492A-9BC8-270BED748E63}" type="slidenum">
              <a:rPr lang="ru-RU" smtClean="0"/>
              <a:t>23</a:t>
            </a:fld>
            <a:endParaRPr lang="ru-RU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84246" y="2471121"/>
            <a:ext cx="8175508" cy="64633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Спецификатором 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urier New" panose="02070309020205020404" pitchFamily="49" charset="0"/>
              </a:rPr>
              <a:t>delete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 помечают те методы, работать с которыми нельзя.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Раньше приходилось объявлять такие конструкторы в приватной области класса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9296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</a:t>
            </a:r>
            <a:r>
              <a:rPr lang="ru-RU" dirty="0"/>
              <a:t>и </a:t>
            </a:r>
            <a:r>
              <a:rPr lang="en-US" dirty="0"/>
              <a:t>delete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E2A-B716-492A-9BC8-270BED748E63}" type="slidenum">
              <a:rPr lang="ru-RU" smtClean="0"/>
              <a:t>24</a:t>
            </a:fld>
            <a:endParaRPr lang="ru-RU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1690690"/>
            <a:ext cx="7886700" cy="28900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{}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28650" y="4923767"/>
            <a:ext cx="7886700" cy="10895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ru-RU" alt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altLang="ru-RU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ru-RU" alt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altLang="ru-RU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altLang="ru-R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ошибка! </a:t>
            </a:r>
            <a:endParaRPr lang="en-US" altLang="ru-RU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ru-RU" alt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ru-RU" altLang="ru-RU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5.42</a:t>
            </a: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ru-RU" altLang="ru-R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altLang="ru-RU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ru-RU" altLang="ru-RU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772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E2A-B716-492A-9BC8-270BED748E63}" type="slidenum">
              <a:rPr lang="ru-RU" smtClean="0"/>
              <a:t>25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28650" y="3957566"/>
            <a:ext cx="6534472" cy="20621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indent="0">
              <a:buNone/>
            </a:pPr>
            <a:r>
              <a:rPr lang="en-US" sz="1600" b="1" dirty="0">
                <a:latin typeface="Courier New"/>
                <a:ea typeface="Calibri"/>
              </a:rPr>
              <a:t>class Circle: </a:t>
            </a:r>
            <a:r>
              <a:rPr lang="en-US" sz="1600" b="1" dirty="0">
                <a:solidFill>
                  <a:srgbClr val="00B0F0"/>
                </a:solidFill>
                <a:latin typeface="Courier New"/>
                <a:ea typeface="Calibri"/>
              </a:rPr>
              <a:t>public</a:t>
            </a:r>
            <a:r>
              <a:rPr lang="en-US" sz="1600" b="1" dirty="0">
                <a:latin typeface="Courier New"/>
                <a:ea typeface="Calibri"/>
              </a:rPr>
              <a:t> Shape{</a:t>
            </a:r>
          </a:p>
          <a:p>
            <a:pPr indent="0">
              <a:buNone/>
            </a:pPr>
            <a:r>
              <a:rPr lang="en-US" sz="1600" b="1" dirty="0">
                <a:latin typeface="Courier New"/>
                <a:ea typeface="Calibri"/>
              </a:rPr>
              <a:t>public:</a:t>
            </a:r>
          </a:p>
          <a:p>
            <a:pPr indent="0">
              <a:buNone/>
            </a:pPr>
            <a:r>
              <a:rPr lang="en-US" sz="1600" b="1" dirty="0">
                <a:latin typeface="Courier New"/>
                <a:ea typeface="Calibri"/>
              </a:rPr>
              <a:t>	</a:t>
            </a:r>
            <a:r>
              <a:rPr lang="en-US" sz="1600" b="1" dirty="0">
                <a:solidFill>
                  <a:srgbClr val="00B0F0"/>
                </a:solidFill>
                <a:latin typeface="Courier New"/>
                <a:ea typeface="Calibri"/>
              </a:rPr>
              <a:t>virtual void Print()</a:t>
            </a:r>
            <a:r>
              <a:rPr lang="en-US" sz="1600" b="1" dirty="0" err="1">
                <a:solidFill>
                  <a:srgbClr val="00B0F0"/>
                </a:solidFill>
                <a:latin typeface="Courier New"/>
                <a:ea typeface="Calibri"/>
              </a:rPr>
              <a:t>const</a:t>
            </a:r>
            <a:r>
              <a:rPr lang="ru-RU" sz="1600" b="1" dirty="0">
                <a:solidFill>
                  <a:srgbClr val="00B0F0"/>
                </a:solidFill>
                <a:latin typeface="Courier New"/>
                <a:ea typeface="Calibri"/>
              </a:rPr>
              <a:t> </a:t>
            </a:r>
            <a:r>
              <a:rPr lang="en-US" sz="1600" b="1" dirty="0">
                <a:solidFill>
                  <a:srgbClr val="00B0F0"/>
                </a:solidFill>
                <a:latin typeface="Courier New"/>
                <a:ea typeface="Calibri"/>
              </a:rPr>
              <a:t>override;   </a:t>
            </a:r>
            <a:r>
              <a:rPr lang="ru-RU" sz="1600" b="1" dirty="0">
                <a:solidFill>
                  <a:srgbClr val="FF0000"/>
                </a:solidFill>
                <a:latin typeface="Courier New"/>
                <a:ea typeface="Calibri"/>
              </a:rPr>
              <a:t>//ошибка</a:t>
            </a:r>
            <a:endParaRPr lang="en-US" sz="1600" b="1" dirty="0">
              <a:solidFill>
                <a:srgbClr val="FF0000"/>
              </a:solidFill>
              <a:latin typeface="Courier New"/>
              <a:ea typeface="Calibri"/>
            </a:endParaRPr>
          </a:p>
          <a:p>
            <a:r>
              <a:rPr lang="en-US" sz="1600" b="1" dirty="0">
                <a:solidFill>
                  <a:srgbClr val="00B0F0"/>
                </a:solidFill>
                <a:latin typeface="Courier New"/>
                <a:ea typeface="Calibri"/>
              </a:rPr>
              <a:t>	virtual double Area() override;</a:t>
            </a:r>
            <a:r>
              <a:rPr lang="ru-RU" sz="1600" b="1" dirty="0">
                <a:solidFill>
                  <a:srgbClr val="00B0F0"/>
                </a:solidFill>
                <a:latin typeface="Courier New"/>
                <a:ea typeface="Calibri"/>
              </a:rPr>
              <a:t> 		 </a:t>
            </a:r>
            <a:r>
              <a:rPr lang="ru-RU" sz="1600" b="1" dirty="0">
                <a:solidFill>
                  <a:srgbClr val="FF0000"/>
                </a:solidFill>
                <a:latin typeface="Courier New"/>
                <a:ea typeface="Calibri"/>
              </a:rPr>
              <a:t>//ошибка</a:t>
            </a:r>
            <a:endParaRPr lang="en-US" sz="1600" b="1" dirty="0">
              <a:solidFill>
                <a:srgbClr val="00B0F0"/>
              </a:solidFill>
              <a:latin typeface="Courier New"/>
              <a:ea typeface="Calibri"/>
            </a:endParaRPr>
          </a:p>
          <a:p>
            <a:r>
              <a:rPr lang="en-US" sz="1600" b="1" dirty="0">
                <a:solidFill>
                  <a:srgbClr val="00B0F0"/>
                </a:solidFill>
                <a:latin typeface="Courier New"/>
                <a:ea typeface="Calibri"/>
              </a:rPr>
              <a:t>	virtual </a:t>
            </a:r>
            <a:r>
              <a:rPr lang="en-US" sz="1600" b="1" dirty="0" err="1">
                <a:solidFill>
                  <a:srgbClr val="00B0F0"/>
                </a:solidFill>
                <a:latin typeface="Courier New"/>
                <a:ea typeface="Calibri"/>
              </a:rPr>
              <a:t>int</a:t>
            </a:r>
            <a:r>
              <a:rPr lang="en-US" sz="1600" b="1" dirty="0">
                <a:solidFill>
                  <a:srgbClr val="00B0F0"/>
                </a:solidFill>
                <a:latin typeface="Courier New"/>
                <a:ea typeface="Calibri"/>
              </a:rPr>
              <a:t> </a:t>
            </a:r>
            <a:r>
              <a:rPr lang="en-US" sz="1600" b="1" dirty="0" err="1">
                <a:solidFill>
                  <a:srgbClr val="00B0F0"/>
                </a:solidFill>
                <a:latin typeface="Courier New"/>
                <a:ea typeface="Calibri"/>
              </a:rPr>
              <a:t>Perimetr</a:t>
            </a:r>
            <a:r>
              <a:rPr lang="en-US" sz="1600" b="1" dirty="0">
                <a:solidFill>
                  <a:srgbClr val="00B0F0"/>
                </a:solidFill>
                <a:latin typeface="Courier New"/>
                <a:ea typeface="Calibri"/>
              </a:rPr>
              <a:t>()</a:t>
            </a:r>
            <a:r>
              <a:rPr lang="en-US" sz="1600" b="1" dirty="0" err="1">
                <a:solidFill>
                  <a:srgbClr val="00B0F0"/>
                </a:solidFill>
                <a:latin typeface="Courier New"/>
                <a:ea typeface="Calibri"/>
              </a:rPr>
              <a:t>const</a:t>
            </a:r>
            <a:r>
              <a:rPr lang="en-US" sz="1600" b="1" dirty="0">
                <a:solidFill>
                  <a:srgbClr val="00B0F0"/>
                </a:solidFill>
                <a:latin typeface="Courier New"/>
                <a:ea typeface="Calibri"/>
              </a:rPr>
              <a:t> override;</a:t>
            </a:r>
            <a:r>
              <a:rPr lang="ru-RU" sz="1600" b="1" dirty="0">
                <a:solidFill>
                  <a:srgbClr val="00B0F0"/>
                </a:solidFill>
                <a:latin typeface="Courier New"/>
                <a:ea typeface="Calibri"/>
              </a:rPr>
              <a:t> </a:t>
            </a:r>
            <a:r>
              <a:rPr lang="ru-RU" sz="1600" b="1" dirty="0">
                <a:solidFill>
                  <a:srgbClr val="FF0000"/>
                </a:solidFill>
                <a:latin typeface="Courier New"/>
                <a:ea typeface="Calibri"/>
              </a:rPr>
              <a:t>//ошибка</a:t>
            </a:r>
            <a:endParaRPr lang="en-US" sz="1600" b="1" dirty="0">
              <a:solidFill>
                <a:srgbClr val="00B0F0"/>
              </a:solidFill>
              <a:latin typeface="Courier New"/>
              <a:ea typeface="Calibri"/>
            </a:endParaRPr>
          </a:p>
          <a:p>
            <a:pPr indent="0">
              <a:buNone/>
            </a:pPr>
            <a:r>
              <a:rPr lang="en-US" sz="1600" b="1" dirty="0">
                <a:latin typeface="Courier New"/>
                <a:ea typeface="Calibri"/>
              </a:rPr>
              <a:t>private:</a:t>
            </a:r>
          </a:p>
          <a:p>
            <a:pPr indent="0">
              <a:buNone/>
            </a:pPr>
            <a:r>
              <a:rPr lang="en-US" sz="1600" b="1" dirty="0">
                <a:latin typeface="Courier New"/>
                <a:ea typeface="Calibri"/>
              </a:rPr>
              <a:t>	double radius;</a:t>
            </a:r>
          </a:p>
          <a:p>
            <a:pPr indent="0">
              <a:buNone/>
            </a:pPr>
            <a:r>
              <a:rPr lang="en-US" sz="1600" b="1" dirty="0">
                <a:latin typeface="Courier New"/>
                <a:ea typeface="Calibri"/>
              </a:rPr>
              <a:t>};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28650" y="1782768"/>
            <a:ext cx="6534472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indent="0">
              <a:buNone/>
            </a:pPr>
            <a:r>
              <a:rPr lang="en-US" sz="1600" b="1" dirty="0">
                <a:latin typeface="Courier New"/>
                <a:ea typeface="Calibri"/>
              </a:rPr>
              <a:t>class Shape</a:t>
            </a:r>
            <a:endParaRPr lang="ru-RU" sz="1600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sz="1600" b="1" dirty="0">
                <a:latin typeface="Courier New"/>
                <a:ea typeface="Calibri"/>
              </a:rPr>
              <a:t>{</a:t>
            </a:r>
            <a:endParaRPr lang="ru-RU" sz="1600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sz="1600" b="1" dirty="0">
                <a:latin typeface="Courier New"/>
                <a:ea typeface="Calibri"/>
              </a:rPr>
              <a:t>public:</a:t>
            </a:r>
            <a:endParaRPr lang="ru-RU" sz="1600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sz="1600" b="1" dirty="0">
                <a:latin typeface="Courier New"/>
                <a:ea typeface="Calibri"/>
              </a:rPr>
              <a:t>	</a:t>
            </a:r>
            <a:r>
              <a:rPr lang="en-US" sz="1600" b="1" dirty="0">
                <a:solidFill>
                  <a:srgbClr val="00B0F0"/>
                </a:solidFill>
                <a:latin typeface="Courier New"/>
                <a:ea typeface="Calibri"/>
              </a:rPr>
              <a:t>void Print()</a:t>
            </a:r>
            <a:r>
              <a:rPr lang="en-US" sz="1600" b="1" dirty="0" err="1">
                <a:solidFill>
                  <a:srgbClr val="00B0F0"/>
                </a:solidFill>
                <a:latin typeface="Courier New"/>
                <a:ea typeface="Calibri"/>
              </a:rPr>
              <a:t>const</a:t>
            </a:r>
            <a:r>
              <a:rPr lang="en-US" sz="1600" b="1" dirty="0">
                <a:solidFill>
                  <a:srgbClr val="00B0F0"/>
                </a:solidFill>
                <a:latin typeface="Courier New"/>
                <a:ea typeface="Calibri"/>
              </a:rPr>
              <a:t>;</a:t>
            </a:r>
            <a:endParaRPr lang="ru-RU" sz="1600" dirty="0">
              <a:solidFill>
                <a:srgbClr val="00B0F0"/>
              </a:solidFill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sz="1600" b="1" dirty="0">
                <a:solidFill>
                  <a:srgbClr val="00B0F0"/>
                </a:solidFill>
                <a:latin typeface="Courier New"/>
                <a:ea typeface="Calibri"/>
              </a:rPr>
              <a:t>	virtual double Area()</a:t>
            </a:r>
            <a:r>
              <a:rPr lang="en-US" sz="1600" b="1" dirty="0" err="1">
                <a:solidFill>
                  <a:srgbClr val="00B0F0"/>
                </a:solidFill>
                <a:latin typeface="Courier New"/>
                <a:ea typeface="Calibri"/>
              </a:rPr>
              <a:t>const</a:t>
            </a:r>
            <a:r>
              <a:rPr lang="en-US" sz="1600" b="1" dirty="0">
                <a:solidFill>
                  <a:srgbClr val="00B0F0"/>
                </a:solidFill>
                <a:latin typeface="Courier New"/>
                <a:ea typeface="Calibri"/>
              </a:rPr>
              <a:t> = 0;</a:t>
            </a:r>
            <a:endParaRPr lang="ru-RU" sz="1600" dirty="0">
              <a:solidFill>
                <a:srgbClr val="00B0F0"/>
              </a:solidFill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sz="1600" b="1" dirty="0">
                <a:solidFill>
                  <a:srgbClr val="00B0F0"/>
                </a:solidFill>
                <a:latin typeface="Courier New"/>
                <a:ea typeface="Calibri"/>
              </a:rPr>
              <a:t>	virtual double </a:t>
            </a:r>
            <a:r>
              <a:rPr lang="en-US" sz="1600" b="1" dirty="0" err="1">
                <a:solidFill>
                  <a:srgbClr val="00B0F0"/>
                </a:solidFill>
                <a:latin typeface="Courier New"/>
                <a:ea typeface="Calibri"/>
              </a:rPr>
              <a:t>Perimetr</a:t>
            </a:r>
            <a:r>
              <a:rPr lang="en-US" sz="1600" b="1" dirty="0">
                <a:solidFill>
                  <a:srgbClr val="00B0F0"/>
                </a:solidFill>
                <a:latin typeface="Courier New"/>
                <a:ea typeface="Calibri"/>
              </a:rPr>
              <a:t>()</a:t>
            </a:r>
            <a:r>
              <a:rPr lang="en-US" sz="1600" b="1" dirty="0" err="1">
                <a:solidFill>
                  <a:srgbClr val="00B0F0"/>
                </a:solidFill>
                <a:latin typeface="Courier New"/>
                <a:ea typeface="Calibri"/>
              </a:rPr>
              <a:t>const</a:t>
            </a:r>
            <a:r>
              <a:rPr lang="en-US" sz="1600" b="1" dirty="0">
                <a:solidFill>
                  <a:srgbClr val="00B0F0"/>
                </a:solidFill>
                <a:latin typeface="Courier New"/>
                <a:ea typeface="Calibri"/>
              </a:rPr>
              <a:t> =0;</a:t>
            </a:r>
            <a:endParaRPr lang="ru-RU" sz="1600" dirty="0">
              <a:solidFill>
                <a:srgbClr val="00B0F0"/>
              </a:solidFill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ru-RU" sz="1600" b="1" dirty="0">
                <a:latin typeface="Courier New"/>
                <a:ea typeface="Calibri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71620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E2A-B716-492A-9BC8-270BED748E63}" type="slidenum">
              <a:rPr lang="ru-RU" smtClean="0"/>
              <a:t>26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28650" y="3957566"/>
            <a:ext cx="6534472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indent="0">
              <a:buNone/>
            </a:pPr>
            <a:r>
              <a:rPr lang="en-US" sz="1600" b="1" dirty="0">
                <a:latin typeface="Courier New"/>
                <a:ea typeface="Calibri"/>
              </a:rPr>
              <a:t>class Circle: </a:t>
            </a:r>
            <a:r>
              <a:rPr lang="en-US" sz="1600" b="1" dirty="0">
                <a:solidFill>
                  <a:srgbClr val="00B0F0"/>
                </a:solidFill>
                <a:latin typeface="Courier New"/>
                <a:ea typeface="Calibri"/>
              </a:rPr>
              <a:t>public</a:t>
            </a:r>
            <a:r>
              <a:rPr lang="en-US" sz="1600" b="1" dirty="0">
                <a:latin typeface="Courier New"/>
                <a:ea typeface="Calibri"/>
              </a:rPr>
              <a:t> Shape{</a:t>
            </a:r>
          </a:p>
          <a:p>
            <a:pPr indent="0">
              <a:buNone/>
            </a:pPr>
            <a:r>
              <a:rPr lang="en-US" sz="1600" b="1" dirty="0">
                <a:latin typeface="Courier New"/>
                <a:ea typeface="Calibri"/>
              </a:rPr>
              <a:t>public:</a:t>
            </a:r>
          </a:p>
          <a:p>
            <a:pPr indent="0">
              <a:buNone/>
            </a:pPr>
            <a:r>
              <a:rPr lang="en-US" sz="1600" b="1" dirty="0">
                <a:latin typeface="Courier New"/>
                <a:ea typeface="Calibri"/>
              </a:rPr>
              <a:t>	</a:t>
            </a:r>
            <a:r>
              <a:rPr lang="en-US" sz="1600" b="1" dirty="0">
                <a:solidFill>
                  <a:srgbClr val="00B0F0"/>
                </a:solidFill>
                <a:latin typeface="Courier New"/>
                <a:ea typeface="Calibri"/>
              </a:rPr>
              <a:t>virtual void Print()</a:t>
            </a:r>
            <a:r>
              <a:rPr lang="en-US" sz="1600" b="1" dirty="0" err="1">
                <a:solidFill>
                  <a:srgbClr val="00B0F0"/>
                </a:solidFill>
                <a:latin typeface="Courier New"/>
                <a:ea typeface="Calibri"/>
              </a:rPr>
              <a:t>const</a:t>
            </a:r>
            <a:r>
              <a:rPr lang="en-US" sz="1600" b="1" dirty="0">
                <a:solidFill>
                  <a:srgbClr val="00B0F0"/>
                </a:solidFill>
                <a:latin typeface="Courier New"/>
                <a:ea typeface="Calibri"/>
              </a:rPr>
              <a:t>;   </a:t>
            </a:r>
            <a:r>
              <a:rPr lang="ru-RU" sz="1600" b="1" dirty="0">
                <a:solidFill>
                  <a:srgbClr val="FF0000"/>
                </a:solidFill>
                <a:latin typeface="Courier New"/>
                <a:ea typeface="Calibri"/>
              </a:rPr>
              <a:t>//ошибка</a:t>
            </a:r>
            <a:endParaRPr lang="en-US" sz="1600" b="1" dirty="0">
              <a:solidFill>
                <a:srgbClr val="FF0000"/>
              </a:solidFill>
              <a:latin typeface="Courier New"/>
              <a:ea typeface="Calibri"/>
            </a:endParaRPr>
          </a:p>
          <a:p>
            <a:r>
              <a:rPr lang="en-US" sz="1600" b="1" dirty="0">
                <a:latin typeface="Courier New"/>
                <a:ea typeface="Calibri"/>
              </a:rPr>
              <a:t>};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28650" y="1782768"/>
            <a:ext cx="6534472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indent="0">
              <a:buNone/>
            </a:pPr>
            <a:r>
              <a:rPr lang="en-US" sz="1600" b="1" dirty="0">
                <a:latin typeface="Courier New"/>
                <a:ea typeface="Calibri"/>
              </a:rPr>
              <a:t>class Shape</a:t>
            </a:r>
            <a:endParaRPr lang="ru-RU" sz="1600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sz="1600" b="1" dirty="0">
                <a:latin typeface="Courier New"/>
                <a:ea typeface="Calibri"/>
              </a:rPr>
              <a:t>{</a:t>
            </a:r>
            <a:endParaRPr lang="ru-RU" sz="1600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sz="1600" b="1" dirty="0">
                <a:latin typeface="Courier New"/>
                <a:ea typeface="Calibri"/>
              </a:rPr>
              <a:t>public:</a:t>
            </a:r>
            <a:endParaRPr lang="ru-RU" sz="1600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sz="1600" b="1" dirty="0">
                <a:latin typeface="Courier New"/>
                <a:ea typeface="Calibri"/>
              </a:rPr>
              <a:t>	</a:t>
            </a:r>
            <a:r>
              <a:rPr lang="en-US" sz="1600" b="1" dirty="0">
                <a:solidFill>
                  <a:srgbClr val="00B0F0"/>
                </a:solidFill>
                <a:latin typeface="Courier New"/>
                <a:ea typeface="Calibri"/>
              </a:rPr>
              <a:t> virtual void Print()</a:t>
            </a:r>
            <a:r>
              <a:rPr lang="en-US" sz="1600" b="1" dirty="0" err="1">
                <a:solidFill>
                  <a:srgbClr val="00B0F0"/>
                </a:solidFill>
                <a:latin typeface="Courier New"/>
                <a:ea typeface="Calibri"/>
              </a:rPr>
              <a:t>const</a:t>
            </a:r>
            <a:r>
              <a:rPr lang="en-US" sz="1600" b="1" dirty="0">
                <a:solidFill>
                  <a:srgbClr val="00B0F0"/>
                </a:solidFill>
                <a:latin typeface="Courier New"/>
                <a:ea typeface="Calibri"/>
              </a:rPr>
              <a:t> final;</a:t>
            </a:r>
            <a:endParaRPr lang="ru-RU" sz="1600" dirty="0">
              <a:solidFill>
                <a:srgbClr val="00B0F0"/>
              </a:solidFill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ru-RU" sz="1600" b="1" dirty="0">
                <a:latin typeface="Courier New"/>
                <a:ea typeface="Calibri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563559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E2A-B716-492A-9BC8-270BED748E63}" type="slidenum">
              <a:rPr lang="ru-RU" smtClean="0"/>
              <a:t>27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28650" y="3957566"/>
            <a:ext cx="6534472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indent="0">
              <a:buNone/>
            </a:pPr>
            <a:r>
              <a:rPr lang="en-US" sz="1600" b="1" dirty="0">
                <a:latin typeface="Courier New"/>
                <a:ea typeface="Calibri"/>
              </a:rPr>
              <a:t>class Circle: </a:t>
            </a:r>
            <a:r>
              <a:rPr lang="en-US" sz="1600" b="1" dirty="0">
                <a:solidFill>
                  <a:srgbClr val="00B0F0"/>
                </a:solidFill>
                <a:latin typeface="Courier New"/>
                <a:ea typeface="Calibri"/>
              </a:rPr>
              <a:t>public</a:t>
            </a:r>
            <a:r>
              <a:rPr lang="en-US" sz="1600" b="1" dirty="0">
                <a:latin typeface="Courier New"/>
                <a:ea typeface="Calibri"/>
              </a:rPr>
              <a:t> Shape</a:t>
            </a:r>
          </a:p>
          <a:p>
            <a:pPr indent="0">
              <a:buNone/>
            </a:pPr>
            <a:r>
              <a:rPr lang="en-US" sz="1600" b="1" dirty="0">
                <a:latin typeface="Courier New"/>
                <a:ea typeface="Calibri"/>
              </a:rPr>
              <a:t>{</a:t>
            </a:r>
          </a:p>
          <a:p>
            <a:pPr indent="0">
              <a:buNone/>
            </a:pPr>
            <a:r>
              <a:rPr lang="en-US" sz="1600" b="1" dirty="0">
                <a:solidFill>
                  <a:srgbClr val="00B0F0"/>
                </a:solidFill>
                <a:latin typeface="Courier New"/>
                <a:ea typeface="Calibri"/>
              </a:rPr>
              <a:t>	…   </a:t>
            </a:r>
            <a:endParaRPr lang="en-US" sz="1600" b="1" dirty="0">
              <a:solidFill>
                <a:srgbClr val="FF0000"/>
              </a:solidFill>
              <a:latin typeface="Courier New"/>
              <a:ea typeface="Calibri"/>
            </a:endParaRPr>
          </a:p>
          <a:p>
            <a:r>
              <a:rPr lang="en-US" sz="1600" b="1" dirty="0">
                <a:latin typeface="Courier New"/>
                <a:ea typeface="Calibri"/>
              </a:rPr>
              <a:t>};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28650" y="1782768"/>
            <a:ext cx="6534472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indent="0">
              <a:buNone/>
            </a:pPr>
            <a:r>
              <a:rPr lang="en-US" sz="1600" b="1" dirty="0">
                <a:latin typeface="Courier New"/>
                <a:ea typeface="Calibri"/>
              </a:rPr>
              <a:t>class Shape </a:t>
            </a:r>
            <a:r>
              <a:rPr lang="en-US" sz="1600" b="1" dirty="0">
                <a:solidFill>
                  <a:srgbClr val="00B0F0"/>
                </a:solidFill>
                <a:latin typeface="Courier New"/>
                <a:ea typeface="Calibri"/>
              </a:rPr>
              <a:t>final</a:t>
            </a:r>
            <a:endParaRPr lang="ru-RU" sz="1600" dirty="0">
              <a:solidFill>
                <a:srgbClr val="00B0F0"/>
              </a:solidFill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sz="1600" b="1" dirty="0">
                <a:latin typeface="Courier New"/>
                <a:ea typeface="Calibri"/>
              </a:rPr>
              <a:t>{</a:t>
            </a:r>
            <a:endParaRPr lang="ru-RU" sz="1600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	…</a:t>
            </a:r>
            <a:endParaRPr lang="ru-RU" sz="1600" dirty="0">
              <a:solidFill>
                <a:srgbClr val="00B0F0"/>
              </a:solidFill>
              <a:latin typeface="Consolas" panose="020B0609020204030204" pitchFamily="49" charset="0"/>
              <a:ea typeface="Times New Roman"/>
              <a:cs typeface="Consolas" panose="020B0609020204030204" pitchFamily="49" charset="0"/>
            </a:endParaRPr>
          </a:p>
          <a:p>
            <a:pPr indent="0">
              <a:buNone/>
            </a:pPr>
            <a:r>
              <a:rPr lang="ru-RU" sz="1600" b="1" dirty="0">
                <a:latin typeface="Courier New"/>
                <a:ea typeface="Calibri"/>
              </a:rPr>
              <a:t>};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061203" y="3911656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  <a:latin typeface="Courier New"/>
                <a:ea typeface="Calibri"/>
              </a:rPr>
              <a:t>//ошибка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9468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override </a:t>
            </a:r>
            <a:r>
              <a:rPr lang="ru-RU" dirty="0"/>
              <a:t>и </a:t>
            </a:r>
            <a:r>
              <a:rPr lang="en-US" dirty="0"/>
              <a:t>final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E2A-B716-492A-9BC8-270BED748E63}" type="slidenum">
              <a:rPr lang="ru-RU" smtClean="0"/>
              <a:t>28</a:t>
            </a:fld>
            <a:endParaRPr lang="ru-RU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2084527"/>
            <a:ext cx="7886700" cy="147732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Идентификаторы 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и 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имеют специальное значение </a:t>
            </a:r>
            <a:b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только при использовании в определённых ситуациях. В остальных случаях они могут использоваться в качестве нормальных идентификаторов (например, как имя переменной </a:t>
            </a:r>
            <a:b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или функции).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7426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nullptr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E2A-B716-492A-9BC8-270BED748E63}" type="slidenum">
              <a:rPr lang="ru-RU" smtClean="0"/>
              <a:t>29</a:t>
            </a:fld>
            <a:endParaRPr lang="ru-RU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2166177"/>
            <a:ext cx="7886700" cy="64633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628650" y="3473840"/>
            <a:ext cx="7886700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</a:pPr>
            <a:r>
              <a:rPr lang="ru-RU" altLang="ru-RU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ru-RU" altLang="ru-RU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1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ru-RU" altLang="ru-RU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altLang="ru-RU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</a:t>
            </a:r>
            <a:r>
              <a:rPr lang="ru-RU" altLang="ru-RU" sz="1800" i="1" dirty="0">
                <a:solidFill>
                  <a:srgbClr val="4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 вызывает </a:t>
            </a:r>
            <a:r>
              <a:rPr lang="ru-RU" altLang="ru-RU" sz="1800" i="1" dirty="0" err="1">
                <a:solidFill>
                  <a:srgbClr val="4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ru-RU" altLang="ru-RU" sz="1800" i="1" dirty="0">
                <a:solidFill>
                  <a:srgbClr val="4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1800" i="1" dirty="0">
                <a:solidFill>
                  <a:srgbClr val="4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altLang="ru-RU" sz="1800" i="1" dirty="0">
                <a:solidFill>
                  <a:srgbClr val="4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а не </a:t>
            </a:r>
            <a:r>
              <a:rPr lang="ru-RU" altLang="ru-RU" sz="1800" i="1" dirty="0" err="1">
                <a:solidFill>
                  <a:srgbClr val="4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ru-RU" altLang="ru-RU" sz="1800" i="1" dirty="0">
                <a:solidFill>
                  <a:srgbClr val="4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1800" i="1" dirty="0">
                <a:solidFill>
                  <a:srgbClr val="4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char*</a:t>
            </a:r>
            <a:r>
              <a:rPr lang="ru-RU" altLang="ru-RU" sz="1800" i="1" dirty="0">
                <a:solidFill>
                  <a:srgbClr val="4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812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constexpr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E2A-B716-492A-9BC8-270BED748E63}" type="slidenum">
              <a:rPr lang="ru-RU" smtClean="0"/>
              <a:t>3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24256" y="1720840"/>
            <a:ext cx="78638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Функция возвращает константу времени компиляции</a:t>
            </a:r>
          </a:p>
          <a:p>
            <a:endParaRPr lang="ru-RU" dirty="0"/>
          </a:p>
          <a:p>
            <a:r>
              <a:rPr lang="ru-RU" dirty="0"/>
              <a:t>Ограничения на действия функции: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такая функция должна возвращать значение;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тело функции должно быть вида </a:t>
            </a:r>
            <a:r>
              <a:rPr lang="ru-RU" dirty="0" err="1"/>
              <a:t>return</a:t>
            </a:r>
            <a:r>
              <a:rPr lang="ru-RU" dirty="0"/>
              <a:t> выражение;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выражение должно состоять из констант и/или вызовов других </a:t>
            </a:r>
            <a:r>
              <a:rPr lang="ru-RU" dirty="0" err="1"/>
              <a:t>constexpr</a:t>
            </a:r>
            <a:r>
              <a:rPr lang="ru-RU" dirty="0"/>
              <a:t>-функций;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функция, обозначенная </a:t>
            </a:r>
            <a:r>
              <a:rPr lang="ru-RU" dirty="0" err="1"/>
              <a:t>constexpr</a:t>
            </a:r>
            <a:r>
              <a:rPr lang="ru-RU" dirty="0"/>
              <a:t>, не может использоваться до определения в текущей единице компиляции.</a:t>
            </a:r>
          </a:p>
        </p:txBody>
      </p:sp>
    </p:spTree>
    <p:extLst>
      <p:ext uri="{BB962C8B-B14F-4D97-AF65-F5344CB8AC3E}">
        <p14:creationId xmlns:p14="http://schemas.microsoft.com/office/powerpoint/2010/main" val="32883177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nullptr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E2A-B716-492A-9BC8-270BED748E63}" type="slidenum">
              <a:rPr lang="ru-RU" smtClean="0"/>
              <a:t>30</a:t>
            </a:fld>
            <a:endParaRPr lang="ru-RU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3208991"/>
            <a:ext cx="7886700" cy="2169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pc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верно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pi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верно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kumimoji="0" lang="en-US" altLang="ru-RU" sz="18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//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верно. b = 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ошибка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вызывает 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*), а не 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628650" y="1908290"/>
            <a:ext cx="7886700" cy="64633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altLang="ru-RU" sz="1800">
                <a:solidFill>
                  <a:srgbClr val="B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ru-RU" altLang="ru-RU" sz="1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ru-RU" altLang="ru-RU" sz="1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800">
                <a:solidFill>
                  <a:srgbClr val="B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ru-RU" altLang="ru-RU" sz="1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80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ru-RU" altLang="ru-RU" sz="1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ru-RU" sz="180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altLang="ru-RU" sz="1800">
                <a:solidFill>
                  <a:srgbClr val="B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ru-RU" altLang="ru-RU" sz="1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8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ru-RU" altLang="ru-RU" sz="1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800">
                <a:solidFill>
                  <a:srgbClr val="B00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altLang="ru-RU" sz="18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ru-RU" altLang="ru-RU" sz="18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ru-RU" altLang="ru-RU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3659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Перечисления со строгой типизацией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E2A-B716-492A-9BC8-270BED748E63}" type="slidenum">
              <a:rPr lang="ru-RU" smtClean="0"/>
              <a:t>31</a:t>
            </a:fld>
            <a:endParaRPr lang="ru-RU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2248654"/>
            <a:ext cx="7886700" cy="252992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Enumeration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Val1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Val2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Val3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Val4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= 101 */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38374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шаблонного синонима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E2A-B716-492A-9BC8-270BED748E63}" type="slidenum">
              <a:rPr lang="ru-RU" smtClean="0"/>
              <a:t>32</a:t>
            </a:fld>
            <a:endParaRPr lang="ru-RU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2250696"/>
            <a:ext cx="7886700" cy="147732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Second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third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SomeType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Second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TypedefName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SomeType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OtherType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Second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5&gt;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8219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/>
              <a:t>using </a:t>
            </a:r>
            <a:r>
              <a:rPr lang="ru-RU" dirty="0"/>
              <a:t>как </a:t>
            </a:r>
            <a:r>
              <a:rPr lang="en-US" dirty="0" err="1"/>
              <a:t>typedef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E2A-B716-492A-9BC8-270BED748E63}" type="slidenum">
              <a:rPr lang="ru-RU" smtClean="0"/>
              <a:t>33</a:t>
            </a:fld>
            <a:endParaRPr lang="ru-RU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2519889"/>
            <a:ext cx="7886700" cy="64633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OtherType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Старый стиль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OtherType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Новый синтаксис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29822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95E80-064F-4D7C-A3A7-1083E410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170" y="136524"/>
            <a:ext cx="7886700" cy="1325563"/>
          </a:xfrm>
        </p:spPr>
        <p:txBody>
          <a:bodyPr/>
          <a:lstStyle/>
          <a:p>
            <a:r>
              <a:rPr lang="ru-RU" dirty="0"/>
              <a:t>Снятие ограничений с </a:t>
            </a:r>
            <a:r>
              <a:rPr lang="en-US" dirty="0"/>
              <a:t>union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1329D4-3213-4CE8-906F-07D3EEE46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E2A-B716-492A-9BC8-270BED748E63}" type="slidenum">
              <a:rPr lang="ru-RU" smtClean="0"/>
              <a:t>34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760ADE1-60D9-42C6-80BC-9D5FD05CFFF3}"/>
              </a:ext>
            </a:extLst>
          </p:cNvPr>
          <p:cNvSpPr/>
          <p:nvPr/>
        </p:nvSpPr>
        <p:spPr>
          <a:xfrm>
            <a:off x="478171" y="3200950"/>
            <a:ext cx="7659149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z;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w;</a:t>
            </a:r>
          </a:p>
          <a:p>
            <a:r>
              <a:rPr lang="ru-RU" dirty="0" err="1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p;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Неверно для C++03, поскольку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Point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имеет 			  	       //нетривиальный конструктор.  </a:t>
            </a: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	       //Однако код работает корректно в C++11.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U(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:p(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EEBD5B4-89C9-4A73-894F-9DB7768D2907}"/>
              </a:ext>
            </a:extLst>
          </p:cNvPr>
          <p:cNvSpPr/>
          <p:nvPr/>
        </p:nvSpPr>
        <p:spPr>
          <a:xfrm>
            <a:off x="478170" y="1519991"/>
            <a:ext cx="7659149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Point() {}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Point(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 : x_(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), y_(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x_, y_;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DA4DE24-309F-4DF4-B388-F5290E3BC4AA}"/>
              </a:ext>
            </a:extLst>
          </p:cNvPr>
          <p:cNvSpPr/>
          <p:nvPr/>
        </p:nvSpPr>
        <p:spPr>
          <a:xfrm>
            <a:off x="478170" y="5778783"/>
            <a:ext cx="765914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u(4, 5);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4825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6C8E7-3A45-4537-9F06-52C86B5E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Переменное количество аргументов шаблонов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E3FA326-0F9D-492E-AD92-01F28FBB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E2A-B716-492A-9BC8-270BED748E63}" type="slidenum">
              <a:rPr lang="ru-RU" smtClean="0"/>
              <a:t>35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50C324F-F4E7-47D7-B521-9A68D0A813F6}"/>
              </a:ext>
            </a:extLst>
          </p:cNvPr>
          <p:cNvSpPr/>
          <p:nvPr/>
        </p:nvSpPr>
        <p:spPr>
          <a:xfrm>
            <a:off x="511727" y="1912022"/>
            <a:ext cx="7999165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tuple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3369A87-E00B-4CDE-AD47-40D0A24F0F94}"/>
              </a:ext>
            </a:extLst>
          </p:cNvPr>
          <p:cNvSpPr/>
          <p:nvPr/>
        </p:nvSpPr>
        <p:spPr>
          <a:xfrm>
            <a:off x="511726" y="2779686"/>
            <a:ext cx="799916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tuple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get_student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0)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make_tuple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(3.8,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"Lisa Simpson"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1)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make_tuple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(2.9,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"Milhouse Van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Houten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2)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make_tuple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(1.7,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"Ralph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Wiggum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invalid_argument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99058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6C8E7-3A45-4537-9F06-52C86B5E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Переменное количество аргументов шаблонов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E3FA326-0F9D-492E-AD92-01F28FBB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E2A-B716-492A-9BC8-270BED748E63}" type="slidenum">
              <a:rPr lang="ru-RU" smtClean="0"/>
              <a:t>36</a:t>
            </a:fld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6A988AC-6DD3-4D76-97F6-A5320E918D17}"/>
              </a:ext>
            </a:extLst>
          </p:cNvPr>
          <p:cNvSpPr/>
          <p:nvPr/>
        </p:nvSpPr>
        <p:spPr>
          <a:xfrm>
            <a:off x="628650" y="1913301"/>
            <a:ext cx="7038888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student0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get_student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"ID: 0, 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"GPA: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std::get&lt;0&gt;(student0)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"grade: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std::get&lt;1&gt;(student0)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"name: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std::get&lt;2&gt;(student0)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gpa1;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grade1;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name1;</a:t>
            </a: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std::tie(gpa1, grade1, name1) = get_student(1);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"ID: 1, 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"GPA: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gpa1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"grade: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grade1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"name: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name1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86546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94D5D9-CAE1-4D56-BAAE-463A96E7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Новые строковые литералы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F9EC60-23C3-4830-9BFC-F074EB199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Есть три </a:t>
            </a:r>
            <a:r>
              <a:rPr lang="en-US" dirty="0"/>
              <a:t>Unicode </a:t>
            </a:r>
            <a:r>
              <a:rPr lang="ru-RU" dirty="0"/>
              <a:t>кодировки</a:t>
            </a:r>
          </a:p>
          <a:p>
            <a:pPr lvl="1"/>
            <a:r>
              <a:rPr lang="en-US" dirty="0"/>
              <a:t>UTF-8</a:t>
            </a:r>
          </a:p>
          <a:p>
            <a:pPr lvl="1"/>
            <a:r>
              <a:rPr lang="en-US" dirty="0"/>
              <a:t>UTF-16</a:t>
            </a:r>
          </a:p>
          <a:p>
            <a:pPr lvl="1"/>
            <a:r>
              <a:rPr lang="en-US" dirty="0"/>
              <a:t>UTF-32</a:t>
            </a:r>
          </a:p>
          <a:p>
            <a:r>
              <a:rPr lang="ru-RU" dirty="0"/>
              <a:t>Три типа данных:</a:t>
            </a:r>
            <a:endParaRPr lang="en-US" dirty="0"/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       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char16_t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char32_t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ru-RU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0BACCA-E768-480C-ADDB-2A7F49088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E2A-B716-492A-9BC8-270BED748E63}" type="slidenum">
              <a:rPr lang="ru-RU" smtClean="0"/>
              <a:t>37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A4825F5-6EB3-4A95-A9FF-DFFC2611FCBB}"/>
              </a:ext>
            </a:extLst>
          </p:cNvPr>
          <p:cNvSpPr/>
          <p:nvPr/>
        </p:nvSpPr>
        <p:spPr>
          <a:xfrm>
            <a:off x="3376569" y="3967737"/>
            <a:ext cx="4811086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u8"I'm a UTF-8 string."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u"This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is a UTF-16 string."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U"This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is a UTF-32 string."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103562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7F5CB-D4E3-4930-9C1A-E754C7B0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«Сырые»  строковые литералы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7BF2A8-0B50-4BAE-8A0C-1065A18D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E2A-B716-492A-9BC8-270BED748E63}" type="slidenum">
              <a:rPr lang="ru-RU" smtClean="0"/>
              <a:t>38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C0A6B46-9A87-42D7-8806-C8DA18B0CA1E}"/>
              </a:ext>
            </a:extLst>
          </p:cNvPr>
          <p:cNvSpPr/>
          <p:nvPr/>
        </p:nvSpPr>
        <p:spPr>
          <a:xfrm>
            <a:off x="628650" y="2269194"/>
            <a:ext cx="7659673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R"(The String Data \ Stuff " )"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R"delimiter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(The String Data \ Stuff " )delimiter"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LR"(Raw wide string literal \t (without a tab))"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u8R"XXX(I'm a "raw UTF-8" string.)XXX"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uR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"*(This is a "raw UTF-16" string.)*"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UR"(This is a "raw UTF-32" string.)"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47934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33A9DA-D4C8-4A88-A453-A58836BB0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Статическая диагностика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F7F7B5-9231-4A62-8F30-1AEC8BC8D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E2A-B716-492A-9BC8-270BED748E63}" type="slidenum">
              <a:rPr lang="ru-RU" smtClean="0"/>
              <a:t>39</a:t>
            </a:fld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DF0DF0B-40D1-4EBB-9293-81E7268670D0}"/>
              </a:ext>
            </a:extLst>
          </p:cNvPr>
          <p:cNvSpPr/>
          <p:nvPr/>
        </p:nvSpPr>
        <p:spPr>
          <a:xfrm>
            <a:off x="687898" y="1418674"/>
            <a:ext cx="6404994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Size&gt;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static_assert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(Size &gt; 3,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"Size is too small"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 _points[Size];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Vector&lt;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16&gt; a1;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Vector&lt;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2&gt; a2;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C17B3AF-545C-46E4-94D9-821DC1908DAA}"/>
              </a:ext>
            </a:extLst>
          </p:cNvPr>
          <p:cNvSpPr/>
          <p:nvPr/>
        </p:nvSpPr>
        <p:spPr>
          <a:xfrm>
            <a:off x="3707933" y="4977661"/>
            <a:ext cx="45720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383A42"/>
                </a:solidFill>
                <a:latin typeface="Menlo"/>
              </a:rPr>
              <a:t>error C2338: Size is too small see reference to class template instantiation </a:t>
            </a:r>
            <a:r>
              <a:rPr lang="en-US" dirty="0">
                <a:solidFill>
                  <a:srgbClr val="50A14F"/>
                </a:solidFill>
                <a:latin typeface="Menlo"/>
              </a:rPr>
              <a:t>'Vector&lt;</a:t>
            </a:r>
            <a:r>
              <a:rPr lang="en-US" dirty="0" err="1">
                <a:solidFill>
                  <a:srgbClr val="50A14F"/>
                </a:solidFill>
                <a:latin typeface="Menlo"/>
              </a:rPr>
              <a:t>T,Size</a:t>
            </a:r>
            <a:r>
              <a:rPr lang="en-US" dirty="0">
                <a:solidFill>
                  <a:srgbClr val="50A14F"/>
                </a:solidFill>
                <a:latin typeface="Menlo"/>
              </a:rPr>
              <a:t>&gt;'</a:t>
            </a:r>
            <a:r>
              <a:rPr lang="en-US" dirty="0">
                <a:solidFill>
                  <a:srgbClr val="383A42"/>
                </a:solidFill>
                <a:latin typeface="Menlo"/>
              </a:rPr>
              <a:t> being compiled with [ T=double, Size=2 ]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388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constexpr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E2A-B716-492A-9BC8-270BED748E63}" type="slidenum">
              <a:rPr lang="ru-RU" smtClean="0"/>
              <a:t>4</a:t>
            </a:fld>
            <a:endParaRPr lang="ru-RU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3377188"/>
            <a:ext cx="7529625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constexpr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800" dirty="0" err="1">
                <a:solidFill>
                  <a:srgbClr val="B00040"/>
                </a:solidFill>
                <a:latin typeface="Courier New" panose="02070309020205020404" pitchFamily="49" charset="0"/>
              </a:rPr>
              <a:t>int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FF"/>
                </a:solidFill>
                <a:latin typeface="Courier New" panose="02070309020205020404" pitchFamily="49" charset="0"/>
              </a:rPr>
              <a:t>GiveFive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  <a:r>
              <a:rPr lang="ru-RU" altLang="ru-RU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return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sz="1800" dirty="0">
                <a:solidFill>
                  <a:srgbClr val="666666"/>
                </a:solidFill>
                <a:latin typeface="Courier New" panose="02070309020205020404" pitchFamily="49" charset="0"/>
              </a:rPr>
              <a:t>5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</a:rPr>
              <a:t>;} </a:t>
            </a:r>
            <a:endParaRPr lang="en-US" altLang="ru-RU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dirty="0" err="1">
                <a:solidFill>
                  <a:srgbClr val="B00040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1200" dirty="0">
                <a:solidFill>
                  <a:srgbClr val="B00040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some_valu</a:t>
            </a:r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 [</a:t>
            </a:r>
            <a:r>
              <a:rPr lang="en-US" alt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GiveFive</a:t>
            </a:r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+ 7]; </a:t>
            </a:r>
            <a:endParaRPr lang="ru-RU" altLang="ru-RU" sz="1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628650" y="1983440"/>
            <a:ext cx="7529625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altLang="ru-RU" sz="1800" dirty="0" err="1">
                <a:solidFill>
                  <a:srgbClr val="B00040"/>
                </a:solidFill>
                <a:latin typeface="Courier New" panose="02070309020205020404" pitchFamily="49" charset="0"/>
              </a:rPr>
              <a:t>int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sz="1800" dirty="0" err="1">
                <a:solidFill>
                  <a:srgbClr val="0000FF"/>
                </a:solidFill>
                <a:latin typeface="Courier New" panose="02070309020205020404" pitchFamily="49" charset="0"/>
              </a:rPr>
              <a:t>GiveFive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  <a:r>
              <a:rPr lang="ru-RU" altLang="ru-RU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return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sz="1800" dirty="0">
                <a:solidFill>
                  <a:srgbClr val="666666"/>
                </a:solidFill>
                <a:latin typeface="Courier New" panose="02070309020205020404" pitchFamily="49" charset="0"/>
              </a:rPr>
              <a:t>5</a:t>
            </a:r>
            <a:r>
              <a:rPr lang="ru-RU" altLang="ru-RU" sz="1800" dirty="0">
                <a:solidFill>
                  <a:srgbClr val="000000"/>
                </a:solidFill>
                <a:latin typeface="Courier New" panose="02070309020205020404" pitchFamily="49" charset="0"/>
              </a:rPr>
              <a:t>;} </a:t>
            </a:r>
            <a:endParaRPr lang="en-US" altLang="ru-RU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dirty="0" err="1">
                <a:solidFill>
                  <a:srgbClr val="B00040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1200" dirty="0">
                <a:solidFill>
                  <a:srgbClr val="B00040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some_valu</a:t>
            </a:r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 [</a:t>
            </a:r>
            <a:r>
              <a:rPr lang="en-US" alt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GiveFive</a:t>
            </a:r>
            <a:r>
              <a:rPr lang="en-US" alt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+ 7]; </a:t>
            </a:r>
            <a:r>
              <a:rPr lang="ru-RU" altLang="ru-RU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ошибка </a:t>
            </a:r>
          </a:p>
        </p:txBody>
      </p:sp>
    </p:spTree>
    <p:extLst>
      <p:ext uri="{BB962C8B-B14F-4D97-AF65-F5344CB8AC3E}">
        <p14:creationId xmlns:p14="http://schemas.microsoft.com/office/powerpoint/2010/main" val="7011898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33A9DA-D4C8-4A88-A453-A58836BB0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Статическая диагностика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F7F7B5-9231-4A62-8F30-1AEC8BC8D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E2A-B716-492A-9BC8-270BED748E63}" type="slidenum">
              <a:rPr lang="ru-RU" smtClean="0"/>
              <a:t>40</a:t>
            </a:fld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4C69A41-F20E-42D6-8214-45F4EE335B84}"/>
              </a:ext>
            </a:extLst>
          </p:cNvPr>
          <p:cNvSpPr/>
          <p:nvPr/>
        </p:nvSpPr>
        <p:spPr>
          <a:xfrm>
            <a:off x="494950" y="1715196"/>
            <a:ext cx="7617204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type_traits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run(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static_assert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is_pod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&gt;::value, 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Тип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T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должен быть простым."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1704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70E215-6343-4684-ADEF-87CBA9B75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ГПСЧ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521F30-5049-4BBD-B23B-4AAC010C9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С++ 11 эта функциональность разделена на две части: </a:t>
            </a:r>
          </a:p>
          <a:p>
            <a:pPr lvl="1"/>
            <a:r>
              <a:rPr lang="ru-RU" dirty="0"/>
              <a:t>движок генератора, который содержит текущее состояние генератора случайных чисел и производит псевдослучайные числа</a:t>
            </a:r>
          </a:p>
          <a:p>
            <a:pPr lvl="1"/>
            <a:r>
              <a:rPr lang="ru-RU" dirty="0"/>
              <a:t> распределение, которое определяет диапазон и математическое распределение результата.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Комбинация этих двух объектов создает генератор случайных чисел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F9B86EC-335E-42D8-8EAC-25C2A1A9C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E2A-B716-492A-9BC8-270BED748E63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4085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8E931D-C929-4540-A420-0989FB4CC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2920"/>
            <a:ext cx="8616018" cy="803043"/>
          </a:xfrm>
        </p:spPr>
        <p:txBody>
          <a:bodyPr/>
          <a:lstStyle/>
          <a:p>
            <a:r>
              <a:rPr lang="ru-RU" dirty="0"/>
              <a:t>Стандартные генераторы ПСЧ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5CDBC06-D77C-439B-9472-B3C9D4AB0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E2A-B716-492A-9BC8-270BED748E63}" type="slidenum">
              <a:rPr lang="ru-RU" smtClean="0"/>
              <a:t>42</a:t>
            </a:fld>
            <a:endParaRPr lang="ru-RU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4477AF15-D0A3-441B-8183-E21FFA120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993686"/>
              </p:ext>
            </p:extLst>
          </p:nvPr>
        </p:nvGraphicFramePr>
        <p:xfrm>
          <a:off x="293615" y="975963"/>
          <a:ext cx="8221735" cy="54444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2909">
                  <a:extLst>
                    <a:ext uri="{9D8B030D-6E8A-4147-A177-3AD203B41FA5}">
                      <a16:colId xmlns:a16="http://schemas.microsoft.com/office/drawing/2014/main" val="4092053921"/>
                    </a:ext>
                  </a:extLst>
                </a:gridCol>
                <a:gridCol w="6008826">
                  <a:extLst>
                    <a:ext uri="{9D8B030D-6E8A-4147-A177-3AD203B41FA5}">
                      <a16:colId xmlns:a16="http://schemas.microsoft.com/office/drawing/2014/main" val="3926881787"/>
                    </a:ext>
                  </a:extLst>
                </a:gridCol>
              </a:tblGrid>
              <a:tr h="274407"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Тип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249" marR="0" marT="20866" marB="2608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Definition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249" marR="0" marT="20866" marB="26083" anchor="ctr"/>
                </a:tc>
                <a:extLst>
                  <a:ext uri="{0D108BD9-81ED-4DB2-BD59-A6C34878D82A}">
                    <a16:rowId xmlns:a16="http://schemas.microsoft.com/office/drawing/2014/main" val="3677233934"/>
                  </a:ext>
                </a:extLst>
              </a:tr>
              <a:tr h="287862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minstd_rand0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249" marR="0" marT="20866" marB="2608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  <a:hlinkClick r:id="rId2"/>
                        </a:rPr>
                        <a:t>std::</a:t>
                      </a:r>
                      <a:r>
                        <a:rPr lang="en-US" sz="1400" u="none" strike="noStrike" dirty="0" err="1">
                          <a:effectLst/>
                          <a:hlinkClick r:id="rId2"/>
                        </a:rPr>
                        <a:t>linear_congruential_engine</a:t>
                      </a:r>
                      <a:r>
                        <a:rPr lang="en-US" sz="1400" dirty="0">
                          <a:effectLst/>
                        </a:rPr>
                        <a:t>&lt;uint_fast32_t, 16807, 0, 2147483647&gt;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249" marR="6521" marT="6521" marB="6521" anchor="ctr"/>
                </a:tc>
                <a:extLst>
                  <a:ext uri="{0D108BD9-81ED-4DB2-BD59-A6C34878D82A}">
                    <a16:rowId xmlns:a16="http://schemas.microsoft.com/office/drawing/2014/main" val="815749552"/>
                  </a:ext>
                </a:extLst>
              </a:tr>
              <a:tr h="287862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minstd_rand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249" marR="0" marT="20866" marB="2608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  <a:hlinkClick r:id="rId2"/>
                        </a:rPr>
                        <a:t>std::</a:t>
                      </a:r>
                      <a:r>
                        <a:rPr lang="en-US" sz="1400" u="none" strike="noStrike" dirty="0" err="1">
                          <a:effectLst/>
                          <a:hlinkClick r:id="rId2"/>
                        </a:rPr>
                        <a:t>linear_congruential_engine</a:t>
                      </a:r>
                      <a:r>
                        <a:rPr lang="en-US" sz="1400" dirty="0">
                          <a:effectLst/>
                        </a:rPr>
                        <a:t>&lt;uint_fast32_t, 48271, 0, 2147483647&gt;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249" marR="6521" marT="6521" marB="6521" anchor="ctr"/>
                </a:tc>
                <a:extLst>
                  <a:ext uri="{0D108BD9-81ED-4DB2-BD59-A6C34878D82A}">
                    <a16:rowId xmlns:a16="http://schemas.microsoft.com/office/drawing/2014/main" val="3298626008"/>
                  </a:ext>
                </a:extLst>
              </a:tr>
              <a:tr h="1244366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mt19937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249" marR="0" marT="20866" marB="26083" anchor="ctr"/>
                </a:tc>
                <a:tc>
                  <a:txBody>
                    <a:bodyPr/>
                    <a:lstStyle/>
                    <a:p>
                      <a:pPr marL="19050" marR="190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  <a:hlinkClick r:id="rId3"/>
                        </a:rPr>
                        <a:t>std::</a:t>
                      </a:r>
                      <a:r>
                        <a:rPr lang="en-US" sz="1400" u="none" strike="noStrike" dirty="0" err="1">
                          <a:effectLst/>
                          <a:hlinkClick r:id="rId3"/>
                        </a:rPr>
                        <a:t>mersenne_twister_engine</a:t>
                      </a:r>
                      <a:r>
                        <a:rPr lang="en-US" sz="1400" dirty="0">
                          <a:effectLst/>
                        </a:rPr>
                        <a:t>&lt;uint_fast32_t, 32, 624, 397, 31,</a:t>
                      </a:r>
                      <a:endParaRPr lang="ru-RU" sz="1400" dirty="0">
                        <a:effectLst/>
                      </a:endParaRPr>
                    </a:p>
                    <a:p>
                      <a:pPr marL="19050" marR="19050">
                        <a:lnSpc>
                          <a:spcPts val="1440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                             </a:t>
                      </a:r>
                      <a:r>
                        <a:rPr lang="ru-RU" sz="1400" dirty="0">
                          <a:effectLst/>
                        </a:rPr>
                        <a:t>0x9908b0df, 11,</a:t>
                      </a:r>
                      <a:br>
                        <a:rPr lang="ru-RU" sz="1400" dirty="0">
                          <a:effectLst/>
                        </a:rPr>
                      </a:br>
                      <a:r>
                        <a:rPr lang="ru-RU" sz="1400" dirty="0">
                          <a:effectLst/>
                        </a:rPr>
                        <a:t>                             0xffffffff, 7,</a:t>
                      </a:r>
                      <a:br>
                        <a:rPr lang="ru-RU" sz="1400" dirty="0">
                          <a:effectLst/>
                        </a:rPr>
                      </a:br>
                      <a:r>
                        <a:rPr lang="ru-RU" sz="1400" dirty="0">
                          <a:effectLst/>
                        </a:rPr>
                        <a:t>                             0x9d2c5680, 15,</a:t>
                      </a:r>
                      <a:br>
                        <a:rPr lang="ru-RU" sz="1400" dirty="0">
                          <a:effectLst/>
                        </a:rPr>
                      </a:br>
                      <a:r>
                        <a:rPr lang="ru-RU" sz="1400" dirty="0">
                          <a:effectLst/>
                        </a:rPr>
                        <a:t>                             0xefc60000, 18, 1812433253&gt;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249" marR="6521" marT="6521" marB="6521" anchor="ctr"/>
                </a:tc>
                <a:extLst>
                  <a:ext uri="{0D108BD9-81ED-4DB2-BD59-A6C34878D82A}">
                    <a16:rowId xmlns:a16="http://schemas.microsoft.com/office/drawing/2014/main" val="1533536297"/>
                  </a:ext>
                </a:extLst>
              </a:tr>
              <a:tr h="1244366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mt19937_64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249" marR="0" marT="20866" marB="26083" anchor="ctr"/>
                </a:tc>
                <a:tc>
                  <a:txBody>
                    <a:bodyPr/>
                    <a:lstStyle/>
                    <a:p>
                      <a:pPr marL="19050" marR="190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  <a:hlinkClick r:id="rId3"/>
                        </a:rPr>
                        <a:t>std::</a:t>
                      </a:r>
                      <a:r>
                        <a:rPr lang="en-US" sz="1400" u="none" strike="noStrike" dirty="0" err="1">
                          <a:effectLst/>
                          <a:hlinkClick r:id="rId3"/>
                        </a:rPr>
                        <a:t>mersenne_twister_engine</a:t>
                      </a:r>
                      <a:r>
                        <a:rPr lang="en-US" sz="1400" dirty="0">
                          <a:effectLst/>
                        </a:rPr>
                        <a:t>&lt;uint_fast64_t, 64, 312, 156, 31,</a:t>
                      </a:r>
                      <a:endParaRPr lang="ru-RU" sz="1400" dirty="0">
                        <a:effectLst/>
                      </a:endParaRPr>
                    </a:p>
                    <a:p>
                      <a:pPr marL="19050" marR="19050">
                        <a:lnSpc>
                          <a:spcPts val="1440"/>
                        </a:lnSpc>
                        <a:spcBef>
                          <a:spcPts val="48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                             </a:t>
                      </a:r>
                      <a:r>
                        <a:rPr lang="ru-RU" sz="1400" dirty="0">
                          <a:effectLst/>
                        </a:rPr>
                        <a:t>0xb5026f5aa96619e9, 29,</a:t>
                      </a:r>
                      <a:br>
                        <a:rPr lang="ru-RU" sz="1400" dirty="0">
                          <a:effectLst/>
                        </a:rPr>
                      </a:br>
                      <a:r>
                        <a:rPr lang="ru-RU" sz="1400" dirty="0">
                          <a:effectLst/>
                        </a:rPr>
                        <a:t>                             0x5555555555555555, 17,</a:t>
                      </a:r>
                      <a:br>
                        <a:rPr lang="ru-RU" sz="1400" dirty="0">
                          <a:effectLst/>
                        </a:rPr>
                      </a:br>
                      <a:r>
                        <a:rPr lang="ru-RU" sz="1400" dirty="0">
                          <a:effectLst/>
                        </a:rPr>
                        <a:t>                             0x71d67fffeda60000, 37,</a:t>
                      </a:r>
                      <a:br>
                        <a:rPr lang="ru-RU" sz="1400" dirty="0">
                          <a:effectLst/>
                        </a:rPr>
                      </a:br>
                      <a:r>
                        <a:rPr lang="ru-RU" sz="1400" dirty="0">
                          <a:effectLst/>
                        </a:rPr>
                        <a:t>                             0xfff7eee000000000, 43, 6364136223846793005&gt;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249" marR="6521" marT="6521" marB="6521" anchor="ctr"/>
                </a:tc>
                <a:extLst>
                  <a:ext uri="{0D108BD9-81ED-4DB2-BD59-A6C34878D82A}">
                    <a16:rowId xmlns:a16="http://schemas.microsoft.com/office/drawing/2014/main" val="1760846524"/>
                  </a:ext>
                </a:extLst>
              </a:tr>
              <a:tr h="287862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ranlux24_base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249" marR="0" marT="20866" marB="2608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  <a:hlinkClick r:id="rId4"/>
                        </a:rPr>
                        <a:t>std::</a:t>
                      </a:r>
                      <a:r>
                        <a:rPr lang="en-US" sz="1400" u="none" strike="noStrike" dirty="0" err="1">
                          <a:effectLst/>
                          <a:hlinkClick r:id="rId4"/>
                        </a:rPr>
                        <a:t>subtract_with_carry_engine</a:t>
                      </a:r>
                      <a:r>
                        <a:rPr lang="en-US" sz="1400" dirty="0">
                          <a:effectLst/>
                        </a:rPr>
                        <a:t>&lt;uint_fast32_t, 24, 10, 24&gt;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249" marR="6521" marT="6521" marB="6521" anchor="ctr"/>
                </a:tc>
                <a:extLst>
                  <a:ext uri="{0D108BD9-81ED-4DB2-BD59-A6C34878D82A}">
                    <a16:rowId xmlns:a16="http://schemas.microsoft.com/office/drawing/2014/main" val="3340727994"/>
                  </a:ext>
                </a:extLst>
              </a:tr>
              <a:tr h="287862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ranlux48_base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249" marR="0" marT="20866" marB="2608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  <a:hlinkClick r:id="rId4"/>
                        </a:rPr>
                        <a:t>std::</a:t>
                      </a:r>
                      <a:r>
                        <a:rPr lang="en-US" sz="1400" u="none" strike="noStrike" dirty="0" err="1">
                          <a:effectLst/>
                          <a:hlinkClick r:id="rId4"/>
                        </a:rPr>
                        <a:t>subtract_with_carry_engine</a:t>
                      </a:r>
                      <a:r>
                        <a:rPr lang="en-US" sz="1400" dirty="0">
                          <a:effectLst/>
                        </a:rPr>
                        <a:t>&lt;uint_fast64_t, 48, 5, 12&gt;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249" marR="6521" marT="6521" marB="6521" anchor="ctr"/>
                </a:tc>
                <a:extLst>
                  <a:ext uri="{0D108BD9-81ED-4DB2-BD59-A6C34878D82A}">
                    <a16:rowId xmlns:a16="http://schemas.microsoft.com/office/drawing/2014/main" val="2846651234"/>
                  </a:ext>
                </a:extLst>
              </a:tr>
              <a:tr h="287862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ranlux24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249" marR="0" marT="20866" marB="2608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  <a:hlinkClick r:id="rId5"/>
                        </a:rPr>
                        <a:t>std::</a:t>
                      </a:r>
                      <a:r>
                        <a:rPr lang="en-US" sz="1400" u="none" strike="noStrike" dirty="0" err="1">
                          <a:effectLst/>
                          <a:hlinkClick r:id="rId5"/>
                        </a:rPr>
                        <a:t>discard_block_engine</a:t>
                      </a:r>
                      <a:r>
                        <a:rPr lang="en-US" sz="1400" dirty="0">
                          <a:effectLst/>
                        </a:rPr>
                        <a:t>&lt;ranlux24_base, 223, 23&gt;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249" marR="6521" marT="6521" marB="6521" anchor="ctr"/>
                </a:tc>
                <a:extLst>
                  <a:ext uri="{0D108BD9-81ED-4DB2-BD59-A6C34878D82A}">
                    <a16:rowId xmlns:a16="http://schemas.microsoft.com/office/drawing/2014/main" val="354012972"/>
                  </a:ext>
                </a:extLst>
              </a:tr>
              <a:tr h="287862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ranlux48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249" marR="0" marT="20866" marB="2608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  <a:hlinkClick r:id="rId5"/>
                        </a:rPr>
                        <a:t>std::</a:t>
                      </a:r>
                      <a:r>
                        <a:rPr lang="en-US" sz="1400" u="none" strike="noStrike" dirty="0" err="1">
                          <a:effectLst/>
                          <a:hlinkClick r:id="rId5"/>
                        </a:rPr>
                        <a:t>discard_block_engine</a:t>
                      </a:r>
                      <a:r>
                        <a:rPr lang="en-US" sz="1400" dirty="0">
                          <a:effectLst/>
                        </a:rPr>
                        <a:t>&lt;ranlux48_base, 389, 11&gt;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249" marR="6521" marT="6521" marB="6521" anchor="ctr"/>
                </a:tc>
                <a:extLst>
                  <a:ext uri="{0D108BD9-81ED-4DB2-BD59-A6C34878D82A}">
                    <a16:rowId xmlns:a16="http://schemas.microsoft.com/office/drawing/2014/main" val="1692507402"/>
                  </a:ext>
                </a:extLst>
              </a:tr>
              <a:tr h="287862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knuth_b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249" marR="0" marT="20866" marB="2608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  <a:hlinkClick r:id="rId6"/>
                        </a:rPr>
                        <a:t>std::</a:t>
                      </a:r>
                      <a:r>
                        <a:rPr lang="en-US" sz="1400" u="none" strike="noStrike" dirty="0" err="1">
                          <a:effectLst/>
                          <a:hlinkClick r:id="rId6"/>
                        </a:rPr>
                        <a:t>shuffle_order_engine</a:t>
                      </a:r>
                      <a:r>
                        <a:rPr lang="en-US" sz="1400" dirty="0">
                          <a:effectLst/>
                        </a:rPr>
                        <a:t>&lt;minstd_rand0, 256&gt;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249" marR="6521" marT="6521" marB="6521" anchor="ctr"/>
                </a:tc>
                <a:extLst>
                  <a:ext uri="{0D108BD9-81ED-4DB2-BD59-A6C34878D82A}">
                    <a16:rowId xmlns:a16="http://schemas.microsoft.com/office/drawing/2014/main" val="2007200383"/>
                  </a:ext>
                </a:extLst>
              </a:tr>
              <a:tr h="666285">
                <a:tc>
                  <a:txBody>
                    <a:bodyPr/>
                    <a:lstStyle/>
                    <a:p>
                      <a:pPr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default_random_engine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249" marR="0" marT="20866" marB="2608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Определяется реализацией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br>
                        <a:rPr lang="ru-RU" sz="1400" dirty="0">
                          <a:effectLst/>
                        </a:rPr>
                      </a:b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249" marR="6521" marT="6521" marB="6521" anchor="ctr"/>
                </a:tc>
                <a:extLst>
                  <a:ext uri="{0D108BD9-81ED-4DB2-BD59-A6C34878D82A}">
                    <a16:rowId xmlns:a16="http://schemas.microsoft.com/office/drawing/2014/main" val="919698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60970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8D1057-34EC-4E9D-B067-443FF5FF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Случайное распределение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A966A4-4DA5-44CB-A825-93D5EC94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E2A-B716-492A-9BC8-270BED748E63}" type="slidenum">
              <a:rPr lang="ru-RU" smtClean="0"/>
              <a:t>43</a:t>
            </a:fld>
            <a:endParaRPr lang="ru-RU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53473FEA-691C-4DC0-9462-998B0B719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229339"/>
              </p:ext>
            </p:extLst>
          </p:nvPr>
        </p:nvGraphicFramePr>
        <p:xfrm>
          <a:off x="427660" y="1537604"/>
          <a:ext cx="7651115" cy="17357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0098">
                  <a:extLst>
                    <a:ext uri="{9D8B030D-6E8A-4147-A177-3AD203B41FA5}">
                      <a16:colId xmlns:a16="http://schemas.microsoft.com/office/drawing/2014/main" val="1087702178"/>
                    </a:ext>
                  </a:extLst>
                </a:gridCol>
                <a:gridCol w="5151017">
                  <a:extLst>
                    <a:ext uri="{9D8B030D-6E8A-4147-A177-3AD203B41FA5}">
                      <a16:colId xmlns:a16="http://schemas.microsoft.com/office/drawing/2014/main" val="321100559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360"/>
                        </a:spcAft>
                      </a:pPr>
                      <a:r>
                        <a:rPr lang="ru-RU" sz="1600">
                          <a:effectLst/>
                        </a:rPr>
                        <a:t>Равномерные распределения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br>
                        <a:rPr lang="ru-RU" sz="1600">
                          <a:effectLst/>
                        </a:rPr>
                      </a:b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183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600" u="sng" dirty="0" err="1">
                          <a:effectLst/>
                          <a:hlinkClick r:id="rId2" tooltip="cpp/numeric/random/uniform int distribution"/>
                        </a:rPr>
                        <a:t>uniform_int_distribution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0" marT="3048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генерирует целочисленные значения, равномерно распределённые по всему диапазону 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9525" marT="9525" marB="9525" anchor="ctr"/>
                </a:tc>
                <a:extLst>
                  <a:ext uri="{0D108BD9-81ED-4DB2-BD59-A6C34878D82A}">
                    <a16:rowId xmlns:a16="http://schemas.microsoft.com/office/drawing/2014/main" val="30220689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600" u="sng" dirty="0" err="1">
                          <a:effectLst/>
                          <a:hlinkClick r:id="rId3" tooltip="cpp/numeric/random/uniform real distribution"/>
                        </a:rPr>
                        <a:t>uniform_real_distribution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0" marT="3048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производит числа с плавающей запятой, равномерно распределённые по диапазону  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9525" marT="9525" marB="9525" anchor="ctr"/>
                </a:tc>
                <a:extLst>
                  <a:ext uri="{0D108BD9-81ED-4DB2-BD59-A6C34878D82A}">
                    <a16:rowId xmlns:a16="http://schemas.microsoft.com/office/drawing/2014/main" val="370513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600" u="sng" dirty="0" err="1">
                          <a:effectLst/>
                          <a:hlinkClick r:id="rId4" tooltip="cpp/numeric/random/generate canonical"/>
                        </a:rPr>
                        <a:t>generate_canonical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0" marT="30480" marB="381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равномерно распределяет реальные значения заданной точностью по [0, 1) 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9525" marT="9525" marB="9525" anchor="ctr"/>
                </a:tc>
                <a:extLst>
                  <a:ext uri="{0D108BD9-81ED-4DB2-BD59-A6C34878D82A}">
                    <a16:rowId xmlns:a16="http://schemas.microsoft.com/office/drawing/2014/main" val="434393399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7DF6A5A8-24AD-469E-9E87-2A4BBBE66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873350"/>
              </p:ext>
            </p:extLst>
          </p:nvPr>
        </p:nvGraphicFramePr>
        <p:xfrm>
          <a:off x="427660" y="3429000"/>
          <a:ext cx="7886700" cy="27282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91709">
                  <a:extLst>
                    <a:ext uri="{9D8B030D-6E8A-4147-A177-3AD203B41FA5}">
                      <a16:colId xmlns:a16="http://schemas.microsoft.com/office/drawing/2014/main" val="3407421986"/>
                    </a:ext>
                  </a:extLst>
                </a:gridCol>
                <a:gridCol w="5394991">
                  <a:extLst>
                    <a:ext uri="{9D8B030D-6E8A-4147-A177-3AD203B41FA5}">
                      <a16:colId xmlns:a16="http://schemas.microsoft.com/office/drawing/2014/main" val="3402132136"/>
                    </a:ext>
                  </a:extLst>
                </a:gridCol>
              </a:tblGrid>
              <a:tr h="478364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360"/>
                        </a:spcAft>
                      </a:pPr>
                      <a:r>
                        <a:rPr lang="ru-RU" sz="1400" u="none" dirty="0">
                          <a:effectLst/>
                        </a:rPr>
                        <a:t>Нормальные распределения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360"/>
                        </a:spcAft>
                      </a:pPr>
                      <a:br>
                        <a:rPr lang="ru-RU" sz="1400" u="none" dirty="0">
                          <a:effectLst/>
                        </a:rPr>
                      </a:br>
                      <a:endParaRPr lang="ru-RU" sz="14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04" marR="8604" marT="8604" marB="8604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598923"/>
                  </a:ext>
                </a:extLst>
              </a:tr>
              <a:tr h="222548">
                <a:tc>
                  <a:txBody>
                    <a:bodyPr/>
                    <a:lstStyle/>
                    <a:p>
                      <a:pPr fontAlgn="ctr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 err="1">
                          <a:effectLst/>
                          <a:hlinkClick r:id="rId5" tooltip="cpp/numeric/random/normal distribution"/>
                        </a:rPr>
                        <a:t>normal_distribution</a:t>
                      </a:r>
                      <a:endParaRPr lang="ru-RU" sz="14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244" marR="0" marT="27532" marB="3441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генерирует вещественные значения в соответствии с стандартным нормальным (гауссовым) распределением . </a:t>
                      </a:r>
                      <a:endParaRPr lang="ru-RU" sz="14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244" marR="8604" marT="8604" marB="8604" anchor="ctr"/>
                </a:tc>
                <a:extLst>
                  <a:ext uri="{0D108BD9-81ED-4DB2-BD59-A6C34878D82A}">
                    <a16:rowId xmlns:a16="http://schemas.microsoft.com/office/drawing/2014/main" val="834278097"/>
                  </a:ext>
                </a:extLst>
              </a:tr>
              <a:tr h="222548">
                <a:tc>
                  <a:txBody>
                    <a:bodyPr/>
                    <a:lstStyle/>
                    <a:p>
                      <a:pPr fontAlgn="ctr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 err="1">
                          <a:effectLst/>
                          <a:hlinkClick r:id="rId6" tooltip="cpp/numeric/random/lognormal distribution"/>
                        </a:rPr>
                        <a:t>lognormal_distribution</a:t>
                      </a:r>
                      <a:endParaRPr lang="ru-RU" sz="14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244" marR="0" marT="27532" marB="3441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генерирует вещественные значения в соответствии с логарифмическим нормальным распределением . </a:t>
                      </a:r>
                      <a:endParaRPr lang="ru-RU" sz="14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244" marR="8604" marT="8604" marB="8604" anchor="ctr"/>
                </a:tc>
                <a:extLst>
                  <a:ext uri="{0D108BD9-81ED-4DB2-BD59-A6C34878D82A}">
                    <a16:rowId xmlns:a16="http://schemas.microsoft.com/office/drawing/2014/main" val="3675753183"/>
                  </a:ext>
                </a:extLst>
              </a:tr>
              <a:tr h="222548">
                <a:tc>
                  <a:txBody>
                    <a:bodyPr/>
                    <a:lstStyle/>
                    <a:p>
                      <a:pPr fontAlgn="ctr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 err="1">
                          <a:effectLst/>
                          <a:hlinkClick r:id="rId7" tooltip="cpp/numeric/random/chi squared distribution"/>
                        </a:rPr>
                        <a:t>chi_squared_distribution</a:t>
                      </a:r>
                      <a:endParaRPr lang="ru-RU" sz="14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244" marR="0" marT="27532" marB="3441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генерирует вещественные значения в соответствии с распределением хи-квадрат . </a:t>
                      </a:r>
                      <a:endParaRPr lang="ru-RU" sz="14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244" marR="8604" marT="8604" marB="8604" anchor="ctr"/>
                </a:tc>
                <a:extLst>
                  <a:ext uri="{0D108BD9-81ED-4DB2-BD59-A6C34878D82A}">
                    <a16:rowId xmlns:a16="http://schemas.microsoft.com/office/drawing/2014/main" val="825831477"/>
                  </a:ext>
                </a:extLst>
              </a:tr>
              <a:tr h="222548">
                <a:tc>
                  <a:txBody>
                    <a:bodyPr/>
                    <a:lstStyle/>
                    <a:p>
                      <a:pPr fontAlgn="ctr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 err="1">
                          <a:effectLst/>
                          <a:hlinkClick r:id="rId8" tooltip="cpp/numeric/random/cauchy distribution"/>
                        </a:rPr>
                        <a:t>cauchy_distribution</a:t>
                      </a:r>
                      <a:endParaRPr lang="ru-RU" sz="14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244" marR="0" marT="27532" marB="3441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генерирует вещественные значения в соответствии с Распределением Коши . </a:t>
                      </a:r>
                      <a:endParaRPr lang="ru-RU" sz="14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244" marR="8604" marT="8604" marB="8604" anchor="ctr"/>
                </a:tc>
                <a:extLst>
                  <a:ext uri="{0D108BD9-81ED-4DB2-BD59-A6C34878D82A}">
                    <a16:rowId xmlns:a16="http://schemas.microsoft.com/office/drawing/2014/main" val="666001642"/>
                  </a:ext>
                </a:extLst>
              </a:tr>
              <a:tr h="222548">
                <a:tc>
                  <a:txBody>
                    <a:bodyPr/>
                    <a:lstStyle/>
                    <a:p>
                      <a:pPr fontAlgn="ctr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 err="1">
                          <a:effectLst/>
                          <a:hlinkClick r:id="rId9" tooltip="cpp/numeric/random/fisher f distribution"/>
                        </a:rPr>
                        <a:t>fisher_f_distribution</a:t>
                      </a:r>
                      <a:endParaRPr lang="ru-RU" sz="14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244" marR="0" marT="27532" marB="3441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генерирует вещественные значения в соответствии с F-распределением Фишера . </a:t>
                      </a:r>
                      <a:endParaRPr lang="ru-RU" sz="14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244" marR="8604" marT="8604" marB="8604" anchor="ctr"/>
                </a:tc>
                <a:extLst>
                  <a:ext uri="{0D108BD9-81ED-4DB2-BD59-A6C34878D82A}">
                    <a16:rowId xmlns:a16="http://schemas.microsoft.com/office/drawing/2014/main" val="3853486402"/>
                  </a:ext>
                </a:extLst>
              </a:tr>
              <a:tr h="222548">
                <a:tc>
                  <a:txBody>
                    <a:bodyPr/>
                    <a:lstStyle/>
                    <a:p>
                      <a:pPr fontAlgn="ctr">
                        <a:lnSpc>
                          <a:spcPts val="144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 err="1">
                          <a:effectLst/>
                          <a:hlinkClick r:id="rId10" tooltip="cpp/numeric/random/student t distribution"/>
                        </a:rPr>
                        <a:t>student_t_distribution</a:t>
                      </a:r>
                      <a:endParaRPr lang="ru-RU" sz="14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244" marR="0" marT="27532" marB="3441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</a:rPr>
                        <a:t>генерирует вещественные значения в соответствии с распределением Стьюдента . </a:t>
                      </a:r>
                      <a:endParaRPr lang="ru-RU" sz="140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3244" marR="8604" marT="8604" marB="8604" anchor="ctr"/>
                </a:tc>
                <a:extLst>
                  <a:ext uri="{0D108BD9-81ED-4DB2-BD59-A6C34878D82A}">
                    <a16:rowId xmlns:a16="http://schemas.microsoft.com/office/drawing/2014/main" val="2608977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8759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22222B-4164-466E-86B6-EFEEFE40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ГПСЧ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5B9987-C837-4D10-809E-A98F18D1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E2A-B716-492A-9BC8-270BED748E63}" type="slidenum">
              <a:rPr lang="ru-RU" smtClean="0"/>
              <a:t>44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7A74005-4483-424E-87C9-F817D0534162}"/>
              </a:ext>
            </a:extLst>
          </p:cNvPr>
          <p:cNvSpPr/>
          <p:nvPr/>
        </p:nvSpPr>
        <p:spPr>
          <a:xfrm>
            <a:off x="369115" y="1783677"/>
            <a:ext cx="7424257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uniform_int_distribution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distribution(0, 99);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mt19937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engine;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Вихрь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Мерсенна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MT19937</a:t>
            </a:r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engine.seed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(time(0));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generator = std::bind(distribution, engine);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Получить случайное число от 0 до 99.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generator</a:t>
            </a:r>
            <a:r>
              <a:rPr lang="ru-RU" dirty="0">
                <a:solidFill>
                  <a:srgbClr val="008080"/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Получить случайное число, используя движок 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и распределение напрямую.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random2 =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distribution</a:t>
            </a:r>
            <a:r>
              <a:rPr lang="ru-RU" dirty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engine</a:t>
            </a:r>
            <a:r>
              <a:rPr lang="ru-RU" dirty="0">
                <a:solidFill>
                  <a:srgbClr val="008080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6782131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913254"/>
            <a:ext cx="7886700" cy="1325563"/>
          </a:xfrm>
        </p:spPr>
        <p:txBody>
          <a:bodyPr/>
          <a:lstStyle/>
          <a:p>
            <a:pPr algn="ctr"/>
            <a:r>
              <a:rPr lang="ru-RU" dirty="0"/>
              <a:t>Конец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E2A-B716-492A-9BC8-270BED748E63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92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Тип простых данных (</a:t>
            </a:r>
            <a:r>
              <a:rPr lang="en-US" dirty="0"/>
              <a:t>plain old data type (POD) )</a:t>
            </a:r>
          </a:p>
          <a:p>
            <a:r>
              <a:rPr lang="ru-RU" dirty="0"/>
              <a:t>Класс рассматривается как тип простых данных, если он </a:t>
            </a:r>
            <a:r>
              <a:rPr lang="ru-RU" i="1" dirty="0">
                <a:solidFill>
                  <a:srgbClr val="00B0F0"/>
                </a:solidFill>
              </a:rPr>
              <a:t>тривиальный</a:t>
            </a:r>
            <a:r>
              <a:rPr lang="ru-RU" dirty="0">
                <a:solidFill>
                  <a:srgbClr val="00B0F0"/>
                </a:solidFill>
              </a:rPr>
              <a:t> (</a:t>
            </a:r>
            <a:r>
              <a:rPr lang="ru-RU" i="1" dirty="0" err="1">
                <a:solidFill>
                  <a:srgbClr val="00B0F0"/>
                </a:solidFill>
              </a:rPr>
              <a:t>trivial</a:t>
            </a:r>
            <a:r>
              <a:rPr lang="ru-RU" dirty="0">
                <a:solidFill>
                  <a:srgbClr val="00B0F0"/>
                </a:solidFill>
              </a:rPr>
              <a:t>)</a:t>
            </a:r>
            <a:r>
              <a:rPr lang="ru-RU" dirty="0"/>
              <a:t>, </a:t>
            </a:r>
            <a:r>
              <a:rPr lang="ru-RU" i="1" dirty="0">
                <a:solidFill>
                  <a:srgbClr val="00B0F0"/>
                </a:solidFill>
              </a:rPr>
              <a:t>со стандартным размещением</a:t>
            </a:r>
            <a:r>
              <a:rPr lang="ru-RU" dirty="0">
                <a:solidFill>
                  <a:srgbClr val="00B0F0"/>
                </a:solidFill>
              </a:rPr>
              <a:t>(</a:t>
            </a:r>
            <a:r>
              <a:rPr lang="ru-RU" i="1" dirty="0" err="1">
                <a:solidFill>
                  <a:srgbClr val="00B0F0"/>
                </a:solidFill>
              </a:rPr>
              <a:t>standard-layout</a:t>
            </a:r>
            <a:r>
              <a:rPr lang="ru-RU" dirty="0">
                <a:solidFill>
                  <a:srgbClr val="00B0F0"/>
                </a:solidFill>
              </a:rPr>
              <a:t>) </a:t>
            </a:r>
            <a:r>
              <a:rPr lang="ru-RU" dirty="0"/>
              <a:t>и если типы всех его нестатических членов-данных также являются типами простых данных</a:t>
            </a:r>
            <a:endParaRPr lang="en-US" dirty="0"/>
          </a:p>
          <a:p>
            <a:r>
              <a:rPr lang="ru-RU" dirty="0"/>
              <a:t>Типы</a:t>
            </a:r>
            <a:r>
              <a:rPr lang="en-US" dirty="0"/>
              <a:t> </a:t>
            </a:r>
            <a:r>
              <a:rPr lang="ru-RU" dirty="0"/>
              <a:t>простых данных, могут использоваться в реализации объектного слоя, совместимого с C.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E2A-B716-492A-9BC8-270BED748E6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022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Тривиальный класс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содержит тривиальный конструктор по умолчанию,</a:t>
            </a:r>
          </a:p>
          <a:p>
            <a:r>
              <a:rPr lang="ru-RU" dirty="0"/>
              <a:t>не содержит нетривиальных копирующих конструкторов,</a:t>
            </a:r>
          </a:p>
          <a:p>
            <a:r>
              <a:rPr lang="ru-RU" dirty="0"/>
              <a:t>не содержит нетривиальных перемещающих конструкторов,</a:t>
            </a:r>
          </a:p>
          <a:p>
            <a:r>
              <a:rPr lang="ru-RU" dirty="0"/>
              <a:t>не содержит нетривиальных копирующих операторов присваивания,</a:t>
            </a:r>
          </a:p>
          <a:p>
            <a:r>
              <a:rPr lang="ru-RU" dirty="0"/>
              <a:t>не содержит нетривиальных перемещающих операторов присваивания,</a:t>
            </a:r>
          </a:p>
          <a:p>
            <a:r>
              <a:rPr lang="ru-RU" dirty="0"/>
              <a:t>содержит тривиальный деструктор.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E2A-B716-492A-9BC8-270BED748E6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473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со стандартным размещением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не содержит нестатических членов-данных, имеющих тип класса с нестандартным размещением (или массива элементов такого типа) или ссылочный тип,</a:t>
            </a:r>
          </a:p>
          <a:p>
            <a:r>
              <a:rPr lang="ru-RU" dirty="0"/>
              <a:t>не содержит виртуальных функций,</a:t>
            </a:r>
          </a:p>
          <a:p>
            <a:r>
              <a:rPr lang="ru-RU" dirty="0"/>
              <a:t>не содержит виртуальных базовых классов,</a:t>
            </a:r>
          </a:p>
          <a:p>
            <a:r>
              <a:rPr lang="ru-RU" dirty="0"/>
              <a:t>имеет один и тот же вид доступности (</a:t>
            </a:r>
            <a:r>
              <a:rPr lang="ru-RU" dirty="0" err="1"/>
              <a:t>public</a:t>
            </a:r>
            <a:r>
              <a:rPr lang="ru-RU" dirty="0"/>
              <a:t>, </a:t>
            </a:r>
            <a:r>
              <a:rPr lang="ru-RU" dirty="0" err="1"/>
              <a:t>private</a:t>
            </a:r>
            <a:r>
              <a:rPr lang="ru-RU" dirty="0"/>
              <a:t>, </a:t>
            </a:r>
            <a:r>
              <a:rPr lang="ru-RU" dirty="0" err="1"/>
              <a:t>protected</a:t>
            </a:r>
            <a:r>
              <a:rPr lang="ru-RU" dirty="0"/>
              <a:t>) для всех нестатических членов-данных,</a:t>
            </a:r>
          </a:p>
          <a:p>
            <a:r>
              <a:rPr lang="ru-RU" dirty="0"/>
              <a:t>не имеет базовых классов с нестандартным размещением,</a:t>
            </a:r>
          </a:p>
          <a:p>
            <a:r>
              <a:rPr lang="ru-RU" dirty="0"/>
              <a:t>не является классом, одновременно содержащим унаследованные и </a:t>
            </a:r>
            <a:r>
              <a:rPr lang="ru-RU" dirty="0" err="1"/>
              <a:t>неунаследованные</a:t>
            </a:r>
            <a:r>
              <a:rPr lang="ru-RU" dirty="0"/>
              <a:t> нестатические члены-данные, или содержащим нестатические члены-данные, унаследованные сразу от нескольких базовых классов,</a:t>
            </a:r>
          </a:p>
          <a:p>
            <a:r>
              <a:rPr lang="ru-RU" dirty="0"/>
              <a:t>не имеет базовых классов того же типа, что и у первого нестатического члена-данного (если таковой есть)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E2A-B716-492A-9BC8-270BED748E6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109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инициализации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E2A-B716-492A-9BC8-270BED748E63}" type="slidenum">
              <a:rPr lang="ru-RU" smtClean="0"/>
              <a:t>8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28650" y="1578307"/>
            <a:ext cx="7186583" cy="180972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SequenceClass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SequenceClass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initializer_list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8650" y="3994142"/>
            <a:ext cx="7186583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SequenceClass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someVar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814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инициализации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2E2A-B716-492A-9BC8-270BED748E63}" type="slidenum">
              <a:rPr lang="ru-RU" smtClean="0"/>
              <a:t>9</a:t>
            </a:fld>
            <a:endParaRPr lang="ru-RU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28649" y="2196084"/>
            <a:ext cx="7186583" cy="64633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FunctionName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initializer_list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FunctionName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1.0f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-3.45f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-0.4f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01277" y="3658805"/>
            <a:ext cx="7149714" cy="72943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aaa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bbb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cccc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}; </a:t>
            </a:r>
          </a:p>
          <a:p>
            <a:pPr lvl="0" defTabSz="914400"/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ru-RU" altLang="ru-RU" sz="1800" dirty="0">
                <a:solidFill>
                  <a:srgbClr val="BA21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ru-RU" sz="1800" dirty="0" err="1">
                <a:solidFill>
                  <a:srgbClr val="BA21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aaa</a:t>
            </a:r>
            <a:r>
              <a:rPr lang="ru-RU" altLang="ru-RU" sz="1800" dirty="0">
                <a:solidFill>
                  <a:srgbClr val="BA21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altLang="ru-RU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800" dirty="0">
                <a:solidFill>
                  <a:srgbClr val="BA21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ru-RU" sz="1800" dirty="0" err="1">
                <a:solidFill>
                  <a:srgbClr val="BA21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bbb</a:t>
            </a:r>
            <a:r>
              <a:rPr lang="ru-RU" altLang="ru-RU" sz="1800" dirty="0">
                <a:solidFill>
                  <a:srgbClr val="BA21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altLang="ru-RU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800" dirty="0">
                <a:solidFill>
                  <a:srgbClr val="BA21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ru-RU" sz="1800" dirty="0" err="1">
                <a:solidFill>
                  <a:srgbClr val="BA21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cccc</a:t>
            </a:r>
            <a:r>
              <a:rPr lang="ru-RU" altLang="ru-RU" sz="1800" dirty="0">
                <a:solidFill>
                  <a:srgbClr val="BA21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1642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1092</TotalTime>
  <Words>2966</Words>
  <Application>Microsoft Office PowerPoint</Application>
  <PresentationFormat>Экран (4:3)</PresentationFormat>
  <Paragraphs>438</Paragraphs>
  <Slides>45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53" baseType="lpstr">
      <vt:lpstr>Arial</vt:lpstr>
      <vt:lpstr>Calibri</vt:lpstr>
      <vt:lpstr>Calibri Light</vt:lpstr>
      <vt:lpstr>Consolas</vt:lpstr>
      <vt:lpstr>Courier New</vt:lpstr>
      <vt:lpstr>Menlo</vt:lpstr>
      <vt:lpstr>Times New Roman</vt:lpstr>
      <vt:lpstr>Тема Office</vt:lpstr>
      <vt:lpstr>Стандарт С++ 11</vt:lpstr>
      <vt:lpstr>Ссылки на временные объекты</vt:lpstr>
      <vt:lpstr>constexpr</vt:lpstr>
      <vt:lpstr>constexpr</vt:lpstr>
      <vt:lpstr>POD</vt:lpstr>
      <vt:lpstr>Тривиальный класс</vt:lpstr>
      <vt:lpstr>Класс со стандартным размещением</vt:lpstr>
      <vt:lpstr>Списки инициализации</vt:lpstr>
      <vt:lpstr>Списки инициализации</vt:lpstr>
      <vt:lpstr>Универсальная инициализация</vt:lpstr>
      <vt:lpstr>Универсальная инициализация</vt:lpstr>
      <vt:lpstr>Универсальная инициализация</vt:lpstr>
      <vt:lpstr>auto</vt:lpstr>
      <vt:lpstr>decltype</vt:lpstr>
      <vt:lpstr>Перебор коллекции</vt:lpstr>
      <vt:lpstr>Лямбда-функции</vt:lpstr>
      <vt:lpstr>Тип возвращаемого значения шаблона функции</vt:lpstr>
      <vt:lpstr>Тип возвращаемого значения шаблона функции</vt:lpstr>
      <vt:lpstr>Тип возвращаемого значения шаблона функции</vt:lpstr>
      <vt:lpstr>Тип возвращаемого значения функции</vt:lpstr>
      <vt:lpstr>Вызов конструкторов</vt:lpstr>
      <vt:lpstr>default</vt:lpstr>
      <vt:lpstr>delete</vt:lpstr>
      <vt:lpstr>default и delete</vt:lpstr>
      <vt:lpstr>override</vt:lpstr>
      <vt:lpstr>final</vt:lpstr>
      <vt:lpstr>final</vt:lpstr>
      <vt:lpstr>override и final</vt:lpstr>
      <vt:lpstr>nullptr</vt:lpstr>
      <vt:lpstr>nullptr</vt:lpstr>
      <vt:lpstr>Перечисления со строгой типизацией</vt:lpstr>
      <vt:lpstr>Создание шаблонного синонима</vt:lpstr>
      <vt:lpstr>Использование using как typedef</vt:lpstr>
      <vt:lpstr>Снятие ограничений с union</vt:lpstr>
      <vt:lpstr>Переменное количество аргументов шаблонов</vt:lpstr>
      <vt:lpstr>Переменное количество аргументов шаблонов</vt:lpstr>
      <vt:lpstr>Новые строковые литералы</vt:lpstr>
      <vt:lpstr>«Сырые»  строковые литералы</vt:lpstr>
      <vt:lpstr>Статическая диагностика</vt:lpstr>
      <vt:lpstr>Статическая диагностика</vt:lpstr>
      <vt:lpstr>ГПСЧ</vt:lpstr>
      <vt:lpstr>Стандартные генераторы ПСЧ</vt:lpstr>
      <vt:lpstr>Случайное распределение</vt:lpstr>
      <vt:lpstr>ГПСЧ</vt:lpstr>
      <vt:lpstr>Конец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Стандарт С++ 11</dc:title>
  <dc:creator>ealupanova@yandex.ru</dc:creator>
  <cp:lastModifiedBy>Лупанова Елена Александровна</cp:lastModifiedBy>
  <cp:revision>24</cp:revision>
  <dcterms:created xsi:type="dcterms:W3CDTF">2019-04-06T09:18:43Z</dcterms:created>
  <dcterms:modified xsi:type="dcterms:W3CDTF">2020-05-12T16:58:41Z</dcterms:modified>
</cp:coreProperties>
</file>