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3E7DD-4CEC-442D-BADF-245EAD69100F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00F7-BA7C-40BB-91C3-343B45399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400F7-BA7C-40BB-91C3-343B45399E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7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57E9-BCEA-4876-B84D-8970A02F2B65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953F-CC20-409C-B101-126407756472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ED44-93D7-4A3B-A17C-A0BC9291DF13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51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726-66D0-4702-B0EF-E2548F0CB1FE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6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F1F-2F07-4965-92D3-0589860DEF1D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0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231-4781-4216-93D2-DF1525D79BD6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3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D792-109A-4FD2-9635-E12D99F479BC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8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8F6-199E-47A1-8F23-502830B7898E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6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27C3-77DE-4C99-8BA1-50DA18F2A155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B49-D05E-41F6-8124-BC39B7F012EA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9802-C2C1-4421-9702-2AF79DCFDBE1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EDA7-9B1E-4C93-B1BB-3EFC66FE38B8}" type="datetime1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493-2611-4726-A0B3-AC6FF38DC2F1}" type="datetime1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8DA-652F-4E3F-A967-5F21A9B8DE4D}" type="datetime1">
              <a:rPr lang="ru-RU" smtClean="0"/>
              <a:t>10.12.2017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D11-45E8-4241-8796-B63EBDA9E538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9C-21E0-4B8A-91D1-2D5599C02F60}" type="datetime1">
              <a:rPr lang="ru-RU" smtClean="0"/>
              <a:t>10.12.2017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66C7-1924-415A-9A92-6343970D4C4F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CE0D5-BF84-4E1D-A095-516AF98D3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9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Интеллектуальные указатели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258962"/>
            <a:ext cx="7766936" cy="888770"/>
          </a:xfrm>
        </p:spPr>
        <p:txBody>
          <a:bodyPr/>
          <a:lstStyle/>
          <a:p>
            <a:r>
              <a:rPr lang="ru-RU" dirty="0" smtClean="0"/>
              <a:t>Тема 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5373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nique_ptr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103870"/>
            <a:ext cx="8596668" cy="569234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dirty="0"/>
              <a:t>Содержит </a:t>
            </a:r>
            <a:r>
              <a:rPr lang="ru-RU" dirty="0">
                <a:solidFill>
                  <a:srgbClr val="00B0F0"/>
                </a:solidFill>
              </a:rPr>
              <a:t>указатель на </a:t>
            </a:r>
            <a:r>
              <a:rPr lang="ru-RU" dirty="0" smtClean="0">
                <a:solidFill>
                  <a:srgbClr val="00B0F0"/>
                </a:solidFill>
              </a:rPr>
              <a:t>объект </a:t>
            </a:r>
            <a:r>
              <a:rPr lang="ru-RU" dirty="0">
                <a:solidFill>
                  <a:srgbClr val="00B0F0"/>
                </a:solidFill>
              </a:rPr>
              <a:t>или массив</a:t>
            </a:r>
            <a:r>
              <a:rPr lang="ru-RU" dirty="0"/>
              <a:t>. Данный </a:t>
            </a:r>
            <a:r>
              <a:rPr lang="ru-RU" dirty="0">
                <a:solidFill>
                  <a:srgbClr val="00B0F0"/>
                </a:solidFill>
              </a:rPr>
              <a:t>объект или массив не принадлежит никаким другим объектам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dirty="0"/>
              <a:t>. Данный объект </a:t>
            </a:r>
            <a:r>
              <a:rPr lang="ru-RU" dirty="0">
                <a:solidFill>
                  <a:srgbClr val="00B0F0"/>
                </a:solidFill>
              </a:rPr>
              <a:t>удаляется при удалении объекта</a:t>
            </a:r>
            <a:r>
              <a:rPr lang="ru-RU" dirty="0"/>
              <a:t> </a:t>
            </a:r>
            <a:r>
              <a:rPr 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ru-RU" dirty="0"/>
              <a:t>Класс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dirty="0"/>
              <a:t> заменяет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может использоваться </a:t>
            </a:r>
            <a:r>
              <a:rPr lang="ru-RU" dirty="0"/>
              <a:t>в качестве </a:t>
            </a:r>
            <a:r>
              <a:rPr lang="ru-RU" dirty="0">
                <a:solidFill>
                  <a:srgbClr val="00B0F0"/>
                </a:solidFill>
              </a:rPr>
              <a:t>элемента контейнеров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ru-RU" dirty="0"/>
              <a:t>Объект класса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dirty="0"/>
              <a:t> является </a:t>
            </a:r>
            <a:r>
              <a:rPr lang="ru-RU" dirty="0">
                <a:solidFill>
                  <a:srgbClr val="00B0F0"/>
                </a:solidFill>
              </a:rPr>
              <a:t>перемещаемым, но не копируемым</a:t>
            </a:r>
            <a:r>
              <a:rPr lang="ru-RU" dirty="0"/>
              <a:t>, что в терминах С++ означает, что у него </a:t>
            </a:r>
            <a:r>
              <a:rPr lang="ru-RU" dirty="0">
                <a:solidFill>
                  <a:srgbClr val="00B0F0"/>
                </a:solidFill>
              </a:rPr>
              <a:t>определен оператор </a:t>
            </a:r>
            <a:r>
              <a:rPr lang="ru-RU" dirty="0" smtClean="0">
                <a:solidFill>
                  <a:srgbClr val="00B0F0"/>
                </a:solidFill>
              </a:rPr>
              <a:t>перемещения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=(T&amp;&amp;)</a:t>
            </a:r>
            <a:r>
              <a:rPr lang="ru-RU" dirty="0"/>
              <a:t>) и </a:t>
            </a:r>
            <a:r>
              <a:rPr lang="ru-RU" dirty="0">
                <a:solidFill>
                  <a:srgbClr val="00B0F0"/>
                </a:solidFill>
              </a:rPr>
              <a:t>конструктор перемещения</a:t>
            </a:r>
            <a:r>
              <a:rPr lang="ru-RU" dirty="0"/>
              <a:t>, а </a:t>
            </a:r>
            <a:r>
              <a:rPr lang="ru-RU" dirty="0">
                <a:solidFill>
                  <a:srgbClr val="00B0F0"/>
                </a:solidFill>
              </a:rPr>
              <a:t>оператор копирования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конструктор копирования </a:t>
            </a:r>
            <a:r>
              <a:rPr lang="ru-RU" dirty="0" smtClean="0"/>
              <a:t>отсутствуют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О</a:t>
            </a:r>
            <a:r>
              <a:rPr lang="ru-RU" dirty="0" smtClean="0">
                <a:solidFill>
                  <a:srgbClr val="00B0F0"/>
                </a:solidFill>
              </a:rPr>
              <a:t>собый синтаксис для хранения указателя на массив</a:t>
            </a:r>
            <a:r>
              <a:rPr lang="ru-RU" dirty="0" smtClean="0"/>
              <a:t>: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&lt;T[]&gt;</a:t>
            </a:r>
            <a:r>
              <a:rPr lang="ru-RU" dirty="0"/>
              <a:t>. При создании </a:t>
            </a:r>
            <a:r>
              <a:rPr 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для хранения массива, </a:t>
            </a:r>
            <a:r>
              <a:rPr lang="ru-RU" dirty="0" smtClean="0"/>
              <a:t>операторы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–&gt;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smtClean="0"/>
              <a:t>  </a:t>
            </a:r>
            <a:r>
              <a:rPr lang="ru-RU" dirty="0"/>
              <a:t>исключены в соответствующей специализации </a:t>
            </a:r>
            <a:r>
              <a:rPr lang="ru-RU" dirty="0" smtClean="0"/>
              <a:t>шаблона, зато </a:t>
            </a:r>
            <a:r>
              <a:rPr lang="ru-RU" dirty="0"/>
              <a:t>добавлен оператор 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Для создания </a:t>
            </a:r>
            <a:r>
              <a:rPr 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используйте функцию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0659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292"/>
            <a:ext cx="9784720" cy="527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&gt;(5);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spAnotherPtr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Ошибка </a:t>
            </a:r>
            <a:r>
              <a:rPr 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копирующее присваивание запрещено</a:t>
            </a:r>
            <a:endParaRPr lang="ru-RU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spAnotherPtr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Ошибка времени выполнения –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разыменование пустого указателя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spAnotherPtr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0659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669" y="1134272"/>
            <a:ext cx="9784720" cy="5272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 namespace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&lt;&lt;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&lt;A&gt;();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spArray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&lt;A[]&gt;(10);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8897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448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&lt;Foo&gt;(new Foo);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получаем классический указатель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*foo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foo-&gt;bar();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сбрасываем права владения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0659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69773"/>
            <a:ext cx="8596668" cy="487158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_ptr</a:t>
            </a:r>
            <a:r>
              <a:rPr lang="en-US" dirty="0" smtClean="0"/>
              <a:t> </a:t>
            </a:r>
            <a:r>
              <a:rPr lang="ru-RU" dirty="0" smtClean="0"/>
              <a:t>описывает </a:t>
            </a:r>
            <a:r>
              <a:rPr lang="ru-RU" dirty="0"/>
              <a:t>объект, который </a:t>
            </a:r>
            <a:r>
              <a:rPr lang="ru-RU" dirty="0">
                <a:solidFill>
                  <a:srgbClr val="00B0F0"/>
                </a:solidFill>
              </a:rPr>
              <a:t>использует подсчет ссылок </a:t>
            </a:r>
            <a:r>
              <a:rPr lang="ru-RU" dirty="0"/>
              <a:t>для управления </a:t>
            </a:r>
            <a:r>
              <a:rPr lang="ru-RU" dirty="0"/>
              <a:t>ресурсами. </a:t>
            </a:r>
            <a:endParaRPr lang="ru-RU" dirty="0" smtClean="0"/>
          </a:p>
          <a:p>
            <a:r>
              <a:rPr lang="ru-RU" dirty="0" smtClean="0"/>
              <a:t>Объект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 фактически </a:t>
            </a:r>
            <a:r>
              <a:rPr lang="ru-RU" dirty="0">
                <a:solidFill>
                  <a:srgbClr val="00B0F0"/>
                </a:solidFill>
              </a:rPr>
              <a:t>содержит указатель на ресурс, которым он владеет</a:t>
            </a:r>
            <a:r>
              <a:rPr lang="ru-RU" dirty="0"/>
              <a:t>, или содержит пустой указатель (NULL). </a:t>
            </a:r>
            <a:endParaRPr lang="ru-RU" dirty="0" smtClean="0"/>
          </a:p>
          <a:p>
            <a:r>
              <a:rPr lang="ru-RU" dirty="0" smtClean="0">
                <a:solidFill>
                  <a:srgbClr val="00B0F0"/>
                </a:solidFill>
              </a:rPr>
              <a:t>Обладать </a:t>
            </a:r>
            <a:r>
              <a:rPr lang="ru-RU" dirty="0">
                <a:solidFill>
                  <a:srgbClr val="00B0F0"/>
                </a:solidFill>
              </a:rPr>
              <a:t>ресурсом </a:t>
            </a:r>
            <a:r>
              <a:rPr lang="ru-RU" dirty="0"/>
              <a:t>могут </a:t>
            </a:r>
            <a:r>
              <a:rPr lang="ru-RU" dirty="0">
                <a:solidFill>
                  <a:srgbClr val="00B0F0"/>
                </a:solidFill>
              </a:rPr>
              <a:t>несколько объектов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; при </a:t>
            </a:r>
            <a:r>
              <a:rPr lang="ru-RU" dirty="0">
                <a:solidFill>
                  <a:srgbClr val="00B0F0"/>
                </a:solidFill>
              </a:rPr>
              <a:t>удалении последнего </a:t>
            </a:r>
            <a:r>
              <a:rPr lang="ru-RU" dirty="0"/>
              <a:t>объекта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, обладающего тем или иным ресурсом, </a:t>
            </a:r>
            <a:r>
              <a:rPr lang="ru-RU" dirty="0">
                <a:solidFill>
                  <a:srgbClr val="00B0F0"/>
                </a:solidFill>
              </a:rPr>
              <a:t>данный ресурс освобождается</a:t>
            </a:r>
            <a:r>
              <a:rPr lang="ru-RU" dirty="0" smtClean="0"/>
              <a:t>.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 прекращает владеть ресурсом при переназначении или сбросе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 владеет </a:t>
            </a:r>
            <a:r>
              <a:rPr lang="ru-RU" dirty="0" smtClean="0"/>
              <a:t>ресурсом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он был </a:t>
            </a:r>
            <a:r>
              <a:rPr lang="ru-RU" dirty="0">
                <a:solidFill>
                  <a:srgbClr val="00B0F0"/>
                </a:solidFill>
              </a:rPr>
              <a:t>создан с использованием указателя на этот </a:t>
            </a:r>
            <a:r>
              <a:rPr lang="ru-RU" dirty="0" smtClean="0">
                <a:solidFill>
                  <a:srgbClr val="00B0F0"/>
                </a:solidFill>
              </a:rPr>
              <a:t>ресурс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 smtClean="0"/>
              <a:t>Если </a:t>
            </a:r>
            <a:r>
              <a:rPr lang="ru-RU" dirty="0"/>
              <a:t>он был </a:t>
            </a:r>
            <a:r>
              <a:rPr lang="ru-RU" dirty="0">
                <a:solidFill>
                  <a:srgbClr val="00B0F0"/>
                </a:solidFill>
              </a:rPr>
              <a:t>создан из объекта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, владеющего этим </a:t>
            </a:r>
            <a:r>
              <a:rPr lang="ru-RU" dirty="0" smtClean="0"/>
              <a:t>ресурсом</a:t>
            </a:r>
            <a:endParaRPr lang="ru-RU" dirty="0"/>
          </a:p>
          <a:p>
            <a:r>
              <a:rPr lang="ru-RU" dirty="0"/>
              <a:t>Если он был создан </a:t>
            </a:r>
            <a:r>
              <a:rPr lang="ru-RU" dirty="0">
                <a:solidFill>
                  <a:srgbClr val="00B0F0"/>
                </a:solidFill>
              </a:rPr>
              <a:t>на основе класса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smtClean="0"/>
              <a:t>объектом, указывающим </a:t>
            </a:r>
            <a:r>
              <a:rPr lang="ru-RU" dirty="0"/>
              <a:t>на этот </a:t>
            </a:r>
            <a:r>
              <a:rPr lang="ru-RU" dirty="0" smtClean="0"/>
              <a:t>ресурс</a:t>
            </a:r>
            <a:endParaRPr lang="ru-RU" dirty="0"/>
          </a:p>
          <a:p>
            <a:r>
              <a:rPr lang="ru-RU" dirty="0"/>
              <a:t>Если был назначен </a:t>
            </a:r>
            <a:r>
              <a:rPr lang="ru-RU" dirty="0" smtClean="0"/>
              <a:t>владельцем </a:t>
            </a:r>
            <a:r>
              <a:rPr lang="ru-RU" dirty="0"/>
              <a:t>этого ресурса </a:t>
            </a:r>
            <a:r>
              <a:rPr lang="ru-RU" dirty="0" smtClean="0"/>
              <a:t>либо с помощью 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dirty="0"/>
              <a:t> или путем вызова функции-члена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управления содержит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объектов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ru-RU" dirty="0"/>
              <a:t>, владеющих </a:t>
            </a:r>
            <a:r>
              <a:rPr lang="ru-RU" dirty="0" smtClean="0"/>
              <a:t>ресурсом</a:t>
            </a:r>
            <a:endParaRPr lang="ru-RU" dirty="0"/>
          </a:p>
          <a:p>
            <a:r>
              <a:rPr lang="ru-RU" dirty="0" smtClean="0"/>
              <a:t>Количество </a:t>
            </a:r>
            <a:r>
              <a:rPr lang="ru-RU" dirty="0"/>
              <a:t>объектов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ru-RU" dirty="0"/>
              <a:t>, указывающих на </a:t>
            </a:r>
            <a:r>
              <a:rPr lang="ru-RU" dirty="0" smtClean="0"/>
              <a:t>ресурс</a:t>
            </a:r>
            <a:endParaRPr lang="ru-RU" dirty="0"/>
          </a:p>
          <a:p>
            <a:r>
              <a:rPr lang="ru-RU" dirty="0" smtClean="0"/>
              <a:t>Метод </a:t>
            </a:r>
            <a:r>
              <a:rPr lang="ru-RU" dirty="0"/>
              <a:t>удаления для этого ресурса, если он </a:t>
            </a:r>
            <a:r>
              <a:rPr lang="ru-RU" dirty="0" smtClean="0"/>
              <a:t>есть</a:t>
            </a:r>
            <a:endParaRPr lang="ru-RU" dirty="0"/>
          </a:p>
          <a:p>
            <a:r>
              <a:rPr lang="ru-RU" dirty="0" smtClean="0"/>
              <a:t>Пользовательский </a:t>
            </a:r>
            <a:r>
              <a:rPr lang="ru-RU" dirty="0"/>
              <a:t>распределитель для блока управления, если он </a:t>
            </a:r>
            <a:r>
              <a:rPr lang="ru-RU" dirty="0" smtClean="0"/>
              <a:t>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6562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выполнения данной строчки, ресурс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на который указывал ранее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(13))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освободится,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а на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будут ссылаться оба указателя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"\t" &lt;&lt; *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освободится лишь при уничтожении последнего ссылающегося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на него указателя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&lt;Foo&gt;();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*foo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foo-&gt;bar();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955" y="77808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87863" y="891060"/>
            <a:ext cx="4652547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Bar;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"Foo()"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~Foo()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"~Foo()"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&lt;Bar&gt; bar;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899336" y="891059"/>
            <a:ext cx="465254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Bar()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"Bar()"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~Bar()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"~Bar()"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 foo;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62580" y="4621428"/>
            <a:ext cx="768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&lt;Foo&gt;();</a:t>
            </a:r>
          </a:p>
          <a:p>
            <a:endParaRPr lang="en-US" sz="16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foo-&gt;bar 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&lt;Bar&gt;();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foo-&gt;bar-&gt;foo = foo;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1546" y="5387546"/>
            <a:ext cx="313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Взаимная блокировка</a:t>
            </a:r>
            <a:endParaRPr lang="ru-RU" sz="1600" dirty="0">
              <a:solidFill>
                <a:srgbClr val="00B0F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6079524" y="5511114"/>
            <a:ext cx="823784" cy="5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502876" y="5568778"/>
            <a:ext cx="1408670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23568"/>
            <a:ext cx="8596668" cy="1320800"/>
          </a:xfrm>
        </p:spPr>
        <p:txBody>
          <a:bodyPr/>
          <a:lstStyle/>
          <a:p>
            <a:r>
              <a:rPr lang="ru-RU" dirty="0" smtClean="0"/>
              <a:t>Проблемы «обычных указателей»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6249"/>
            <a:ext cx="8596668" cy="485511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Указатель не управляет временем жизни объекта</a:t>
            </a:r>
            <a:r>
              <a:rPr lang="ru-RU" dirty="0"/>
              <a:t>, ответственность за удаление объекта целиком лежит на программисте. Проще говоря, указатель не «владеет» объектом.</a:t>
            </a:r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Указатели</a:t>
            </a:r>
            <a:r>
              <a:rPr lang="ru-RU" dirty="0"/>
              <a:t>, ссылающиеся </a:t>
            </a:r>
            <a:r>
              <a:rPr lang="ru-RU" dirty="0">
                <a:solidFill>
                  <a:srgbClr val="00B0F0"/>
                </a:solidFill>
              </a:rPr>
              <a:t>на один и тот же объект</a:t>
            </a:r>
            <a:r>
              <a:rPr lang="ru-RU" dirty="0"/>
              <a:t>, никак </a:t>
            </a:r>
            <a:r>
              <a:rPr lang="ru-RU" dirty="0">
                <a:solidFill>
                  <a:srgbClr val="00B0F0"/>
                </a:solidFill>
              </a:rPr>
              <a:t>не связаны между собой</a:t>
            </a:r>
            <a:r>
              <a:rPr lang="ru-RU" dirty="0"/>
              <a:t>. Это создаёт проблему «битых» указателей – указателей, ссылающихся на освобождённые или перемещённые объекты.</a:t>
            </a:r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Нет никакой возможности проверить</a:t>
            </a:r>
            <a:r>
              <a:rPr lang="ru-RU" dirty="0"/>
              <a:t>, </a:t>
            </a:r>
            <a:r>
              <a:rPr lang="ru-RU" dirty="0">
                <a:solidFill>
                  <a:srgbClr val="00B0F0"/>
                </a:solidFill>
              </a:rPr>
              <a:t>указывает ли указатель </a:t>
            </a:r>
            <a:r>
              <a:rPr lang="ru-RU" dirty="0"/>
              <a:t>на корректные данные, либо «</a:t>
            </a:r>
            <a:r>
              <a:rPr lang="ru-RU" dirty="0">
                <a:solidFill>
                  <a:srgbClr val="00B0F0"/>
                </a:solidFill>
              </a:rPr>
              <a:t>в никуда</a:t>
            </a:r>
            <a:r>
              <a:rPr lang="ru-RU" dirty="0"/>
              <a:t>».</a:t>
            </a:r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B0F0"/>
                </a:solidFill>
              </a:rPr>
              <a:t>Указатель на единичный объект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указатель на массив объектов </a:t>
            </a:r>
            <a:r>
              <a:rPr lang="ru-RU" dirty="0"/>
              <a:t>никак </a:t>
            </a:r>
            <a:r>
              <a:rPr lang="ru-RU" dirty="0">
                <a:solidFill>
                  <a:srgbClr val="00B0F0"/>
                </a:solidFill>
              </a:rPr>
              <a:t>не отличаются </a:t>
            </a:r>
            <a:r>
              <a:rPr lang="ru-RU" dirty="0"/>
              <a:t>друг от друга.</a:t>
            </a:r>
          </a:p>
          <a:p>
            <a:pPr>
              <a:spcAft>
                <a:spcPts val="12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955" y="77808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87863" y="891060"/>
            <a:ext cx="4652547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Bar;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"Foo()"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~Foo()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"~Foo()"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&lt;Bar&gt; bar;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899336" y="891059"/>
            <a:ext cx="465254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Bar()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"Bar()"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~Bar()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"~Bar()"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foo;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20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62580" y="4621428"/>
            <a:ext cx="768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&lt;Foo&gt;();</a:t>
            </a:r>
          </a:p>
          <a:p>
            <a:endParaRPr lang="en-US" sz="16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foo-&gt;bar 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&lt;Bar&gt;();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foo-&gt;bar-&gt;foo = foo;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0023" y="369809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При замене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на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ru-RU" dirty="0" smtClean="0">
                <a:solidFill>
                  <a:srgbClr val="00B0F0"/>
                </a:solidFill>
              </a:rPr>
              <a:t> блокировка снимается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63035" y="148281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eak_ptr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81232" y="1037967"/>
            <a:ext cx="4621427" cy="5280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&lt;Controller&gt;&gt; others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Controller(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Creating Controller"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~Controller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Destroying Controller"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621426" y="906161"/>
            <a:ext cx="6274371" cy="5135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Demonstrates how to test whether the 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pointed-to memory still exists or not.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CheckStatuses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others.begin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others.end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 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wp.lock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 of " &lt;&lt;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&lt;&lt;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p-&gt;Status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bad_weak_ptr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 object"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77334" y="90146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eak_ptr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38437" y="750546"/>
            <a:ext cx="8596668" cy="5788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RunTest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&lt;Controller&gt;&gt; v;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&lt;Controller&gt;(new Controller(0)));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&lt;Controller&gt;(new Controller(1)));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&lt;Controller&gt;(new Controller(2)));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v,i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 p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if(p-&gt;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others.push_back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&lt;Controller&gt;(p));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v[" &lt;&lt;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"]: " &lt;&lt; p-&gt;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}); 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&lt;Controller&gt;&amp; p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use_count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p.use_count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CheckStatuses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RunTest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475" y="3130379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cs typeface="Courier New" panose="02070309020205020404" pitchFamily="49" charset="0"/>
              </a:rPr>
              <a:t>Конец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17309"/>
            <a:ext cx="9732202" cy="1320800"/>
          </a:xfrm>
        </p:spPr>
        <p:txBody>
          <a:bodyPr/>
          <a:lstStyle/>
          <a:p>
            <a:r>
              <a:rPr lang="ru-RU" dirty="0" smtClean="0"/>
              <a:t>Проблемы «обычных указателей».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5444" y="1333867"/>
            <a:ext cx="4291914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a_(new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b_(new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SomeOtherClass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throw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a_;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 b_;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a_;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SomeOtherClass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b_;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228850" y="1333867"/>
            <a:ext cx="4184034" cy="4718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temp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try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throw;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809564" y="3566984"/>
            <a:ext cx="184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Для исключения утечки памяти</a:t>
            </a:r>
            <a:endParaRPr lang="ru-RU" sz="1600" dirty="0">
              <a:solidFill>
                <a:srgbClr val="00B0F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512908" y="3863546"/>
            <a:ext cx="1276865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9754" y="2688388"/>
            <a:ext cx="2632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конструктор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SomeOtherClass</a:t>
            </a:r>
            <a:r>
              <a:rPr lang="ru-RU" sz="1600" dirty="0" smtClean="0"/>
              <a:t> выбросит исключение, объект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/>
              <a:t>будет утерян навсегда</a:t>
            </a:r>
            <a:endParaRPr lang="ru-RU" sz="16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1902941" y="2654667"/>
            <a:ext cx="1622854" cy="1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77334" y="131806"/>
            <a:ext cx="8596668" cy="1320800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uto_ptr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881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Заголовочный файл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temp(new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a_(new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b_(new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SomeOtherClass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throw() {}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a_;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SomeOtherClass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b_;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1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7708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0347"/>
            <a:ext cx="8596668" cy="492101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dirty="0" smtClean="0"/>
              <a:t> </a:t>
            </a:r>
            <a:r>
              <a:rPr lang="ru-RU" altLang="ru-RU" dirty="0" smtClean="0"/>
              <a:t>поддерживает  семантику строгой принадлежности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Поскольку </a:t>
            </a:r>
            <a:r>
              <a:rPr lang="ru-RU" altLang="ru-RU" dirty="0"/>
              <a:t>тип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dirty="0"/>
              <a:t> удаляет объект, на который он ссылается, этот объект не может «принадлежать» другим объектам.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Д</a:t>
            </a:r>
            <a:r>
              <a:rPr lang="ru-RU" altLang="ru-RU" dirty="0" smtClean="0"/>
              <a:t>ва </a:t>
            </a:r>
            <a:r>
              <a:rPr lang="ru-RU" altLang="ru-RU" dirty="0"/>
              <a:t>и более экземпляра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dirty="0">
                <a:latin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FF0000"/>
                </a:solidFill>
              </a:rPr>
              <a:t>не должны</a:t>
            </a:r>
            <a:r>
              <a:rPr lang="ru-RU" altLang="ru-RU" dirty="0"/>
              <a:t> одновременно быть владельцами одного объекта. К сожалению, в программе такая ситуация не исключена (например, если два экземпляра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/>
              <a:t>инициализируются одним и тем же объектом)</a:t>
            </a:r>
            <a:r>
              <a:rPr lang="en-US" altLang="ru-RU" dirty="0"/>
              <a:t>:</a:t>
            </a:r>
          </a:p>
          <a:p>
            <a:pPr marL="0" indent="0">
              <a:buNone/>
            </a:pPr>
            <a:r>
              <a:rPr lang="en-US" altLang="ru-RU" b="1" dirty="0"/>
              <a:t>  </a:t>
            </a:r>
          </a:p>
          <a:p>
            <a:pPr marL="0" indent="0">
              <a:buNone/>
            </a:pPr>
            <a:r>
              <a:rPr lang="en-US" altLang="ru-RU" sz="1600" b="1" dirty="0">
                <a:latin typeface="Courier New" panose="02070309020205020404" pitchFamily="49" charset="0"/>
              </a:rPr>
              <a:t>     </a:t>
            </a:r>
            <a:r>
              <a:rPr lang="en-US" alt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p</a:t>
            </a:r>
            <a:r>
              <a:rPr lang="en-US" altLang="ru-RU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()</a:t>
            </a:r>
            <a:r>
              <a:rPr lang="ru-RU" altLang="ru-RU" sz="1600" b="1" dirty="0">
                <a:latin typeface="Courier New" panose="02070309020205020404" pitchFamily="49" charset="0"/>
              </a:rPr>
              <a:t>;</a:t>
            </a:r>
            <a:endParaRPr lang="en-US" altLang="ru-RU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600" b="1" dirty="0">
                <a:latin typeface="Courier New" panose="02070309020205020404" pitchFamily="49" charset="0"/>
              </a:rPr>
              <a:t>    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std</a:t>
            </a:r>
            <a:r>
              <a:rPr lang="en-US" altLang="ru-RU" sz="1600" b="1" dirty="0"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 smtClean="0">
                <a:latin typeface="Courier New" panose="02070309020205020404" pitchFamily="49" charset="0"/>
              </a:rPr>
              <a:t>MyClass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&gt;</a:t>
            </a:r>
            <a:r>
              <a:rPr lang="ru-RU" altLang="ru-RU" sz="16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ptr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1(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p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)</a:t>
            </a:r>
            <a:r>
              <a:rPr lang="ru-RU" altLang="ru-RU" sz="1600" b="1" dirty="0">
                <a:latin typeface="Courier New" panose="02070309020205020404" pitchFamily="49" charset="0"/>
              </a:rPr>
              <a:t>;</a:t>
            </a:r>
            <a:endParaRPr lang="en-US" altLang="ru-RU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600" dirty="0" smtClean="0">
                <a:latin typeface="Courier New" panose="02070309020205020404" pitchFamily="49" charset="0"/>
              </a:rPr>
              <a:t>     </a:t>
            </a:r>
            <a:r>
              <a:rPr lang="en-US" altLang="ru-RU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2(p)</a:t>
            </a:r>
            <a:r>
              <a:rPr lang="ru-RU" altLang="ru-RU" sz="1600" b="1" dirty="0" smtClean="0">
                <a:latin typeface="Courier New" panose="02070309020205020404" pitchFamily="49" charset="0"/>
              </a:rPr>
              <a:t>;</a:t>
            </a:r>
            <a:endParaRPr lang="en-US" altLang="ru-RU" sz="16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7708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0346"/>
            <a:ext cx="8596668" cy="508274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dirty="0" smtClean="0"/>
              <a:t> </a:t>
            </a:r>
            <a:r>
              <a:rPr lang="ru-RU" altLang="ru-RU" dirty="0" smtClean="0"/>
              <a:t>поддерживает  «разрушающее копирование»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При </a:t>
            </a:r>
            <a:r>
              <a:rPr lang="ru-RU" altLang="ru-RU" dirty="0">
                <a:solidFill>
                  <a:srgbClr val="00B0F0"/>
                </a:solidFill>
              </a:rPr>
              <a:t>копировании</a:t>
            </a:r>
            <a:r>
              <a:rPr lang="ru-RU" altLang="ru-RU" dirty="0"/>
              <a:t>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dirty="0"/>
              <a:t> (при помощи конструктора копирования, либо оператора =) происходит </a:t>
            </a:r>
            <a:r>
              <a:rPr lang="ru-RU" altLang="ru-RU" dirty="0">
                <a:solidFill>
                  <a:srgbClr val="00B0F0"/>
                </a:solidFill>
              </a:rPr>
              <a:t>передача «права владения</a:t>
            </a:r>
            <a:r>
              <a:rPr lang="ru-RU" altLang="ru-RU" dirty="0"/>
              <a:t>» тем </a:t>
            </a:r>
            <a:r>
              <a:rPr lang="ru-RU" altLang="ru-RU" dirty="0">
                <a:solidFill>
                  <a:srgbClr val="00B0F0"/>
                </a:solidFill>
              </a:rPr>
              <a:t>объектом</a:t>
            </a:r>
            <a:r>
              <a:rPr lang="ru-RU" altLang="ru-RU" dirty="0"/>
              <a:t>, на который ссылается 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endParaRPr lang="ru-RU" altLang="ru-RU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Инициализация </a:t>
            </a:r>
            <a:r>
              <a:rPr lang="en-US" altLang="ru-RU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новым объектом</a:t>
            </a:r>
          </a:p>
          <a:p>
            <a:pPr>
              <a:buFontTx/>
              <a:buNone/>
            </a:pP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1(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ru-RU" sz="16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ru-RU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Копирование </a:t>
            </a:r>
            <a:r>
              <a:rPr lang="en-US" altLang="ru-RU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altLang="ru-RU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	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- право владения объектом передается от 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ptr1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к 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ptr2</a:t>
            </a:r>
            <a:endParaRPr lang="ru-RU" altLang="ru-RU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2(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ptr1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ru-RU" sz="16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ru-RU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Объект будет удален только один раз – при уничтожении 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ptr2.</a:t>
            </a:r>
            <a:endParaRPr lang="ru-RU" altLang="ru-RU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7708"/>
            <a:ext cx="8596668" cy="1320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0346"/>
            <a:ext cx="8596668" cy="508274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Аналогично при использовании оператора =</a:t>
            </a:r>
          </a:p>
          <a:p>
            <a:pPr>
              <a:buFontTx/>
              <a:buNone/>
            </a:pP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1(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new 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ru-RU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ru-RU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ClassA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ptr3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  <a:r>
              <a:rPr lang="ru-RU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ptr3 = ptr1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право владения перешло от </a:t>
            </a:r>
            <a:r>
              <a:rPr lang="en-US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ptr1 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к </a:t>
            </a:r>
            <a:r>
              <a:rPr lang="en-US" altLang="ru-RU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ptr</a:t>
            </a:r>
            <a:r>
              <a:rPr lang="ru-RU" altLang="ru-RU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3</a:t>
            </a:r>
            <a:endParaRPr lang="en-US" altLang="ru-RU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ru-RU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ru-RU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ru-RU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ru-RU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ru-RU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dirty="0"/>
              <a:t>При </a:t>
            </a:r>
            <a:r>
              <a:rPr lang="ru-RU" altLang="ru-RU" dirty="0">
                <a:solidFill>
                  <a:srgbClr val="00B0F0"/>
                </a:solidFill>
              </a:rPr>
              <a:t>копировании</a:t>
            </a:r>
            <a:r>
              <a:rPr lang="ru-RU" altLang="ru-RU" dirty="0"/>
              <a:t> </a:t>
            </a:r>
            <a:r>
              <a:rPr lang="en-US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модифицируются оба экземпляра </a:t>
            </a:r>
            <a:r>
              <a:rPr lang="en-US" altLang="ru-RU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en-US" altLang="ru-RU" dirty="0"/>
              <a:t>!</a:t>
            </a:r>
            <a:r>
              <a:rPr lang="en-US" altLang="ru-RU" dirty="0">
                <a:latin typeface="Courier New" panose="02070309020205020404" pitchFamily="49" charset="0"/>
              </a:rPr>
              <a:t> </a:t>
            </a:r>
            <a:r>
              <a:rPr lang="ru-RU" altLang="ru-RU" dirty="0"/>
              <a:t>Подобное </a:t>
            </a:r>
            <a:r>
              <a:rPr lang="ru-RU" altLang="ru-RU" dirty="0">
                <a:solidFill>
                  <a:srgbClr val="00B0F0"/>
                </a:solidFill>
              </a:rPr>
              <a:t>поведение</a:t>
            </a:r>
            <a:r>
              <a:rPr lang="ru-RU" altLang="ru-RU" dirty="0"/>
              <a:t> серьезно </a:t>
            </a:r>
            <a:r>
              <a:rPr lang="ru-RU" altLang="ru-RU" dirty="0">
                <a:solidFill>
                  <a:srgbClr val="00B0F0"/>
                </a:solidFill>
              </a:rPr>
              <a:t>противоречит общим принципам инициализации</a:t>
            </a:r>
            <a:r>
              <a:rPr lang="ru-RU" altLang="ru-RU" dirty="0"/>
              <a:t> и </a:t>
            </a:r>
            <a:r>
              <a:rPr lang="ru-RU" altLang="ru-RU" dirty="0">
                <a:solidFill>
                  <a:srgbClr val="00B0F0"/>
                </a:solidFill>
              </a:rPr>
              <a:t>присваивания</a:t>
            </a:r>
            <a:r>
              <a:rPr lang="ru-RU" altLang="ru-RU" dirty="0"/>
              <a:t> в языках программирования</a:t>
            </a:r>
            <a:r>
              <a:rPr lang="ru-RU" altLang="ru-RU" sz="1600" dirty="0" smtClean="0">
                <a:solidFill>
                  <a:srgbClr val="00B0F0"/>
                </a:solidFill>
              </a:rPr>
              <a:t> 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 </a:t>
            </a:r>
            <a:endParaRPr lang="ru-RU" altLang="ru-RU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7</a:t>
            </a:fld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1170246" y="2688581"/>
            <a:ext cx="6838950" cy="1511300"/>
            <a:chOff x="1170246" y="2507349"/>
            <a:chExt cx="6838950" cy="15113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3815021" y="2939149"/>
              <a:ext cx="1584325" cy="647700"/>
            </a:xfrm>
            <a:prstGeom prst="rightArrow">
              <a:avLst>
                <a:gd name="adj1" fmla="val 50000"/>
                <a:gd name="adj2" fmla="val 61152"/>
              </a:avLst>
            </a:prstGeom>
            <a:solidFill>
              <a:srgbClr val="EEEEDE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600" b="1">
                  <a:latin typeface="Courier New" panose="02070309020205020404" pitchFamily="49" charset="0"/>
                </a:rPr>
                <a:t>ptr3 </a:t>
              </a:r>
              <a:r>
                <a:rPr lang="en-US" altLang="ru-RU" sz="1600" b="1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1600" b="1">
                  <a:latin typeface="Courier New" panose="02070309020205020404" pitchFamily="49" charset="0"/>
                </a:rPr>
                <a:t> ptr1</a:t>
              </a:r>
              <a:endParaRPr lang="ru-RU" altLang="ru-RU" sz="1600" b="1">
                <a:latin typeface="Courier New" panose="02070309020205020404" pitchFamily="49" charset="0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170246" y="2507349"/>
              <a:ext cx="2519362" cy="151130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D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5489833" y="2507349"/>
              <a:ext cx="2519363" cy="1511300"/>
              <a:chOff x="3152" y="2024"/>
              <a:chExt cx="1587" cy="952"/>
            </a:xfrm>
          </p:grpSpPr>
          <p:sp>
            <p:nvSpPr>
              <p:cNvPr id="8" name="Rectangle 35"/>
              <p:cNvSpPr>
                <a:spLocks noChangeArrowheads="1"/>
              </p:cNvSpPr>
              <p:nvPr/>
            </p:nvSpPr>
            <p:spPr bwMode="auto">
              <a:xfrm>
                <a:off x="3242" y="2069"/>
                <a:ext cx="681" cy="227"/>
              </a:xfrm>
              <a:prstGeom prst="rect">
                <a:avLst/>
              </a:prstGeom>
              <a:solidFill>
                <a:srgbClr val="EEEEDE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 sz="1600" b="1">
                    <a:latin typeface="Courier New" panose="02070309020205020404" pitchFamily="49" charset="0"/>
                  </a:rPr>
                  <a:t>ptr1</a:t>
                </a:r>
                <a:endParaRPr lang="ru-RU" altLang="ru-RU" sz="16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" name="Rectangle 36"/>
              <p:cNvSpPr>
                <a:spLocks noChangeArrowheads="1"/>
              </p:cNvSpPr>
              <p:nvPr/>
            </p:nvSpPr>
            <p:spPr bwMode="auto">
              <a:xfrm>
                <a:off x="4013" y="2069"/>
                <a:ext cx="681" cy="227"/>
              </a:xfrm>
              <a:prstGeom prst="rect">
                <a:avLst/>
              </a:prstGeom>
              <a:solidFill>
                <a:srgbClr val="EEEEDE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 sz="16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ptr3</a:t>
                </a:r>
                <a:endParaRPr lang="ru-RU" altLang="ru-RU" sz="1600" b="1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0" name="Line 37"/>
              <p:cNvSpPr>
                <a:spLocks noChangeShapeType="1"/>
              </p:cNvSpPr>
              <p:nvPr/>
            </p:nvSpPr>
            <p:spPr bwMode="auto">
              <a:xfrm>
                <a:off x="4332" y="2296"/>
                <a:ext cx="0" cy="36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Oval 38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544" cy="272"/>
              </a:xfrm>
              <a:prstGeom prst="ellipse">
                <a:avLst/>
              </a:prstGeom>
              <a:solidFill>
                <a:srgbClr val="EEEEDE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 sz="16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ClassA</a:t>
                </a:r>
                <a:endParaRPr lang="ru-RU" altLang="ru-RU" sz="1600" b="1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2" name="Rectangle 39"/>
              <p:cNvSpPr>
                <a:spLocks noChangeArrowheads="1"/>
              </p:cNvSpPr>
              <p:nvPr/>
            </p:nvSpPr>
            <p:spPr bwMode="auto">
              <a:xfrm>
                <a:off x="3152" y="2024"/>
                <a:ext cx="1587" cy="952"/>
              </a:xfrm>
              <a:prstGeom prst="rect">
                <a:avLst/>
              </a:prstGeom>
              <a:noFill/>
              <a:ln w="3175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EEED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3515" y="2523"/>
                <a:ext cx="91" cy="90"/>
                <a:chOff x="1519" y="2478"/>
                <a:chExt cx="91" cy="90"/>
              </a:xfrm>
            </p:grpSpPr>
            <p:sp>
              <p:nvSpPr>
                <p:cNvPr id="15" name="Line 41"/>
                <p:cNvSpPr>
                  <a:spLocks noChangeShapeType="1"/>
                </p:cNvSpPr>
                <p:nvPr/>
              </p:nvSpPr>
              <p:spPr bwMode="auto">
                <a:xfrm>
                  <a:off x="1519" y="247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519" y="247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3561" y="2296"/>
                <a:ext cx="0" cy="22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295658" y="2578787"/>
              <a:ext cx="1081087" cy="360363"/>
            </a:xfrm>
            <a:prstGeom prst="rect">
              <a:avLst/>
            </a:prstGeom>
            <a:solidFill>
              <a:srgbClr val="EEEEDE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600" b="1">
                  <a:solidFill>
                    <a:srgbClr val="0000FF"/>
                  </a:solidFill>
                  <a:latin typeface="Courier New" panose="02070309020205020404" pitchFamily="49" charset="0"/>
                </a:rPr>
                <a:t>ptr1</a:t>
              </a:r>
              <a:endParaRPr lang="ru-RU" altLang="ru-RU" sz="16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519620" y="2578787"/>
              <a:ext cx="1081088" cy="360363"/>
            </a:xfrm>
            <a:prstGeom prst="rect">
              <a:avLst/>
            </a:prstGeom>
            <a:solidFill>
              <a:srgbClr val="EEEEDE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600" b="1">
                  <a:latin typeface="Courier New" panose="02070309020205020404" pitchFamily="49" charset="0"/>
                </a:rPr>
                <a:t>ptr3</a:t>
              </a:r>
              <a:endParaRPr lang="ru-RU" altLang="ru-RU" sz="1600" b="1">
                <a:latin typeface="Courier New" panose="02070309020205020404" pitchFamily="49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800483" y="2939150"/>
              <a:ext cx="0" cy="5762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1368683" y="3515412"/>
              <a:ext cx="863600" cy="431800"/>
            </a:xfrm>
            <a:prstGeom prst="ellipse">
              <a:avLst/>
            </a:prstGeom>
            <a:solidFill>
              <a:srgbClr val="EEEEDE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600" b="1">
                  <a:solidFill>
                    <a:srgbClr val="0000FF"/>
                  </a:solidFill>
                  <a:latin typeface="Courier New" panose="02070309020205020404" pitchFamily="49" charset="0"/>
                </a:rPr>
                <a:t>ClassA</a:t>
              </a:r>
              <a:endParaRPr lang="ru-RU" altLang="ru-RU" sz="16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2951420" y="3299512"/>
              <a:ext cx="144463" cy="142875"/>
              <a:chOff x="1519" y="2478"/>
              <a:chExt cx="91" cy="90"/>
            </a:xfrm>
          </p:grpSpPr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1519" y="2478"/>
                <a:ext cx="91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>
                <a:off x="1519" y="2478"/>
                <a:ext cx="91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024445" y="2939150"/>
              <a:ext cx="0" cy="360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18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6519"/>
            <a:ext cx="8952698" cy="1320800"/>
          </a:xfrm>
        </p:spPr>
        <p:txBody>
          <a:bodyPr/>
          <a:lstStyle/>
          <a:p>
            <a:r>
              <a:rPr lang="ru-RU" dirty="0" smtClean="0"/>
              <a:t>Неправиль</a:t>
            </a:r>
            <a:r>
              <a:rPr lang="ru-RU" dirty="0"/>
              <a:t>н</a:t>
            </a:r>
            <a:r>
              <a:rPr lang="ru-RU" dirty="0" smtClean="0"/>
              <a:t>ое использование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9816"/>
            <a:ext cx="8596668" cy="473154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altLang="ru-RU" dirty="0"/>
              <a:t>Тип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создавался</a:t>
            </a:r>
            <a:r>
              <a:rPr lang="ru-RU" altLang="ru-RU" dirty="0"/>
              <a:t> для </a:t>
            </a:r>
            <a:r>
              <a:rPr lang="ru-RU" altLang="ru-RU" dirty="0" smtClean="0">
                <a:solidFill>
                  <a:srgbClr val="00B0F0"/>
                </a:solidFill>
              </a:rPr>
              <a:t>предотвращения </a:t>
            </a:r>
            <a:r>
              <a:rPr lang="ru-RU" altLang="ru-RU" dirty="0">
                <a:solidFill>
                  <a:srgbClr val="00B0F0"/>
                </a:solidFill>
              </a:rPr>
              <a:t>утечки ресурсов при обработке исключений</a:t>
            </a:r>
            <a:r>
              <a:rPr lang="ru-RU" altLang="ru-RU" dirty="0"/>
              <a:t>. </a:t>
            </a:r>
            <a:endParaRPr lang="en-US" altLang="ru-RU" dirty="0" smtClean="0"/>
          </a:p>
          <a:p>
            <a:pPr>
              <a:spcAft>
                <a:spcPts val="1200"/>
              </a:spcAft>
            </a:pPr>
            <a:r>
              <a:rPr lang="ru-RU" altLang="ru-RU" dirty="0"/>
              <a:t>Экземпляры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не могут совместно владеть объектами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>
              <a:spcAft>
                <a:spcPts val="1200"/>
              </a:spcAft>
            </a:pPr>
            <a:r>
              <a:rPr lang="ru-RU" altLang="ru-RU" dirty="0" smtClean="0"/>
              <a:t>Тип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не поддерживает массивы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>
              <a:spcAft>
                <a:spcPts val="1200"/>
              </a:spcAft>
            </a:pPr>
            <a:r>
              <a:rPr lang="ru-RU" altLang="ru-RU" dirty="0" smtClean="0"/>
              <a:t>Тип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/>
              <a:t>не является «</a:t>
            </a:r>
            <a:r>
              <a:rPr lang="ru-RU" altLang="ru-RU" dirty="0" smtClean="0"/>
              <a:t>у</a:t>
            </a:r>
            <a:r>
              <a:rPr lang="ru-RU" altLang="ru-RU" dirty="0"/>
              <a:t>н</a:t>
            </a:r>
            <a:r>
              <a:rPr lang="ru-RU" altLang="ru-RU" dirty="0" smtClean="0"/>
              <a:t>иверсально </a:t>
            </a:r>
            <a:r>
              <a:rPr lang="ru-RU" altLang="ru-RU" dirty="0"/>
              <a:t>умным» указателем – </a:t>
            </a:r>
            <a:r>
              <a:rPr lang="ru-RU" altLang="ru-RU" dirty="0">
                <a:solidFill>
                  <a:srgbClr val="00B0F0"/>
                </a:solidFill>
              </a:rPr>
              <a:t>не подходит для подсчета ссылок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>
              <a:spcAft>
                <a:spcPts val="1200"/>
              </a:spcAft>
            </a:pPr>
            <a:r>
              <a:rPr lang="ru-RU" altLang="ru-RU" dirty="0" smtClean="0"/>
              <a:t>Тип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не удовлетворяет одному из основных требований к элементам стандартных контейнеров</a:t>
            </a:r>
            <a:r>
              <a:rPr lang="ru-RU" altLang="ru-RU" dirty="0"/>
              <a:t>, а именно: после копирования или присваивания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/>
              <a:t>источник и приемник не эквивалентны! Следовательно, объекты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</a:rPr>
              <a:t>не могут использоваться в качестве элементов стандартных контейнеров</a:t>
            </a:r>
            <a:r>
              <a:rPr lang="ru-RU" altLang="ru-RU" dirty="0"/>
              <a:t>.</a:t>
            </a:r>
          </a:p>
          <a:p>
            <a:pPr>
              <a:spcAft>
                <a:spcPts val="1200"/>
              </a:spcAft>
            </a:pPr>
            <a:endParaRPr lang="en-US" altLang="ru-RU" dirty="0"/>
          </a:p>
          <a:p>
            <a:pPr>
              <a:spcAft>
                <a:spcPts val="12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1805"/>
            <a:ext cx="8960936" cy="1320800"/>
          </a:xfrm>
        </p:spPr>
        <p:txBody>
          <a:bodyPr/>
          <a:lstStyle/>
          <a:p>
            <a:r>
              <a:rPr lang="ru-RU" dirty="0"/>
              <a:t>Неправильное использование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77334" y="816918"/>
            <a:ext cx="4184035" cy="4953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ПЛОХОЙ ПРИМЕР</a:t>
            </a:r>
          </a:p>
          <a:p>
            <a:pPr marL="0" indent="0">
              <a:buNone/>
            </a:pPr>
            <a:r>
              <a:rPr lang="ru-RU" altLang="ru-RU" sz="1400" b="1" dirty="0" err="1">
                <a:latin typeface="Courier New" panose="02070309020205020404" pitchFamily="49" charset="0"/>
              </a:rPr>
              <a:t>template</a:t>
            </a:r>
            <a:r>
              <a:rPr lang="ru-RU" altLang="ru-RU" sz="1400" b="1" dirty="0">
                <a:latin typeface="Courier New" panose="02070309020205020404" pitchFamily="49" charset="0"/>
              </a:rPr>
              <a:t> &lt;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class</a:t>
            </a:r>
            <a:r>
              <a:rPr lang="ru-RU" altLang="ru-RU" sz="1400" b="1" dirty="0">
                <a:latin typeface="Courier New" panose="02070309020205020404" pitchFamily="49" charset="0"/>
              </a:rPr>
              <a:t> T&gt;</a:t>
            </a:r>
          </a:p>
          <a:p>
            <a:pPr marL="0" indent="0">
              <a:buNone/>
            </a:pPr>
            <a:r>
              <a:rPr lang="ru-RU" altLang="ru-RU" sz="1400" b="1" dirty="0" err="1">
                <a:latin typeface="Courier New" panose="02070309020205020404" pitchFamily="49" charset="0"/>
              </a:rPr>
              <a:t>void</a:t>
            </a:r>
            <a:r>
              <a:rPr lang="ru-RU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bad_print</a:t>
            </a:r>
            <a:r>
              <a:rPr lang="ru-RU" altLang="ru-RU" sz="1400" b="1" dirty="0">
                <a:latin typeface="Courier New" panose="02070309020205020404" pitchFamily="49" charset="0"/>
              </a:rPr>
              <a:t>(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sz="1400" b="1" dirty="0">
                <a:latin typeface="Courier New" panose="02070309020205020404" pitchFamily="49" charset="0"/>
              </a:rPr>
              <a:t>&lt;T&gt; p)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 становится владельцем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// переданного аргумента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// Указывает ли p на объект?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if</a:t>
            </a:r>
            <a:r>
              <a:rPr lang="ru-RU" altLang="ru-RU" sz="1400" b="1" dirty="0">
                <a:latin typeface="Courier New" panose="02070309020205020404" pitchFamily="49" charset="0"/>
              </a:rPr>
              <a:t> (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p.get</a:t>
            </a:r>
            <a:r>
              <a:rPr lang="ru-RU" altLang="ru-RU" sz="1400" b="1" dirty="0">
                <a:latin typeface="Courier New" panose="02070309020205020404" pitchFamily="49" charset="0"/>
              </a:rPr>
              <a:t>() == NULL) {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cout</a:t>
            </a:r>
            <a:r>
              <a:rPr lang="ru-RU" altLang="ru-RU" sz="1400" b="1" dirty="0">
                <a:latin typeface="Courier New" panose="02070309020205020404" pitchFamily="49" charset="0"/>
              </a:rPr>
              <a:t> &lt;&lt; "NULL";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else</a:t>
            </a:r>
            <a:r>
              <a:rPr lang="ru-RU" altLang="ru-RU" sz="1400" b="1" dirty="0"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cout</a:t>
            </a:r>
            <a:r>
              <a:rPr lang="ru-RU" altLang="ru-RU" sz="1400" b="1" dirty="0">
                <a:latin typeface="Courier New" panose="02070309020205020404" pitchFamily="49" charset="0"/>
              </a:rPr>
              <a:t> &lt;&lt; *p;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} </a:t>
            </a: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Ошибка - объект, на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// который ссылается p,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// удаляется при выходе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// из функции.</a:t>
            </a:r>
          </a:p>
          <a:p>
            <a:pPr marL="0" indent="0">
              <a:buNone/>
            </a:pP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081732" y="893258"/>
            <a:ext cx="5091998" cy="5436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auto</a:t>
            </a:r>
            <a:r>
              <a:rPr lang="en-US" altLang="ru-RU" sz="1400" b="1" dirty="0">
                <a:latin typeface="Courier New" panose="02070309020205020404" pitchFamily="49" charset="0"/>
              </a:rPr>
              <a:t>_p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tr</a:t>
            </a:r>
            <a:r>
              <a:rPr lang="ru-RU" altLang="ru-RU" sz="1400" b="1" dirty="0">
                <a:latin typeface="Courier New" panose="02070309020205020404" pitchFamily="49" charset="0"/>
              </a:rPr>
              <a:t>&lt;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1400" b="1" dirty="0">
                <a:latin typeface="Courier New" panose="02070309020205020404" pitchFamily="49" charset="0"/>
              </a:rPr>
              <a:t>&gt;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p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(new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 </a:t>
            </a:r>
            <a:r>
              <a:rPr lang="en-US" altLang="ru-RU" sz="1400" b="1" dirty="0">
                <a:latin typeface="Courier New" panose="02070309020205020404" pitchFamily="49" charset="0"/>
              </a:rPr>
              <a:t>*p = 42;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bad_print</a:t>
            </a:r>
            <a:r>
              <a:rPr lang="en-US" altLang="ru-RU" sz="1400" b="1" dirty="0">
                <a:latin typeface="Courier New" panose="02070309020205020404" pitchFamily="49" charset="0"/>
              </a:rPr>
              <a:t>(p); </a:t>
            </a:r>
            <a:r>
              <a:rPr lang="en-US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Удаление данных</a:t>
            </a:r>
            <a:endParaRPr lang="en-US" altLang="ru-RU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*p = 18;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   </a:t>
            </a: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ОШИБКА ВРЕМЕНИ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         // </a:t>
            </a:r>
            <a:r>
              <a:rPr lang="ru-RU" altLang="ru-RU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ВЫПОЛНЕНИЯ</a:t>
            </a:r>
          </a:p>
          <a:p>
            <a:pPr marL="0" indent="0">
              <a:buNone/>
            </a:pPr>
            <a:endParaRPr lang="ru-RU" altLang="ru-RU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const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auto</a:t>
            </a:r>
            <a:r>
              <a:rPr lang="en-US" altLang="ru-RU" sz="1400" b="1" dirty="0">
                <a:latin typeface="Courier New" panose="02070309020205020404" pitchFamily="49" charset="0"/>
              </a:rPr>
              <a:t>_p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tr</a:t>
            </a:r>
            <a:r>
              <a:rPr lang="ru-RU" altLang="ru-RU" sz="1400" b="1" dirty="0">
                <a:latin typeface="Courier New" panose="02070309020205020404" pitchFamily="49" charset="0"/>
              </a:rPr>
              <a:t>&lt;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1400" b="1" dirty="0">
                <a:latin typeface="Courier New" panose="02070309020205020404" pitchFamily="49" charset="0"/>
              </a:rPr>
              <a:t>&gt;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p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(new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 </a:t>
            </a:r>
            <a:r>
              <a:rPr lang="en-US" altLang="ru-RU" sz="1400" b="1" dirty="0">
                <a:latin typeface="Courier New" panose="02070309020205020404" pitchFamily="49" charset="0"/>
              </a:rPr>
              <a:t>*p = 42;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bad_print</a:t>
            </a:r>
            <a:r>
              <a:rPr lang="en-US" altLang="ru-RU" sz="1400" b="1" dirty="0">
                <a:latin typeface="Courier New" panose="02070309020205020404" pitchFamily="49" charset="0"/>
              </a:rPr>
              <a:t>(p); </a:t>
            </a:r>
            <a:r>
              <a:rPr lang="en-US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ОШИБКА КОМПИЛЯЦИИ</a:t>
            </a:r>
            <a:endParaRPr lang="en-US" altLang="ru-RU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 </a:t>
            </a:r>
            <a:r>
              <a:rPr lang="en-US" altLang="ru-RU" sz="1400" b="1" dirty="0">
                <a:latin typeface="Courier New" panose="02070309020205020404" pitchFamily="49" charset="0"/>
              </a:rPr>
              <a:t>*p = 18;</a:t>
            </a:r>
          </a:p>
          <a:p>
            <a:pPr marL="0" indent="0">
              <a:buNone/>
            </a:pPr>
            <a:endParaRPr lang="ru-RU" altLang="ru-RU" sz="1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t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emplate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400" b="1" dirty="0">
                <a:latin typeface="Courier New" panose="02070309020205020404" pitchFamily="49" charset="0"/>
              </a:rPr>
              <a:t>&lt;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class</a:t>
            </a:r>
            <a:r>
              <a:rPr lang="ru-RU" altLang="ru-RU" sz="1400" b="1" dirty="0">
                <a:latin typeface="Courier New" panose="020703090202050204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ru-RU" sz="1400" b="1" dirty="0">
                <a:latin typeface="Courier New" panose="02070309020205020404" pitchFamily="49" charset="0"/>
              </a:rPr>
              <a:t> 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void</a:t>
            </a:r>
            <a:r>
              <a:rPr lang="ru-RU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print</a:t>
            </a:r>
            <a:r>
              <a:rPr lang="ru-RU" altLang="ru-RU" sz="1400" b="1" dirty="0">
                <a:latin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const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std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auto_ptr</a:t>
            </a:r>
            <a:r>
              <a:rPr lang="ru-RU" altLang="ru-RU" sz="1400" b="1" dirty="0">
                <a:latin typeface="Courier New" panose="02070309020205020404" pitchFamily="49" charset="0"/>
              </a:rPr>
              <a:t>&lt;T&gt;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&amp;</a:t>
            </a:r>
            <a:r>
              <a:rPr lang="ru-RU" altLang="ru-RU" sz="1400" b="1" dirty="0">
                <a:latin typeface="Courier New" panose="02070309020205020404" pitchFamily="49" charset="0"/>
              </a:rPr>
              <a:t> p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)</a:t>
            </a:r>
            <a:r>
              <a:rPr lang="en-US" altLang="ru-RU" sz="1400" b="1" dirty="0">
                <a:latin typeface="Courier New" panose="02070309020205020404" pitchFamily="49" charset="0"/>
              </a:rPr>
              <a:t> {</a:t>
            </a:r>
            <a:r>
              <a:rPr lang="ru-RU" altLang="ru-RU" sz="1400" b="1" dirty="0">
                <a:latin typeface="Courier New" panose="02070309020205020404" pitchFamily="49" charset="0"/>
              </a:rPr>
              <a:t> </a:t>
            </a:r>
            <a:endParaRPr lang="en-US" altLang="ru-RU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400" b="1" dirty="0" smtClean="0">
                <a:latin typeface="Courier New" panose="02070309020205020404" pitchFamily="49" charset="0"/>
              </a:rPr>
              <a:t>		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*</a:t>
            </a:r>
            <a:r>
              <a:rPr lang="en-US" altLang="ru-RU" sz="1400" b="1" dirty="0">
                <a:latin typeface="Courier New" panose="02070309020205020404" pitchFamily="49" charset="0"/>
              </a:rPr>
              <a:t>p = 0;</a:t>
            </a:r>
            <a:r>
              <a:rPr lang="ru-RU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НО ИЗМЕНЕНИЕ ВОЗМОЖНО</a:t>
            </a:r>
            <a:endParaRPr lang="en-US" altLang="ru-RU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400" b="1" dirty="0">
                <a:latin typeface="Courier New" panose="02070309020205020404" pitchFamily="49" charset="0"/>
              </a:rPr>
              <a:t>   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}</a:t>
            </a:r>
            <a:endParaRPr lang="en-US" altLang="ru-RU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E0D5-BF84-4E1D-A095-516AF98D3D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1805</Words>
  <Application>Microsoft Office PowerPoint</Application>
  <PresentationFormat>Широкоэкранный</PresentationFormat>
  <Paragraphs>327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 3</vt:lpstr>
      <vt:lpstr>Грань</vt:lpstr>
      <vt:lpstr>Интеллектуальные указатели</vt:lpstr>
      <vt:lpstr>Проблемы «обычных указателей»</vt:lpstr>
      <vt:lpstr>Проблемы «обычных указателей». Примеры</vt:lpstr>
      <vt:lpstr>auto_ptr</vt:lpstr>
      <vt:lpstr>auto_ptr</vt:lpstr>
      <vt:lpstr>auto_ptr</vt:lpstr>
      <vt:lpstr>auto_ptr</vt:lpstr>
      <vt:lpstr>Неправильное использование auto_ptr</vt:lpstr>
      <vt:lpstr>Неправильное использование auto_ptr</vt:lpstr>
      <vt:lpstr>unique_ptr</vt:lpstr>
      <vt:lpstr>unique_ptr. Пример</vt:lpstr>
      <vt:lpstr>unique_ptr. Пример</vt:lpstr>
      <vt:lpstr>unique_ptr. Пример</vt:lpstr>
      <vt:lpstr>shared_ptr</vt:lpstr>
      <vt:lpstr>Объект shared_ptr владеет ресурсом </vt:lpstr>
      <vt:lpstr>Блок управления содержит </vt:lpstr>
      <vt:lpstr>shared_ptr</vt:lpstr>
      <vt:lpstr>shared_ptr</vt:lpstr>
      <vt:lpstr>shared_ptr</vt:lpstr>
      <vt:lpstr>weak_ptr</vt:lpstr>
      <vt:lpstr>weak_ptr</vt:lpstr>
      <vt:lpstr>weak_ptr</vt:lpstr>
      <vt:lpstr>Конец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указатели</dc:title>
  <dc:creator>елена</dc:creator>
  <cp:lastModifiedBy>елена</cp:lastModifiedBy>
  <cp:revision>27</cp:revision>
  <dcterms:created xsi:type="dcterms:W3CDTF">2017-12-10T15:06:39Z</dcterms:created>
  <dcterms:modified xsi:type="dcterms:W3CDTF">2017-12-11T05:58:34Z</dcterms:modified>
</cp:coreProperties>
</file>