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3.xml" ContentType="application/vnd.openxmlformats-officedocument.drawingml.chart+xml"/>
  <Override PartName="/ppt/charts/chart7.xml" ContentType="application/vnd.openxmlformats-officedocument.drawingml.chart+xml"/>
  <Override PartName="/ppt/charts/chart4.xml" ContentType="application/vnd.openxmlformats-officedocument.drawingml.chart+xml"/>
  <Override PartName="/ppt/charts/chart8.xml" ContentType="application/vnd.openxmlformats-officedocument.drawingml.chart+xml"/>
  <Override PartName="/ppt/charts/chart1.xml" ContentType="application/vnd.openxmlformats-officedocument.drawingml.chart+xml"/>
  <Override PartName="/ppt/charts/chart5.xml" ContentType="application/vnd.openxmlformats-officedocument.drawingml.chart+xml"/>
  <Override PartName="/ppt/charts/chart2.xml" ContentType="application/vnd.openxmlformats-officedocument.drawingml.chart+xml"/>
  <Override PartName="/ppt/charts/chart6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e48312"/>
            </a:solidFill>
          </c:spPr>
          <c:cat>
            <c:strRef>
              <c:f>categories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0.1924999</c:v>
                </c:pt>
                <c:pt idx="1">
                  <c:v>0.090277825</c:v>
                </c:pt>
                <c:pt idx="2">
                  <c:v>0.187083225</c:v>
                </c:pt>
                <c:pt idx="3">
                  <c:v>0.18569445</c:v>
                </c:pt>
                <c:pt idx="4">
                  <c:v>0.20486105</c:v>
                </c:pt>
                <c:pt idx="5">
                  <c:v>0.1379167</c:v>
                </c:pt>
              </c:numCache>
            </c:numRef>
          </c:val>
        </c:ser>
        <c:gapWidth val="219"/>
        <c:axId val="1620362"/>
        <c:axId val="48285936"/>
      </c:barChart>
      <c:catAx>
        <c:axId val="1620362"/>
        <c:scaling>
          <c:orientation val="minMax"/>
        </c:scaling>
        <c:delete val="1"/>
        <c:axPos val="b"/>
        <c:majorTickMark val="out"/>
        <c:minorTickMark val="none"/>
        <c:tickLblPos val="nextTo"/>
        <c:crossAx val="48285936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48285936"/>
        <c:scaling>
          <c:orientation val="minMax"/>
        </c:scaling>
        <c:delete val="1"/>
        <c:axPos val="l"/>
        <c:majorTickMark val="out"/>
        <c:minorTickMark val="none"/>
        <c:tickLblPos val="nextTo"/>
        <c:crossAx val="1620362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bd582c"/>
            </a:solidFill>
          </c:spPr>
          <c:cat>
            <c:strRef>
              <c:f>categories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0.59347185</c:v>
                </c:pt>
                <c:pt idx="1">
                  <c:v>0.697423775</c:v>
                </c:pt>
                <c:pt idx="2">
                  <c:v>0.567714025</c:v>
                </c:pt>
                <c:pt idx="3">
                  <c:v>0.60222455</c:v>
                </c:pt>
                <c:pt idx="4">
                  <c:v>0.51332885</c:v>
                </c:pt>
                <c:pt idx="5">
                  <c:v>0.6685032</c:v>
                </c:pt>
              </c:numCache>
            </c:numRef>
          </c:val>
        </c:ser>
        <c:gapWidth val="219"/>
        <c:axId val="94936449"/>
        <c:axId val="33536640"/>
      </c:barChart>
      <c:catAx>
        <c:axId val="94936449"/>
        <c:scaling>
          <c:orientation val="minMax"/>
        </c:scaling>
        <c:delete val="1"/>
        <c:axPos val="b"/>
        <c:majorTickMark val="out"/>
        <c:minorTickMark val="none"/>
        <c:tickLblPos val="nextTo"/>
        <c:crossAx val="33536640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33536640"/>
        <c:scaling>
          <c:orientation val="minMax"/>
        </c:scaling>
        <c:delete val="1"/>
        <c:axPos val="l"/>
        <c:majorTickMark val="out"/>
        <c:minorTickMark val="none"/>
        <c:tickLblPos val="nextTo"/>
        <c:crossAx val="94936449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e48312"/>
            </a:solidFill>
          </c:spPr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0.19208335</c:v>
                </c:pt>
                <c:pt idx="1">
                  <c:v>0.199166675</c:v>
                </c:pt>
                <c:pt idx="2">
                  <c:v>0.193888925</c:v>
                </c:pt>
                <c:pt idx="3">
                  <c:v>0.205138875</c:v>
                </c:pt>
              </c:numCache>
            </c:numRef>
          </c:val>
        </c:ser>
        <c:gapWidth val="219"/>
        <c:axId val="17157775"/>
        <c:axId val="26506534"/>
      </c:barChart>
      <c:catAx>
        <c:axId val="17157775"/>
        <c:scaling>
          <c:orientation val="minMax"/>
        </c:scaling>
        <c:delete val="1"/>
        <c:axPos val="b"/>
        <c:majorTickMark val="out"/>
        <c:minorTickMark val="none"/>
        <c:tickLblPos val="nextTo"/>
        <c:crossAx val="26506534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26506534"/>
        <c:scaling>
          <c:orientation val="minMax"/>
        </c:scaling>
        <c:delete val="1"/>
        <c:axPos val="l"/>
        <c:majorTickMark val="out"/>
        <c:minorTickMark val="none"/>
        <c:tickLblPos val="nextTo"/>
        <c:crossAx val="17157775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4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bd582c"/>
            </a:solidFill>
          </c:spPr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0.338656725</c:v>
                </c:pt>
                <c:pt idx="1">
                  <c:v>0.509358625</c:v>
                </c:pt>
                <c:pt idx="2">
                  <c:v>0.3317222</c:v>
                </c:pt>
                <c:pt idx="3">
                  <c:v>0.529088075</c:v>
                </c:pt>
              </c:numCache>
            </c:numRef>
          </c:val>
        </c:ser>
        <c:gapWidth val="219"/>
        <c:axId val="33775734"/>
        <c:axId val="49815575"/>
      </c:barChart>
      <c:catAx>
        <c:axId val="33775734"/>
        <c:scaling>
          <c:orientation val="minMax"/>
        </c:scaling>
        <c:delete val="1"/>
        <c:axPos val="b"/>
        <c:majorTickMark val="out"/>
        <c:minorTickMark val="none"/>
        <c:tickLblPos val="nextTo"/>
        <c:crossAx val="49815575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49815575"/>
        <c:scaling>
          <c:orientation val="minMax"/>
        </c:scaling>
        <c:delete val="1"/>
        <c:axPos val="l"/>
        <c:majorTickMark val="out"/>
        <c:minorTickMark val="none"/>
        <c:tickLblPos val="nextTo"/>
        <c:crossAx val="33775734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5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e48312"/>
            </a:solidFill>
          </c:spPr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0.1179167</c:v>
                </c:pt>
                <c:pt idx="1">
                  <c:v>0.105</c:v>
                </c:pt>
                <c:pt idx="2">
                  <c:v>0.176805525</c:v>
                </c:pt>
                <c:pt idx="3">
                  <c:v>0.188888875</c:v>
                </c:pt>
              </c:numCache>
            </c:numRef>
          </c:val>
        </c:ser>
        <c:gapWidth val="219"/>
        <c:axId val="41534090"/>
        <c:axId val="37015576"/>
      </c:barChart>
      <c:catAx>
        <c:axId val="41534090"/>
        <c:scaling>
          <c:orientation val="minMax"/>
        </c:scaling>
        <c:delete val="1"/>
        <c:axPos val="b"/>
        <c:majorTickMark val="out"/>
        <c:minorTickMark val="none"/>
        <c:tickLblPos val="nextTo"/>
        <c:crossAx val="37015576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37015576"/>
        <c:scaling>
          <c:orientation val="minMax"/>
        </c:scaling>
        <c:delete val="1"/>
        <c:axPos val="l"/>
        <c:majorTickMark val="out"/>
        <c:minorTickMark val="none"/>
        <c:tickLblPos val="nextTo"/>
        <c:crossAx val="41534090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6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bd582c"/>
            </a:solidFill>
          </c:spPr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0.37653175</c:v>
                </c:pt>
                <c:pt idx="1">
                  <c:v>0.32301285</c:v>
                </c:pt>
                <c:pt idx="2">
                  <c:v>0.416117325</c:v>
                </c:pt>
                <c:pt idx="3">
                  <c:v>0.38917525</c:v>
                </c:pt>
              </c:numCache>
            </c:numRef>
          </c:val>
        </c:ser>
        <c:gapWidth val="219"/>
        <c:axId val="79986833"/>
        <c:axId val="89015021"/>
      </c:barChart>
      <c:catAx>
        <c:axId val="79986833"/>
        <c:scaling>
          <c:orientation val="minMax"/>
        </c:scaling>
        <c:delete val="1"/>
        <c:axPos val="b"/>
        <c:majorTickMark val="out"/>
        <c:minorTickMark val="none"/>
        <c:tickLblPos val="nextTo"/>
        <c:crossAx val="89015021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89015021"/>
        <c:scaling>
          <c:orientation val="minMax"/>
        </c:scaling>
        <c:delete val="1"/>
        <c:axPos val="l"/>
        <c:majorTickMark val="out"/>
        <c:minorTickMark val="none"/>
        <c:tickLblPos val="nextTo"/>
        <c:crossAx val="79986833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7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e48312"/>
            </a:solidFill>
          </c:spPr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0.20750005</c:v>
                </c:pt>
                <c:pt idx="1">
                  <c:v>0.2126389</c:v>
                </c:pt>
                <c:pt idx="2">
                  <c:v>0.1825</c:v>
                </c:pt>
                <c:pt idx="3">
                  <c:v>0.19652785</c:v>
                </c:pt>
              </c:numCache>
            </c:numRef>
          </c:val>
        </c:ser>
        <c:gapWidth val="219"/>
        <c:axId val="29214418"/>
        <c:axId val="69396764"/>
      </c:barChart>
      <c:catAx>
        <c:axId val="29214418"/>
        <c:scaling>
          <c:orientation val="minMax"/>
        </c:scaling>
        <c:delete val="1"/>
        <c:axPos val="b"/>
        <c:majorTickMark val="out"/>
        <c:minorTickMark val="none"/>
        <c:tickLblPos val="nextTo"/>
        <c:crossAx val="69396764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69396764"/>
        <c:scaling>
          <c:orientation val="minMax"/>
        </c:scaling>
        <c:delete val="1"/>
        <c:axPos val="l"/>
        <c:majorTickMark val="out"/>
        <c:minorTickMark val="none"/>
        <c:tickLblPos val="nextTo"/>
        <c:crossAx val="29214418"/>
        <c:crossesAt val="0"/>
        <c:spPr>
          <a:ln w="12600">
            <a:solidFill>
              <a:srgbClr val="8b8b8b"/>
            </a:solidFill>
            <a:round/>
          </a:ln>
        </c:spPr>
      </c:valAx>
      <c:spPr/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8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bd582c"/>
            </a:solidFill>
          </c:spPr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0.545148625</c:v>
                </c:pt>
                <c:pt idx="1">
                  <c:v>0.550356925</c:v>
                </c:pt>
                <c:pt idx="2">
                  <c:v>0.61857965</c:v>
                </c:pt>
                <c:pt idx="3">
                  <c:v>0.623414575</c:v>
                </c:pt>
              </c:numCache>
            </c:numRef>
          </c:val>
        </c:ser>
        <c:gapWidth val="219"/>
        <c:axId val="77009277"/>
        <c:axId val="49710071"/>
      </c:barChart>
      <c:catAx>
        <c:axId val="77009277"/>
        <c:scaling>
          <c:orientation val="minMax"/>
        </c:scaling>
        <c:delete val="1"/>
        <c:axPos val="b"/>
        <c:majorTickMark val="out"/>
        <c:minorTickMark val="none"/>
        <c:tickLblPos val="nextTo"/>
        <c:crossAx val="49710071"/>
        <c:crossesAt val="0"/>
        <c:lblAlgn val="ctr"/>
        <c:auto val="1"/>
        <c:lblOffset val="100"/>
        <c:spPr>
          <a:ln w="12600">
            <a:solidFill>
              <a:srgbClr val="8b8b8b"/>
            </a:solidFill>
            <a:round/>
          </a:ln>
        </c:spPr>
      </c:catAx>
      <c:valAx>
        <c:axId val="49710071"/>
        <c:scaling>
          <c:orientation val="minMax"/>
        </c:scaling>
        <c:delete val="1"/>
        <c:axPos val="l"/>
        <c:majorTickMark val="out"/>
        <c:minorTickMark val="none"/>
        <c:tickLblPos val="nextTo"/>
        <c:crossAx val="77009277"/>
        <c:crossesAt val="0"/>
        <c:spPr>
          <a:ln w="12600">
            <a:solidFill>
              <a:srgbClr val="8b8b8b"/>
            </a:solidFill>
            <a:round/>
          </a:ln>
        </c:spPr>
      </c:valAx>
      <c:spPr>
        <a:solidFill>
          <a:srgbClr val="ffffff"/>
        </a:solidFill>
      </c:spPr>
    </c:plotArea>
    <c:plotVisOnly val="1"/>
  </c:chart>
  <c:spPr>
    <a:solidFill>
      <a:srgbClr val="ffffff"/>
    </a:solidFill>
    <a:ln w="12600">
      <a:solidFill>
        <a:srgbClr val="000000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1412111-4131-4131-A1A1-D13181A1A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9171C1-F1B1-4141-A181-A13151613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2151E1-4111-4121-B1E1-4171D1B13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3111-6121-4131-B181-01D1E121C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2171D1-61A1-41C1-B1A1-C1F1E1B19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7121B1-6121-4161-9161-A1B1D1F10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3141F1-91A1-41D1-B1D1-F1B1C1C1C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71D1-B1C1-41A1-9141-E161E1E17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814111-B131-41E1-A171-010191F1A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51D1B1-51E1-4121-B161-E1818111C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8141D1-C191-4181-B1D1-21018181F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01C1-21B1-4161-A111-F1D111B12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A111-F1E1-41B1-8171-81F171011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212121-7111-41D1-A181-21A1B1D1F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C1F1-E161-4161-B151-31919151F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71A1-D181-4111-A161-A1A161815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4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4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516151-4151-4131-A1B1-8181F1813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1" name="TextShape 9"/>
          <p:cNvSpPr txBox="1"/>
          <p:nvPr/>
        </p:nvSpPr>
        <p:spPr>
          <a:xfrm>
            <a:off x="360" y="6452640"/>
            <a:ext cx="126504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52" name="TextShape 10"/>
          <p:cNvSpPr txBox="1"/>
          <p:nvPr/>
        </p:nvSpPr>
        <p:spPr>
          <a:xfrm>
            <a:off x="11064600" y="6452640"/>
            <a:ext cx="109548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15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8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8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3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94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95" name="PlaceHolder 11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2191-2151-4141-8171-E151B1A1D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6" name="TextShape 12"/>
          <p:cNvSpPr txBox="1"/>
          <p:nvPr/>
        </p:nvSpPr>
        <p:spPr>
          <a:xfrm>
            <a:off x="0" y="6452280"/>
            <a:ext cx="126504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97" name="TextShape 13"/>
          <p:cNvSpPr txBox="1"/>
          <p:nvPr/>
        </p:nvSpPr>
        <p:spPr>
          <a:xfrm>
            <a:off x="11064240" y="6452280"/>
            <a:ext cx="109548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15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6600">
                <a:solidFill>
                  <a:srgbClr val="262626"/>
                </a:solidFill>
                <a:latin typeface="Calibri Light"/>
              </a:rPr>
              <a:t>Event handling using different task allocation strategies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Brice Platerrier, Martin Vassor &amp; Arnaud Wald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: Adaptive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8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87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71E1F1-D131-41E1-9101-71613161E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88" name="Espace réservé du contenu 13"/>
          <p:cNvGraphicFramePr/>
          <p:nvPr/>
        </p:nvGraphicFramePr>
        <p:xfrm>
          <a:off x="1096920" y="2583000"/>
          <a:ext cx="49384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9" name="Espace réservé du contenu 15"/>
          <p:cNvGraphicFramePr/>
          <p:nvPr/>
        </p:nvGraphicFramePr>
        <p:xfrm>
          <a:off x="6218280" y="2583000"/>
          <a:ext cx="49366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95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6101B1-C161-41D1-B131-612121516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96" name="Espace réservé du contenu 13"/>
          <p:cNvGraphicFramePr/>
          <p:nvPr/>
        </p:nvGraphicFramePr>
        <p:xfrm>
          <a:off x="1096920" y="2583000"/>
          <a:ext cx="49384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7" name="Espace réservé du contenu 14"/>
          <p:cNvGraphicFramePr/>
          <p:nvPr/>
        </p:nvGraphicFramePr>
        <p:xfrm>
          <a:off x="6218280" y="2583000"/>
          <a:ext cx="49366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 : communication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3 channels, one for each color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Send only the chosen color, and listen on all channels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Signal strength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Normalization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Limited communication range: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Saturation if under a certain range: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New stimulus:</a:t>
            </a:r>
            <a:endParaRPr/>
          </a:p>
          <a:p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0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0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03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A11131-A111-4131-9131-51119131B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Roto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0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0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518191-71A1-41B1-9181-B14141716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1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14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914101-31E1-4111-81D1-514141113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215" name="Espace réservé du contenu 13"/>
          <p:cNvGraphicFramePr/>
          <p:nvPr/>
        </p:nvGraphicFramePr>
        <p:xfrm>
          <a:off x="1096920" y="2583000"/>
          <a:ext cx="49384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6" name="Espace réservé du contenu 14"/>
          <p:cNvGraphicFramePr/>
          <p:nvPr/>
        </p:nvGraphicFramePr>
        <p:xfrm>
          <a:off x="6218280" y="2583000"/>
          <a:ext cx="49366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Basic private algorithms achieve good performance if tuned appropriately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adds complexity but yields better results with more robustness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PSO to optimize the weights and communication range in the public case</a:t>
            </a: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2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7101-B131-4111-8101-A1511191C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problem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Different types of tasks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Mobile agents with limited knowledge of the environment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possible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Objectives :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Optimize the labor division among agents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Maximize the number of tasks processed in a certain time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41E131-C181-41A1-91D1-519181717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Webots setup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Agents : e-puck robots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Camera vision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Radio emitter/receiver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Arena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Square 160x160cm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Flat surface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Tasks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Red, green and blue cylinders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color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position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4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4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71C1-2121-41C1-9131-01B161B15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47" name="Imag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849920" y="2327760"/>
            <a:ext cx="6305400" cy="35409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metrics used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 1: </a:t>
            </a:r>
            <a:r>
              <a:rPr lang="en-US" u="sng">
                <a:solidFill>
                  <a:srgbClr val="404040"/>
                </a:solidFill>
                <a:latin typeface="Calibri"/>
              </a:rPr>
              <a:t>Maximize</a:t>
            </a:r>
            <a:r>
              <a:rPr lang="en-US">
                <a:solidFill>
                  <a:srgbClr val="404040"/>
                </a:solidFill>
                <a:latin typeface="Calibri"/>
              </a:rPr>
              <a:t> the number of events handled / Time period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 2: </a:t>
            </a:r>
            <a:r>
              <a:rPr lang="en-US" u="sng">
                <a:solidFill>
                  <a:srgbClr val="404040"/>
                </a:solidFill>
                <a:latin typeface="Calibri"/>
              </a:rPr>
              <a:t>Minimize</a:t>
            </a:r>
            <a:r>
              <a:rPr lang="en-US">
                <a:solidFill>
                  <a:srgbClr val="404040"/>
                </a:solidFill>
                <a:latin typeface="Calibri"/>
              </a:rPr>
              <a:t> the distance traveled / Event handled </a:t>
            </a:r>
            <a:r>
              <a:rPr lang="en-US">
                <a:solidFill>
                  <a:srgbClr val="404040"/>
                </a:solidFill>
                <a:latin typeface="Calibri"/>
              </a:rPr>
              <a:t>	</a:t>
            </a:r>
            <a:r>
              <a:rPr lang="en-US">
                <a:solidFill>
                  <a:srgbClr val="404040"/>
                </a:solidFill>
                <a:latin typeface="Calibri"/>
              </a:rPr>
              <a:t>-&gt; Transformation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Metric 1 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Metric 2 </a:t>
            </a:r>
            <a:endParaRPr/>
          </a:p>
          <a:p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5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53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41D1A1-21C1-41C1-81F1-8141B1A13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Finite-State Machine used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S1: Search for a task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S2: Go to a task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S3: Stop to perform the task</a:t>
            </a:r>
            <a:endParaRPr/>
          </a:p>
          <a:p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5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5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F161F1-4141-41A1-8161-01A1F1418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different algorithms tested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Private fixed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Private variable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Public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6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6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A161B1-5141-4101-91C1-0191E1919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fixed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tototo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D1E1-0141-4111-A121-F19141B15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74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6101A1-A101-4161-9181-410151B1B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75" name="Espace réservé du contenu 11"/>
          <p:cNvGraphicFramePr/>
          <p:nvPr/>
        </p:nvGraphicFramePr>
        <p:xfrm>
          <a:off x="1096920" y="2583000"/>
          <a:ext cx="49384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6" name="Espace réservé du contenu 12"/>
          <p:cNvGraphicFramePr/>
          <p:nvPr/>
        </p:nvGraphicFramePr>
        <p:xfrm>
          <a:off x="6218280" y="2583000"/>
          <a:ext cx="4936680" cy="337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adaptive &amp; specialization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8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A1F1C1-C1E1-41D1-8171-0111A1B1E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