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1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E18191-D191-4151-A1E1-B1F11171216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0171F1-D111-4171-B1E1-A1E1E1B1E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0141C1-9171-4151-A181-D121E131514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4121D1-71E1-41D1-9171-11B18171D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D16131-F1C1-4121-9131-816171714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0A13171-3191-41A1-8121-E121B131C13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610161-5191-41E1-9171-516111C1C1D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41D191-6111-4111-A1B1-E1E17111D12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6141-1111-4141-9171-B12151712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1101B1-0181-4141-9191-3171E1009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A1F161-11E1-4191-8131-F15101715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310121-A181-4161-B121-2101019121B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518111-8161-4121-A181-D1B12181D1F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C19191-A191-41D1-91F1-B11191B1B18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E17181-1131-41F1-9141-3111010041C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Cheese is good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C151D1-E181-41B1-A191-D1A14151B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804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558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3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0680" y="394668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0680" y="1845720"/>
            <a:ext cx="490788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320" cy="1918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91F1B1-21B1-4141-B1B1-712121C19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44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45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E1E181-B151-41B1-B141-F1A1E1E1A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1" name="TextShape 9"/>
          <p:cNvSpPr txBox="1"/>
          <p:nvPr/>
        </p:nvSpPr>
        <p:spPr>
          <a:xfrm>
            <a:off x="360" y="6452640"/>
            <a:ext cx="126504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12/14/15</a:t>
            </a:r>
            <a:endParaRPr/>
          </a:p>
        </p:txBody>
      </p:sp>
      <p:sp>
        <p:nvSpPr>
          <p:cNvPr id="52" name="TextShape 10"/>
          <p:cNvSpPr txBox="1"/>
          <p:nvPr/>
        </p:nvSpPr>
        <p:spPr>
          <a:xfrm>
            <a:off x="11064600" y="6452640"/>
            <a:ext cx="109548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16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</p:spPr>
      </p:sp>
      <p:sp>
        <p:nvSpPr>
          <p:cNvPr id="8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</p:spPr>
      </p:sp>
      <p:sp>
        <p:nvSpPr>
          <p:cNvPr id="8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formatModifiez le style du titre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Seventh Outline LevelModifiez les styles du texte du masque</a:t>
            </a:r>
            <a:endParaRPr/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900">
                <a:solidFill>
                  <a:srgbClr val="ffffff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Seventh Outline LevelModifiez les styles du texte du masque</a:t>
            </a:r>
            <a:endParaRPr/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1050">
                <a:solidFill>
                  <a:srgbClr val="ffffff"/>
                </a:solidFill>
                <a:latin typeface="Calibri"/>
              </a:rPr>
              <a:t>Seventh Outline LevelModifiez les styles du texte du masque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Deuxième niveau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Troisième niveau</a:t>
            </a:r>
            <a:endParaRPr/>
          </a:p>
          <a:p>
            <a:pPr lvl="2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Quatrième niveau</a:t>
            </a:r>
            <a:endParaRPr/>
          </a:p>
          <a:p>
            <a:pPr lvl="3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Cinquième niveau</a:t>
            </a:r>
            <a:endParaRPr/>
          </a:p>
        </p:txBody>
      </p:sp>
      <p:sp>
        <p:nvSpPr>
          <p:cNvPr id="93" name="PlaceHolder 9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94" name="PlaceHolder 10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95" name="PlaceHolder 11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116151-81C1-4111-9191-914161119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6" name="TextShape 12"/>
          <p:cNvSpPr txBox="1"/>
          <p:nvPr/>
        </p:nvSpPr>
        <p:spPr>
          <a:xfrm>
            <a:off x="0" y="6452280"/>
            <a:ext cx="126504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12/14/15</a:t>
            </a:r>
            <a:endParaRPr/>
          </a:p>
        </p:txBody>
      </p:sp>
      <p:sp>
        <p:nvSpPr>
          <p:cNvPr id="97" name="TextShape 13"/>
          <p:cNvSpPr txBox="1"/>
          <p:nvPr/>
        </p:nvSpPr>
        <p:spPr>
          <a:xfrm>
            <a:off x="11064240" y="6452280"/>
            <a:ext cx="1095480" cy="42660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>
                <a:solidFill>
                  <a:srgbClr val="ffffff"/>
                </a:solidFill>
              </a:rPr>
              <a:t>16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6600">
                <a:solidFill>
                  <a:srgbClr val="262626"/>
                </a:solidFill>
                <a:latin typeface="Calibri Light"/>
              </a:rPr>
              <a:t>Event handling using different task allocation strategies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Brice Platerrier, Martin Vassor &amp; Arnaud Wald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	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: Adaptive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9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96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212161-8101-4101-A1F1-61C13161B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97" name="TextShape 5"/>
          <p:cNvSpPr txBox="1"/>
          <p:nvPr/>
        </p:nvSpPr>
        <p:spPr>
          <a:xfrm>
            <a:off x="1097280" y="184644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198" name="TextShape 6"/>
          <p:cNvSpPr txBox="1"/>
          <p:nvPr/>
        </p:nvSpPr>
        <p:spPr>
          <a:xfrm>
            <a:off x="6217560" y="184752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1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36720"/>
            <a:ext cx="5403600" cy="2749680"/>
          </a:xfrm>
          <a:prstGeom prst="rect">
            <a:avLst/>
          </a:prstGeom>
        </p:spPr>
      </p:pic>
      <p:pic>
        <p:nvPicPr>
          <p:cNvPr descr="" id="20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99200" y="2741400"/>
            <a:ext cx="5403600" cy="274032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Results: Specialization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03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04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5131E1-D1F1-41D1-B1C1-5191B161B18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5" name="TextShape 5"/>
          <p:cNvSpPr txBox="1"/>
          <p:nvPr/>
        </p:nvSpPr>
        <p:spPr>
          <a:xfrm>
            <a:off x="1097280" y="184644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06" name="TextShape 6"/>
          <p:cNvSpPr txBox="1"/>
          <p:nvPr/>
        </p:nvSpPr>
        <p:spPr>
          <a:xfrm>
            <a:off x="6217560" y="184752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20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43200"/>
            <a:ext cx="5438160" cy="2743200"/>
          </a:xfrm>
          <a:prstGeom prst="rect">
            <a:avLst/>
          </a:prstGeom>
        </p:spPr>
      </p:pic>
      <p:pic>
        <p:nvPicPr>
          <p:cNvPr descr="" id="20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1800" y="2752920"/>
            <a:ext cx="5447520" cy="272376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Results: Specialization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12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21E1A1-F1D1-4141-91A1-916181C1716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13" name="TextShape 5"/>
          <p:cNvSpPr txBox="1"/>
          <p:nvPr/>
        </p:nvSpPr>
        <p:spPr>
          <a:xfrm>
            <a:off x="1097280" y="184644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14" name="TextShape 6"/>
          <p:cNvSpPr txBox="1"/>
          <p:nvPr/>
        </p:nvSpPr>
        <p:spPr>
          <a:xfrm>
            <a:off x="6217560" y="184752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pic>
        <p:nvPicPr>
          <p:cNvPr descr="" id="21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43200"/>
            <a:ext cx="5438160" cy="2743200"/>
          </a:xfrm>
          <a:prstGeom prst="rect">
            <a:avLst/>
          </a:prstGeom>
        </p:spPr>
      </p:pic>
      <p:pic>
        <p:nvPicPr>
          <p:cNvPr descr="" id="21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21800" y="2752920"/>
            <a:ext cx="5447520" cy="272376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 : communication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3 channels, one for each color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Send only the chosen color, and listen on all channels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Signal strength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Normalization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Limited communication range: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if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Saturation if under a certain range: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	</a:t>
            </a:r>
            <a:r>
              <a:rPr lang="en-US" sz="1400">
                <a:solidFill>
                  <a:srgbClr val="404040"/>
                </a:solidFill>
                <a:latin typeface="Calibri"/>
              </a:rPr>
              <a:t>if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New stimulus:</a:t>
            </a:r>
            <a:endParaRPr/>
          </a:p>
          <a:p>
            <a:endParaRPr/>
          </a:p>
        </p:txBody>
      </p:sp>
      <p:sp>
        <p:nvSpPr>
          <p:cNvPr id="219" name="TextShape 3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22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2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22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11E1A1-11C1-4141-81A1-F1A14141A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Parameters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Roto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26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27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E14181-D171-41A1-8161-81D111E1C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Public case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230" name="TextShape 3"/>
          <p:cNvSpPr txBox="1"/>
          <p:nvPr/>
        </p:nvSpPr>
        <p:spPr>
          <a:xfrm>
            <a:off x="6217920" y="1846080"/>
            <a:ext cx="4937400" cy="7358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sp>
        <p:nvSpPr>
          <p:cNvPr id="23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32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33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817191-F151-4151-81C1-B141A1E11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2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2736000"/>
            <a:ext cx="5482080" cy="2750400"/>
          </a:xfrm>
          <a:prstGeom prst="rect">
            <a:avLst/>
          </a:prstGeom>
        </p:spPr>
      </p:pic>
      <p:pic>
        <p:nvPicPr>
          <p:cNvPr descr="" id="2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49960" y="2740680"/>
            <a:ext cx="5482080" cy="274104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Conclusions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Basic private algorithms achieve good performance if tuned appropriately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Communication among agents adds complexity but yields better results with more robustness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PSO to optimize the weights and communication range in the public case</a:t>
            </a:r>
            <a:endParaRPr/>
          </a:p>
        </p:txBody>
      </p:sp>
      <p:sp>
        <p:nvSpPr>
          <p:cNvPr id="238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239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240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31A1B1-3151-41D1-A141-E12181119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problem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Different types of tasks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Mobile agents with limited knowledge of the environment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Communication among agents possible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Objectives :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Optimize the labor division among agents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Maximize the number of tasks processed in a certain time</a:t>
            </a:r>
            <a:endParaRPr/>
          </a:p>
          <a:p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41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61B111-51B1-4191-81D1-E1C1F101A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Webots setup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Agents : e-puck robots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Camera vision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Radio emitter/receiver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Arena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Square 160x160cm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Flat surface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Tasks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Red, green and blue cylinders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Random color </a:t>
            </a:r>
            <a:endParaRPr/>
          </a:p>
          <a:p>
            <a:pPr lvl="1"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Random position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45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46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21A1E1-8151-41F1-81B1-C11161F1A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47" name="Imag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849920" y="2327760"/>
            <a:ext cx="6305400" cy="354096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metrics used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 1: </a:t>
            </a:r>
            <a:r>
              <a:rPr lang="en-US" u="sng">
                <a:solidFill>
                  <a:srgbClr val="404040"/>
                </a:solidFill>
                <a:latin typeface="Calibri"/>
              </a:rPr>
              <a:t>Maximize</a:t>
            </a:r>
            <a:r>
              <a:rPr lang="en-US">
                <a:solidFill>
                  <a:srgbClr val="404040"/>
                </a:solidFill>
                <a:latin typeface="Calibri"/>
              </a:rPr>
              <a:t> the number of events handled / Time period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Objective 2: </a:t>
            </a:r>
            <a:r>
              <a:rPr lang="en-US" u="sng">
                <a:solidFill>
                  <a:srgbClr val="404040"/>
                </a:solidFill>
                <a:latin typeface="Calibri"/>
              </a:rPr>
              <a:t>Minimize</a:t>
            </a:r>
            <a:r>
              <a:rPr lang="en-US">
                <a:solidFill>
                  <a:srgbClr val="404040"/>
                </a:solidFill>
                <a:latin typeface="Calibri"/>
              </a:rPr>
              <a:t> the distance traveled / Event handled </a:t>
            </a:r>
            <a:r>
              <a:rPr lang="en-US">
                <a:solidFill>
                  <a:srgbClr val="404040"/>
                </a:solidFill>
                <a:latin typeface="Calibri"/>
              </a:rPr>
              <a:t>	</a:t>
            </a:r>
            <a:r>
              <a:rPr lang="en-US">
                <a:solidFill>
                  <a:srgbClr val="404040"/>
                </a:solidFill>
                <a:latin typeface="Calibri"/>
              </a:rPr>
              <a:t>-&gt; Transformation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Metric 1 </a:t>
            </a:r>
            <a:endParaRPr/>
          </a:p>
          <a:p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Metric 2 </a:t>
            </a:r>
            <a:endParaRPr/>
          </a:p>
          <a:p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5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52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53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81B1A1-C121-4121-9191-B1716141A1C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54" name="TextShape 1"/><p:cNvSpPr txBox="1"/><p:nvPr/></p:nvSpPr><p:spPr><a:xfrm><a:off x="1097280" y="286560"/><a:ext cx="10058040" cy="1450440"/></a:xfrm><a:prstGeom prst="rect"><a:avLst/></a:prstGeom></p:spPr><p:txBody><a:bodyPr anchor="b"/><a:p><a:pPr><a:lnSpc><a:spcPct val="85000"/></a:lnSpc></a:pPr><a:r><a:rPr lang="en-US" sz="4800"><a:solidFill><a:srgbClr val="404040"/></a:solidFill><a:latin typeface="Calibri Light"/></a:rPr><a:t>The Finite-State Machine used</a:t></a:r><a:endParaRPr/></a:p></p:txBody></p:sp><p:sp><p:nvSpPr><p:cNvPr id="155" name="TextShape 2"/><p:cNvSpPr txBox="1"/><p:nvPr/></p:nvSpPr><p:spPr><a:xfrm><a:off x="1097280" y="1845720"/><a:ext cx="10058040" cy="4023000"/></a:xfrm><a:prstGeom prst="rect"><a:avLst/></a:prstGeom></p:spPr><p:txBody><a:bodyPr lIns="0" rIns="0"/><a:p><a:pPr lvl="1"><a:lnSpc><a:spcPct val="100000"/></a:lnSpc><a:buFont typeface="Calibri"/><a:buChar char="◦"/></a:pPr><a:r><a:rPr lang="en-US"><a:solidFill><a:srgbClr val="404040"/></a:solidFill><a:latin typeface="Calibri"/></a:rPr><a:t>S1: Search for a task</a:t></a:r><a:endParaRPr/></a:p><a:p><a:pPr lvl="1"><a:lnSpc><a:spcPct val="100000"/></a:lnSpc><a:buFont typeface="Calibri"/><a:buChar char="◦"/></a:pPr><a:r><a:rPr lang="en-US"><a:solidFill><a:srgbClr val="404040"/></a:solidFill><a:latin typeface="Calibri"/></a:rPr><a:t>S2: Go to a task</a:t></a:r><a:endParaRPr/></a:p><a:p><a:pPr lvl="1"><a:lnSpc><a:spcPct val="100000"/></a:lnSpc><a:buFont typeface="Calibri"/><a:buChar char="◦"/></a:pPr><a:r><a:rPr lang="en-US"><a:solidFill><a:srgbClr val="404040"/></a:solidFill><a:latin typeface="Calibri"/></a:rPr><a:t>S3: Stop to perform the task</a:t></a:r><a:endParaRPr/></a:p><a:p><a:endParaRPr/></a:p></p:txBody></p:sp><p:sp><p:nvSpPr><p:cNvPr id="156" name="TextShape 3"/><p:cNvSpPr txBox="1"/><p:nvPr/></p:nvSpPr><p:spPr><a:xfrm><a:off x="0" y="0"/><a:ext cx="-11796840" cy="-11796840"/></a:xfrm><a:prstGeom prst="rect"><a:avLst/></a:prstGeom></p:spPr><p:txBody><a:bodyPr bIns="45000" lIns="90000" rIns="90000" tIns="45000"/><a:p><a:pPr><a:lnSpc><a:spcPct val="100000"/></a:lnSpc></a:pPr><a:r><a:rPr lang="en-US"><a:solidFill><a:srgbClr val="000000"/></a:solidFill><a:latin typeface="Calibri"/></a:rPr><a:t>15/12/2015</a:t></a:r><a:endParaRPr/></a:p></p:txBody></p:sp><p:sp><p:nvSpPr><p:cNvPr id="157" name="TextShape 4"/><p:cNvSpPr txBox="1"/><p:nvPr/></p:nvSpPr><p:spPr><a:xfrm><a:off x="0" y="0"/><a:ext cx="-11796840" cy="-11796840"/></a:xfrm><a:prstGeom prst="rect"><a:avLst/></a:prstGeom></p:spPr><p:txBody><a:bodyPr bIns="45000" lIns="90000" rIns="90000" tIns="45000"/><a:p><a:pPr><a:lnSpc><a:spcPct val="100000"/></a:lnSpc></a:pPr><a:r><a:rPr lang="en-US"><a:solidFill><a:srgbClr val="000000"/></a:solidFill><a:latin typeface="Calibri"/></a:rPr><a:t>DIS Project</a:t></a:r><a:endParaRPr/></a:p></p:txBody></p:sp><p:sp><p:nvSpPr><p:cNvPr id="158" name="TextShape 5"/><p:cNvSpPr txBox="1"/><p:nvPr/></p:nvSpPr><p:spPr><a:xfrm><a:off x="0" y="0"/><a:ext cx="-11796840" cy="-11796840"/></a:xfrm><a:prstGeom prst="rect"><a:avLst/></a:prstGeom></p:spPr><p:txBody><a:bodyPr bIns="45000" lIns="90000" rIns="90000" tIns="45000"/><a:p><a:pPr><a:lnSpc><a:spcPct val="100000"/></a:lnSpc></a:pPr><a:fld id="{C151C1D1-9171-4121-B171-7101419131E1}" type="slidenum"><a:rPr lang="en-US"><a:solidFill><a:srgbClr val="000000"/></a:solidFill><a:latin typeface="Calibri"/></a:rPr><a:t>&lt;number&gt;</a:t></a:fld><a:endParaRPr/></a:p></p:txBody></p:sp><p:sp><p:nvSpPr><p:cNvPr id="159" name="CustomShape 6"/><p:cNvSpPr/><p:nvPr/></p:nvSpPr><p:spPr><a:xfrm><a:off x="6949440" y="2194560"/><a:ext cx="914400" cy="914400"/></a:xfrm><a:prstGeom prst="ellipse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/a:pPr><a:r><a:rPr lang="en-US"></a:rPr><a:t>S1</a:t></a:r><a:endParaRPr/></a:p></p:txBody></p:sp><p:sp><p:nvSpPr><p:cNvPr id="160" name="CustomShape 7"/><p:cNvSpPr/><p:nvPr/></p:nvSpPr><p:spPr><a:xfrm><a:off x="8412480" y="4480560"/><a:ext cx="914400" cy="914400"/></a:xfrm><a:prstGeom prst="ellipse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/a:pPr><a:r><a:rPr lang="en-US"></a:rPr><a:t>S2</a:t></a:r><a:endParaRPr/></a:p></p:txBody></p:sp><p:sp><p:nvSpPr><p:cNvPr id="161" name="CustomShape 8"/><p:cNvSpPr/><p:nvPr/></p:nvSpPr><p:spPr><a:xfrm><a:off x="5394960" y="4389120"/><a:ext cx="914400" cy="914400"/></a:xfrm><a:prstGeom prst="ellipse"><a:avLst></a:avLst></a:prstGeom><a:solidFill><a:srgbClr val="cfe7f5"/></a:solidFill><a:ln><a:solidFill><a:srgbClr val="808080"/></a:solidFill></a:ln></p:spPr><p:txBody><a:bodyPr anchor="ctr" bIns="45000" lIns="90000" rIns="90000" tIns="45000" wrap="none"/><a:p><a:pPr algn="ctr"></a:pPr><a:r><a:rPr lang="en-US"></a:rPr><a:t>S3</a:t></a:r><a:endParaRPr/></a:p></p:txBody></p:sp><p:cxnSp><p:nvCxnSpPr><p:cNvPr id="162" name="Line 9"/><p:cNvCxnSpPr><a:stCxn id="161" idx="0"/><a:endCxn id="159" idx="2"/></p:cNvCxnSpPr><p:nvPr/></p:nvCxnSpPr><p:spPr><xfrm flipH="1"><a:off x="5852160" y="2651760"/><a:ext cx="1097640" cy="1737720"/></xfrm><a:prstGeom prst="curvedConnector3"><a:avLst/></a:prstGeom><a:ln><a:solidFill><a:srgbClr val="000000"/></a:solidFill><a:tailEnd len="med" type="triangle" w="med"/></a:ln></p:spPr></p:cxnSp><p:cxnSp><p:nvCxnSpPr><p:cNvPr id="163" name="Line 10"/><p:cNvCxnSpPr><a:stCxn id="159" idx="6"/><a:endCxn id="160" idx="0"/></p:cNvCxnSpPr><p:nvPr/></p:nvCxnSpPr><p:spPr><xfrm><a:off x="7863840" y="2651760"/><a:ext cx="1006200" cy="1829160"/></xfrm><a:prstGeom prst="curvedConnector3"><a:avLst/></a:prstGeom><a:ln><a:solidFill><a:srgbClr val="000000"/></a:solidFill><a:tailEnd len="med" type="triangle" w="med"/></a:ln></p:spPr></p:cxnSp><p:cxnSp><p:nvCxnSpPr><p:cNvPr id="164" name="Line 11"/><p:cNvCxnSpPr><a:stCxn id="160" idx="2"/><a:endCxn id="159" idx="4"/></p:cNvCxnSpPr><p:nvPr/></p:nvCxnSpPr><p:spPr><1pic:xfrm flipH="1"><a:off x="7406640" y="3108960"/><a:ext cx="1006200" cy="1829160"/></1pic:xfrm><a:prstGeom prst="curvedConnector3"><a:avLst/></a:prstGeom><a:ln><a:solidFill><a:srgbClr val="000000"/></a:solidFill><a:tailEnd len="med" type="triangle" w="med"/></a:ln></p:spPr></p:cxnSp><p:cxnSp><p:nvCxnSpPr><p:cNvPr id="165" name="Line 12"/><p:cNvCxnSpPr><a:stCxn id="160" idx="4"/><a:endCxn id="161" idx="4"/></p:cNvCxnSpPr><p:nvPr/></p:nvCxnSpPr><p:spPr><1pic:xfrm flipH="1"><a:off x="5852160" y="5303520"/><a:ext cx="3017880" cy="91800"/></1pic:xfrm><a:prstGeom prst="curvedConnector3"><a:avLst/></a:prstGeom><a:ln><a:solidFill><a:srgbClr val="000000"/></a:solidFill><a:tailEnd len="med" type="triangle" w="med"/></a:ln></p:spPr></p:cxnSp><p:sp><p:nvSpPr><p:cNvPr id="166" name="TextShape 13"/><p:cNvSpPr txBox="1"/><p:nvPr/></p:nvSpPr><p:spPr><a:xfrm><a:off x="8229600" y="2488320"/><a:ext cx="1554480" cy="346320"/></a:xfrm><a:prstGeom prst="rect"><a:avLst/></a:prstGeom></p:spPr><p:txBody><a:bodyPr bIns="45000" lIns="90000" rIns="90000" tIns="45000" wrap="none"/><a:p><a:r><a:rPr lang="en-US"></a:rPr><a:t>Color chosen</a:t></a:r><a:endParaRPr/></a:p></p:txBody></p:sp><p:sp><p:nvSpPr><p:cNvPr id="167" name="TextShape 14"/><p:cNvSpPr txBox="1"/><p:nvPr/></p:nvSpPr><p:spPr><a:xfrm><a:off x="7498080" y="4206240"/><a:ext cx="1097280" cy="346320"/></a:xfrm><a:prstGeom prst="rect"><a:avLst/></a:prstGeom></p:spPr><p:txBody><a:bodyPr bIns="45000" lIns="90000" rIns="90000" tIns="45000" wrap="none"/><a:p><a:r><a:rPr lang="en-US"></a:rPr><a:t>Task lost</a:t></a:r><a:endParaRPr/></a:p></p:txBody></p:sp><p:sp><p:nvSpPr><p:cNvPr id="168" name="TextShape 15"/><p:cNvSpPr txBox="1"/><p:nvPr/></p:nvSpPr><p:spPr><a:xfrm><a:off x="6583680" y="5741280"/><a:ext cx="1554480" cy="346320"/></a:xfrm><a:prstGeom prst="rect"><a:avLst/></a:prstGeom></p:spPr><p:txBody><a:bodyPr bIns="45000" lIns="90000" rIns="90000" tIns="45000" wrap="none"/><a:p><a:r><a:rPr lang="en-US"></a:rPr><a:t>Task reached</a:t></a:r><a:endParaRPr/></a:p></p:txBody></p:sp><p:sp><p:nvSpPr><p:cNvPr id="169" name="TextShape 16"/><p:cNvSpPr txBox="1"/><p:nvPr/></p:nvSpPr><p:spPr><a:xfrm><a:off x="4190040" y="3494160"/><a:ext cx="1753560" cy="346320"/></a:xfrm><a:prstGeom prst="rect"><a:avLst/></a:prstGeom></p:spPr><p:txBody><a:bodyPr bIns="45000" lIns="90000" rIns="90000" tIns="45000" wrap="none"/><a:p><a:r><a:rPr lang="en-US"></a:rPr><a:t>Task performed</a:t></a:r><a:endParaRPr/></a:p></p:txBody></p:sp></p:spTree></p:cSld><p:timing><p:tnLst><p:par><p:cTn dur="indefinite" id="3" nodeType="tmRoot" restart="never"><p:childTnLst><p:seq><p:cTn id="4" nodeType="mainSeq"><p:childTnLst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The different algorithms tested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Private fixed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Private variable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Public</a:t>
            </a:r>
            <a:endParaRPr/>
          </a:p>
        </p:txBody>
      </p:sp>
      <p:sp>
        <p:nvSpPr>
          <p:cNvPr id="172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7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74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0151-3131-41B1-A1A1-1161A1615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Private fixed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 </a:t>
            </a: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</a:t>
            </a:r>
            <a:endParaRPr/>
          </a:p>
          <a:p>
            <a:pPr lvl="1">
              <a:lnSpc>
                <a:spcPct val="100000"/>
              </a:lnSpc>
              <a:buFont typeface="Calibri Light"/>
              <a:buAutoNum type="alphaLcParenR"/>
            </a:pPr>
            <a:r>
              <a:rPr lang="en-US">
                <a:solidFill>
                  <a:srgbClr val="404040"/>
                </a:solidFill>
                <a:latin typeface="Calibri"/>
              </a:rPr>
              <a:t>tototo</a:t>
            </a:r>
            <a:endParaRPr/>
          </a:p>
        </p:txBody>
      </p:sp>
      <p:sp>
        <p:nvSpPr>
          <p:cNvPr id="177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78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79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91A171-71A1-4101-8161-D13181716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Results</a:t>
            </a:r>
            <a:r>
              <a:rPr lang="en-US" sz="4800">
                <a:solidFill>
                  <a:srgbClr val="404040"/>
                </a:solidFill>
                <a:latin typeface="Calibri Light"/>
              </a:rPr>
              <a:t>	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1097280" y="184608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1 (event/time)</a:t>
            </a:r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6217560" y="1847160"/>
            <a:ext cx="4937400" cy="735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637052"/>
                </a:solidFill>
                <a:latin typeface="Calibri"/>
              </a:rPr>
              <a:t>Metric 2 (distance/event)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85" name="TextShape 6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15191B1-81D1-41A1-B191-D19141017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7200" y="2748960"/>
            <a:ext cx="5394240" cy="2759400"/>
          </a:xfrm>
          <a:prstGeom prst="rect">
            <a:avLst/>
          </a:prstGeom>
        </p:spPr>
      </p:pic>
      <p:pic>
        <p:nvPicPr>
          <p:cNvPr descr="" id="18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2743920"/>
            <a:ext cx="5394240" cy="276912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Private adaptive &amp; specialization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Parameters</a:t>
            </a:r>
            <a:endParaRPr/>
          </a:p>
        </p:txBody>
      </p:sp>
      <p:sp>
        <p:nvSpPr>
          <p:cNvPr id="190" name="TextShape 3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15/12/2015</a:t>
            </a:r>
            <a:endParaRPr/>
          </a:p>
        </p:txBody>
      </p:sp>
      <p:sp>
        <p:nvSpPr>
          <p:cNvPr id="191" name="TextShape 4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DIS Project</a:t>
            </a:r>
            <a:endParaRPr/>
          </a:p>
        </p:txBody>
      </p:sp>
      <p:sp>
        <p:nvSpPr>
          <p:cNvPr id="192" name="TextShape 5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1613171-1141-4111-A101-B1F1B1F1B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