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3.png" ContentType="image/png"/>
  <Override PartName="/ppt/media/image7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41E1A121-F1B1-4171-B161-51D18141615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A1C111-C1F1-41B1-B1A1-F13121B1B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5131D1-0131-4101-A141-B1A1B1311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116181-E141-4101-9181-718171310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6171C1-B101-4131-B1B1-41014101C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210131-2191-4121-91A1-F171D1B1D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B1C171-41D1-41A1-B111-C1619181C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114101-F131-4121-A171-7111F1D1B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01E111-B1A1-41A1-B1D1-81F191E11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F16111-A161-4111-8161-C1C141A1A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615121-3121-4191-A1E1-B171B121F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E121B1-0081-41A1-9181-E1E141E1C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4181E1-D111-41C1-A171-31E16111B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4131E1-71B1-4111-B141-51F1C121A13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D15151-3181-41F1-91C1-31C1F191C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B191E1-11F1-41B1-9101-A101F1511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55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32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55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32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55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32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>
                <a:solidFill>
                  <a:srgbClr val="262626"/>
                </a:solidFill>
                <a:latin typeface="Calibri Light"/>
              </a:rPr>
              <a:t>Click to edit the title text formatModifiez le style du titre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818131-8131-4111-9191-61311131F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44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45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formatModifiez le style du titre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2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3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114121-D121-4131-B171-11C181310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1" name="TextShape 9"/>
          <p:cNvSpPr txBox="1"/>
          <p:nvPr/>
        </p:nvSpPr>
        <p:spPr>
          <a:xfrm>
            <a:off x="360" y="6452640"/>
            <a:ext cx="1265040" cy="426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12/14/15</a:t>
            </a:r>
            <a:endParaRPr/>
          </a:p>
        </p:txBody>
      </p:sp>
      <p:sp>
        <p:nvSpPr>
          <p:cNvPr id="52" name="TextShape 10"/>
          <p:cNvSpPr txBox="1"/>
          <p:nvPr/>
        </p:nvSpPr>
        <p:spPr>
          <a:xfrm>
            <a:off x="11064600" y="6452640"/>
            <a:ext cx="1095480" cy="426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16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8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8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formatModifiez le style du titre</a:t>
            </a:r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Seventh Outline LevelModifiez les styles du texte du masque</a:t>
            </a:r>
            <a:endParaRPr/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2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3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Seventh Outline LevelModifiez les styles du texte du masque</a:t>
            </a:r>
            <a:endParaRPr/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2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3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93" name="PlaceHolder 9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94" name="PlaceHolder 10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95" name="PlaceHolder 11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A15101-81A1-41B1-8111-7181E1B18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6" name="TextShape 12"/>
          <p:cNvSpPr txBox="1"/>
          <p:nvPr/>
        </p:nvSpPr>
        <p:spPr>
          <a:xfrm>
            <a:off x="0" y="6452280"/>
            <a:ext cx="1265040" cy="426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12/14/15</a:t>
            </a:r>
            <a:endParaRPr/>
          </a:p>
        </p:txBody>
      </p:sp>
      <p:sp>
        <p:nvSpPr>
          <p:cNvPr id="97" name="TextShape 13"/>
          <p:cNvSpPr txBox="1"/>
          <p:nvPr/>
        </p:nvSpPr>
        <p:spPr>
          <a:xfrm>
            <a:off x="11064240" y="6452280"/>
            <a:ext cx="1095480" cy="426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16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6600">
                <a:solidFill>
                  <a:srgbClr val="262626"/>
                </a:solidFill>
                <a:latin typeface="Calibri Light"/>
              </a:rPr>
              <a:t>Event handling using different task allocation strategies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637052"/>
                </a:solidFill>
                <a:latin typeface="Calibri Light"/>
              </a:rPr>
              <a:t>Brice Platerrier, Martin Vassor &amp; Arnaud Wald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</a:t>
            </a:r>
            <a:r>
              <a:rPr lang="en-US" sz="4800">
                <a:solidFill>
                  <a:srgbClr val="404040"/>
                </a:solidFill>
                <a:latin typeface="Calibri Light"/>
              </a:rPr>
              <a:t>	</a:t>
            </a:r>
            <a:r>
              <a:rPr lang="en-US" sz="4800">
                <a:solidFill>
                  <a:srgbClr val="404040"/>
                </a:solidFill>
                <a:latin typeface="Calibri Light"/>
              </a:rPr>
              <a:t>: Adaptive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8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8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F13101-A131-41F1-B1E1-C1D181513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86" name="TextShape 5"/>
          <p:cNvSpPr txBox="1"/>
          <p:nvPr/>
        </p:nvSpPr>
        <p:spPr>
          <a:xfrm>
            <a:off x="1097280" y="184644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187" name="TextShape 6"/>
          <p:cNvSpPr txBox="1"/>
          <p:nvPr/>
        </p:nvSpPr>
        <p:spPr>
          <a:xfrm>
            <a:off x="6217560" y="184752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pic>
        <p:nvPicPr>
          <p:cNvPr descr="" id="18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2736720"/>
            <a:ext cx="5403600" cy="2749680"/>
          </a:xfrm>
          <a:prstGeom prst="rect">
            <a:avLst/>
          </a:prstGeom>
        </p:spPr>
      </p:pic>
      <p:pic>
        <p:nvPicPr>
          <p:cNvPr descr="" id="18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99200" y="2741400"/>
            <a:ext cx="5403600" cy="274032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Results: Specialization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93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B1D111-9101-4161-A1B1-51E1C1311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94" name="TextShape 5"/>
          <p:cNvSpPr txBox="1"/>
          <p:nvPr/>
        </p:nvSpPr>
        <p:spPr>
          <a:xfrm>
            <a:off x="1097280" y="184644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195" name="TextShape 6"/>
          <p:cNvSpPr txBox="1"/>
          <p:nvPr/>
        </p:nvSpPr>
        <p:spPr>
          <a:xfrm>
            <a:off x="6217560" y="184752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pic>
        <p:nvPicPr>
          <p:cNvPr descr="" id="19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2743200"/>
            <a:ext cx="5438160" cy="2743200"/>
          </a:xfrm>
          <a:prstGeom prst="rect">
            <a:avLst/>
          </a:prstGeom>
        </p:spPr>
      </p:pic>
      <p:pic>
        <p:nvPicPr>
          <p:cNvPr descr="" id="19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21800" y="2752920"/>
            <a:ext cx="5447520" cy="272376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Results: Specialization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0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0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4111F1-3171-41B1-9181-A1B171216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02" name="TextShape 5"/>
          <p:cNvSpPr txBox="1"/>
          <p:nvPr/>
        </p:nvSpPr>
        <p:spPr>
          <a:xfrm>
            <a:off x="1097280" y="184644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203" name="TextShape 6"/>
          <p:cNvSpPr txBox="1"/>
          <p:nvPr/>
        </p:nvSpPr>
        <p:spPr>
          <a:xfrm>
            <a:off x="6217560" y="184752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pic>
        <p:nvPicPr>
          <p:cNvPr descr="" id="20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2743200"/>
            <a:ext cx="5438160" cy="2743200"/>
          </a:xfrm>
          <a:prstGeom prst="rect">
            <a:avLst/>
          </a:prstGeom>
        </p:spPr>
      </p:pic>
      <p:pic>
        <p:nvPicPr>
          <p:cNvPr descr="" id="20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21800" y="2752920"/>
            <a:ext cx="5447520" cy="272376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Public case : communication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3 channels, one for each color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Send only the chosen color, and listen on all channels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Signal strength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Normalization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Limited communication range: 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if 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Saturation if under a certain range: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if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New stimulus:</a:t>
            </a:r>
            <a:endParaRPr/>
          </a:p>
          <a:p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20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10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11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A171E1-21F1-4131-9161-5141A1115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Public case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Parameters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Roto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</a:t>
            </a: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1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16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B1D1D1-5111-41A1-A181-51C1D111E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Public case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219" name="TextShape 3"/>
          <p:cNvSpPr txBox="1"/>
          <p:nvPr/>
        </p:nvSpPr>
        <p:spPr>
          <a:xfrm>
            <a:off x="6217920" y="1846080"/>
            <a:ext cx="4937400" cy="73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sp>
        <p:nvSpPr>
          <p:cNvPr id="220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21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22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418171-E131-41D1-B1E1-3191F171B1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2736000"/>
            <a:ext cx="5482080" cy="2750400"/>
          </a:xfrm>
          <a:prstGeom prst="rect">
            <a:avLst/>
          </a:prstGeom>
        </p:spPr>
      </p:pic>
      <p:pic>
        <p:nvPicPr>
          <p:cNvPr descr="" id="22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49960" y="2740680"/>
            <a:ext cx="5482080" cy="274104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Conclusions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Basic private algorithms achieve good performance if tuned appropriately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Communication among agents adds complexity but yields better results with more robustness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PSO to optimize the weights and communication range in the public case</a:t>
            </a:r>
            <a:endParaRPr/>
          </a:p>
        </p:txBody>
      </p:sp>
      <p:sp>
        <p:nvSpPr>
          <p:cNvPr id="22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28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29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004101-3111-4171-8141-51D131713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problem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Different types of tasks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Mobile agents with limited knowledge of the environment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Communication among agents possible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Objectives :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Optimize the labor division among agents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Maximize the number of tasks processed in a certain time</a:t>
            </a:r>
            <a:endParaRPr/>
          </a:p>
          <a:p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41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01F1E1-41B1-41C1-A1B1-E1A1D1618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Webots setup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Agents : e-puck robots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Camera vision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Radio emitter/receiver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Arena 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Square 160x160cm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Flat surface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Tasks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Red, green and blue cylinders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Random color 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Random position</a:t>
            </a:r>
            <a:endParaRPr/>
          </a:p>
        </p:txBody>
      </p:sp>
      <p:sp>
        <p:nvSpPr>
          <p:cNvPr id="14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4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46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1131F1-E1E1-4101-8161-6141E161E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47" name="Image 6"/>
          <p:cNvPicPr/>
          <p:nvPr/>
        </p:nvPicPr>
        <p:blipFill>
          <a:blip r:embed="rId1"/>
          <a:stretch>
            <a:fillRect/>
          </a:stretch>
        </p:blipFill>
        <p:spPr>
          <a:xfrm>
            <a:off x="4849920" y="2327760"/>
            <a:ext cx="6305400" cy="354096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metrics used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Objective 1: </a:t>
            </a:r>
            <a:r>
              <a:rPr lang="en-US" u="sng">
                <a:solidFill>
                  <a:srgbClr val="404040"/>
                </a:solidFill>
                <a:latin typeface="Calibri"/>
              </a:rPr>
              <a:t>Maximize</a:t>
            </a:r>
            <a:r>
              <a:rPr lang="en-US">
                <a:solidFill>
                  <a:srgbClr val="404040"/>
                </a:solidFill>
                <a:latin typeface="Calibri"/>
              </a:rPr>
              <a:t> the number of events handled / Time period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Objective 2: </a:t>
            </a:r>
            <a:r>
              <a:rPr lang="en-US" u="sng">
                <a:solidFill>
                  <a:srgbClr val="404040"/>
                </a:solidFill>
                <a:latin typeface="Calibri"/>
              </a:rPr>
              <a:t>Minimize</a:t>
            </a:r>
            <a:r>
              <a:rPr lang="en-US">
                <a:solidFill>
                  <a:srgbClr val="404040"/>
                </a:solidFill>
                <a:latin typeface="Calibri"/>
              </a:rPr>
              <a:t> the distance traveled / Event handled </a:t>
            </a:r>
            <a:r>
              <a:rPr lang="en-US">
                <a:solidFill>
                  <a:srgbClr val="404040"/>
                </a:solidFill>
                <a:latin typeface="Calibri"/>
              </a:rPr>
              <a:t>	</a:t>
            </a:r>
            <a:r>
              <a:rPr lang="en-US">
                <a:solidFill>
                  <a:srgbClr val="404040"/>
                </a:solidFill>
                <a:latin typeface="Calibri"/>
              </a:rPr>
              <a:t>-&gt; Transformation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Metric 1 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Metric 2 </a:t>
            </a:r>
            <a:endParaRPr/>
          </a:p>
          <a:p>
            <a:endParaRPr/>
          </a:p>
        </p:txBody>
      </p:sp>
      <p:sp>
        <p:nvSpPr>
          <p:cNvPr id="150" name="TextShape 3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5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52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53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411101-8191-4151-9111-81E191916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Finite-State Machine used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S1: Search for a task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S2: Go to a task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S3: Stop to perform the task</a:t>
            </a:r>
            <a:endParaRPr/>
          </a:p>
          <a:p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57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58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B1F1A1-91B1-4101-B161-91F1A171B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different algorithms tested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Private fixed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Private variable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Public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6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63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613171-1191-4141-B1E1-81E131414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Private fixed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 </a:t>
            </a: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tototo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67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68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21C151-F151-41B1-B161-A14131314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</a:t>
            </a:r>
            <a:r>
              <a:rPr lang="en-US" sz="4800">
                <a:solidFill>
                  <a:srgbClr val="40404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6217560" y="184716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sp>
        <p:nvSpPr>
          <p:cNvPr id="17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73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74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C15171-C1F1-4131-B111-A1016141F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7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27200" y="2748960"/>
            <a:ext cx="5394240" cy="2759400"/>
          </a:xfrm>
          <a:prstGeom prst="rect">
            <a:avLst/>
          </a:prstGeom>
        </p:spPr>
      </p:pic>
      <p:pic>
        <p:nvPicPr>
          <p:cNvPr descr="" id="1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" y="2743920"/>
            <a:ext cx="5394240" cy="276912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Private adaptive &amp; specialization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Parameters</a:t>
            </a:r>
            <a:endParaRPr/>
          </a:p>
        </p:txBody>
      </p:sp>
      <p:sp>
        <p:nvSpPr>
          <p:cNvPr id="17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80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81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212111-4151-4171-B111-313171810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