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3" r:id="rId10"/>
    <p:sldId id="274" r:id="rId11"/>
    <p:sldId id="275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ud\Documents\GitHub\DIS\matlab\Histo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ud\Documents\GitHub\DIS\matlab\Histo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ud\Documents\GitHub\DIS\matlab\Histo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ud\Documents\GitHub\DIS\matlab\Histo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ud\Documents\GitHub\DIS\matlab\Histogram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ud\Documents\GitHub\DIS\matlab\Histogram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ud\Documents\GitHub\DIS\matlab\Histogram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ud\Documents\GitHub\DIS\matlab\Histogram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Feuil1!$F$5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Feuil1!$G$6:$G$11</c:f>
                <c:numCache>
                  <c:formatCode>General</c:formatCode>
                  <c:ptCount val="6"/>
                  <c:pt idx="0">
                    <c:v>3.2063951806926803E-2</c:v>
                  </c:pt>
                  <c:pt idx="1">
                    <c:v>3.18459590479944E-2</c:v>
                  </c:pt>
                  <c:pt idx="2">
                    <c:v>3.9552465277950297E-2</c:v>
                  </c:pt>
                  <c:pt idx="3">
                    <c:v>2.8296780036940101E-2</c:v>
                  </c:pt>
                  <c:pt idx="4">
                    <c:v>2.6752897292366299E-2</c:v>
                  </c:pt>
                  <c:pt idx="5">
                    <c:v>4.0958140021371298E-2</c:v>
                  </c:pt>
                </c:numCache>
              </c:numRef>
            </c:plus>
            <c:minus>
              <c:numRef>
                <c:f>Feuil1!$G$6:$G$11</c:f>
                <c:numCache>
                  <c:formatCode>General</c:formatCode>
                  <c:ptCount val="6"/>
                  <c:pt idx="0">
                    <c:v>3.2063951806926803E-2</c:v>
                  </c:pt>
                  <c:pt idx="1">
                    <c:v>3.18459590479944E-2</c:v>
                  </c:pt>
                  <c:pt idx="2">
                    <c:v>3.9552465277950297E-2</c:v>
                  </c:pt>
                  <c:pt idx="3">
                    <c:v>2.8296780036940101E-2</c:v>
                  </c:pt>
                  <c:pt idx="4">
                    <c:v>2.6752897292366299E-2</c:v>
                  </c:pt>
                  <c:pt idx="5">
                    <c:v>4.0958140021371298E-2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Feuil1!$E$6:$E$11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Feuil1!$F$6:$F$11</c:f>
              <c:numCache>
                <c:formatCode>General</c:formatCode>
                <c:ptCount val="6"/>
                <c:pt idx="0">
                  <c:v>0.1924999</c:v>
                </c:pt>
                <c:pt idx="1">
                  <c:v>9.0277825000000006E-2</c:v>
                </c:pt>
                <c:pt idx="2">
                  <c:v>0.18708322499999999</c:v>
                </c:pt>
                <c:pt idx="3">
                  <c:v>0.18569445000000001</c:v>
                </c:pt>
                <c:pt idx="4">
                  <c:v>0.20486104999999999</c:v>
                </c:pt>
                <c:pt idx="5">
                  <c:v>0.1379167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55679248"/>
        <c:axId val="-1955677616"/>
      </c:barChart>
      <c:catAx>
        <c:axId val="-1955679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5677616"/>
        <c:crossesAt val="0"/>
        <c:auto val="1"/>
        <c:lblAlgn val="ctr"/>
        <c:lblOffset val="100"/>
        <c:noMultiLvlLbl val="0"/>
      </c:catAx>
      <c:valAx>
        <c:axId val="-1955677616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567924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200"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Feuil1!$H$5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Feuil1!$J$6:$J$11</c:f>
                <c:numCache>
                  <c:formatCode>General</c:formatCode>
                  <c:ptCount val="6"/>
                  <c:pt idx="0">
                    <c:v>4.1544697224981497E-2</c:v>
                  </c:pt>
                  <c:pt idx="1">
                    <c:v>3.8694057146886798E-2</c:v>
                  </c:pt>
                  <c:pt idx="2">
                    <c:v>5.6778757277920401E-2</c:v>
                  </c:pt>
                  <c:pt idx="3">
                    <c:v>3.62763083836566E-2</c:v>
                  </c:pt>
                  <c:pt idx="4">
                    <c:v>4.9891727533062397E-2</c:v>
                  </c:pt>
                  <c:pt idx="5">
                    <c:v>3.3580699410257202E-2</c:v>
                  </c:pt>
                </c:numCache>
              </c:numRef>
            </c:plus>
            <c:minus>
              <c:numRef>
                <c:f>Feuil1!$J$6:$J$11</c:f>
                <c:numCache>
                  <c:formatCode>General</c:formatCode>
                  <c:ptCount val="6"/>
                  <c:pt idx="0">
                    <c:v>4.1544697224981497E-2</c:v>
                  </c:pt>
                  <c:pt idx="1">
                    <c:v>3.8694057146886798E-2</c:v>
                  </c:pt>
                  <c:pt idx="2">
                    <c:v>5.6778757277920401E-2</c:v>
                  </c:pt>
                  <c:pt idx="3">
                    <c:v>3.62763083836566E-2</c:v>
                  </c:pt>
                  <c:pt idx="4">
                    <c:v>4.9891727533062397E-2</c:v>
                  </c:pt>
                  <c:pt idx="5">
                    <c:v>3.3580699410257202E-2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Feuil1!$E$6:$E$11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Feuil1!$I$6:$I$11</c:f>
              <c:numCache>
                <c:formatCode>General</c:formatCode>
                <c:ptCount val="6"/>
                <c:pt idx="0">
                  <c:v>0.59347185000000002</c:v>
                </c:pt>
                <c:pt idx="1">
                  <c:v>0.69742377500000008</c:v>
                </c:pt>
                <c:pt idx="2">
                  <c:v>0.56771402500000001</c:v>
                </c:pt>
                <c:pt idx="3">
                  <c:v>0.60222455000000008</c:v>
                </c:pt>
                <c:pt idx="4">
                  <c:v>0.51332884999999995</c:v>
                </c:pt>
                <c:pt idx="5">
                  <c:v>0.66850319999999996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55674896"/>
        <c:axId val="-1955681968"/>
      </c:barChart>
      <c:catAx>
        <c:axId val="-195567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5681968"/>
        <c:crosses val="autoZero"/>
        <c:auto val="1"/>
        <c:lblAlgn val="ctr"/>
        <c:lblOffset val="100"/>
        <c:noMultiLvlLbl val="0"/>
      </c:catAx>
      <c:valAx>
        <c:axId val="-19556819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56748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200"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Feuil1!$F$5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Feuil1!$G$12:$G$15</c:f>
                <c:numCache>
                  <c:formatCode>General</c:formatCode>
                  <c:ptCount val="4"/>
                  <c:pt idx="0">
                    <c:v>2.1420261191577101E-2</c:v>
                  </c:pt>
                  <c:pt idx="1">
                    <c:v>1.8598872493241901E-2</c:v>
                  </c:pt>
                  <c:pt idx="2">
                    <c:v>1.9277832625526702E-2</c:v>
                  </c:pt>
                  <c:pt idx="3">
                    <c:v>2.2200427793507602E-2</c:v>
                  </c:pt>
                </c:numCache>
              </c:numRef>
            </c:plus>
            <c:minus>
              <c:numRef>
                <c:f>Feuil1!$G$12:$G$15</c:f>
                <c:numCache>
                  <c:formatCode>General</c:formatCode>
                  <c:ptCount val="4"/>
                  <c:pt idx="0">
                    <c:v>2.1420261191577101E-2</c:v>
                  </c:pt>
                  <c:pt idx="1">
                    <c:v>1.8598872493241901E-2</c:v>
                  </c:pt>
                  <c:pt idx="2">
                    <c:v>1.9277832625526702E-2</c:v>
                  </c:pt>
                  <c:pt idx="3">
                    <c:v>2.2200427793507602E-2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Feuil1!$E$12:$E$15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Feuil1!$F$12:$F$15</c:f>
              <c:numCache>
                <c:formatCode>General</c:formatCode>
                <c:ptCount val="4"/>
                <c:pt idx="0">
                  <c:v>0.19208335000000001</c:v>
                </c:pt>
                <c:pt idx="1">
                  <c:v>0.19916667499999999</c:v>
                </c:pt>
                <c:pt idx="2">
                  <c:v>0.19388892499999999</c:v>
                </c:pt>
                <c:pt idx="3">
                  <c:v>0.205138875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63494864"/>
        <c:axId val="-1963491056"/>
      </c:barChart>
      <c:catAx>
        <c:axId val="-1963494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3491056"/>
        <c:crosses val="autoZero"/>
        <c:auto val="1"/>
        <c:lblAlgn val="ctr"/>
        <c:lblOffset val="100"/>
        <c:noMultiLvlLbl val="0"/>
      </c:catAx>
      <c:valAx>
        <c:axId val="-1963491056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349486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200"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Feuil1!$H$5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Feuil1!$J$12:$J$15</c:f>
                <c:numCache>
                  <c:formatCode>General</c:formatCode>
                  <c:ptCount val="4"/>
                  <c:pt idx="0">
                    <c:v>7.3376435563814596E-2</c:v>
                  </c:pt>
                  <c:pt idx="1">
                    <c:v>6.0269449919714703E-2</c:v>
                  </c:pt>
                  <c:pt idx="2">
                    <c:v>7.1532251530233695E-2</c:v>
                  </c:pt>
                  <c:pt idx="3">
                    <c:v>5.5575377660175701E-2</c:v>
                  </c:pt>
                </c:numCache>
              </c:numRef>
            </c:plus>
            <c:minus>
              <c:numRef>
                <c:f>Feuil1!$J$12:$J$15</c:f>
                <c:numCache>
                  <c:formatCode>General</c:formatCode>
                  <c:ptCount val="4"/>
                  <c:pt idx="0">
                    <c:v>7.3376435563814596E-2</c:v>
                  </c:pt>
                  <c:pt idx="1">
                    <c:v>6.0269449919714703E-2</c:v>
                  </c:pt>
                  <c:pt idx="2">
                    <c:v>7.1532251530233695E-2</c:v>
                  </c:pt>
                  <c:pt idx="3">
                    <c:v>5.5575377660175701E-2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Feuil1!$E$12:$E$15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Feuil1!$I$12:$I$15</c:f>
              <c:numCache>
                <c:formatCode>General</c:formatCode>
                <c:ptCount val="4"/>
                <c:pt idx="0">
                  <c:v>0.33865672499999999</c:v>
                </c:pt>
                <c:pt idx="1">
                  <c:v>0.50935862499999995</c:v>
                </c:pt>
                <c:pt idx="2">
                  <c:v>0.33172219999999997</c:v>
                </c:pt>
                <c:pt idx="3">
                  <c:v>0.52908807499999999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63494320"/>
        <c:axId val="-1963493776"/>
      </c:barChart>
      <c:catAx>
        <c:axId val="-196349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3493776"/>
        <c:crosses val="autoZero"/>
        <c:auto val="1"/>
        <c:lblAlgn val="ctr"/>
        <c:lblOffset val="100"/>
        <c:noMultiLvlLbl val="0"/>
      </c:catAx>
      <c:valAx>
        <c:axId val="-1963493776"/>
        <c:scaling>
          <c:orientation val="minMax"/>
          <c:max val="0.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634943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200"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Feuil1!$F$5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Feuil1!$G$16:$G$19</c:f>
                <c:numCache>
                  <c:formatCode>General</c:formatCode>
                  <c:ptCount val="4"/>
                  <c:pt idx="0">
                    <c:v>3.7139850730269097E-2</c:v>
                  </c:pt>
                  <c:pt idx="1">
                    <c:v>3.3682930733837803E-2</c:v>
                  </c:pt>
                  <c:pt idx="2">
                    <c:v>2.6023974797401098E-2</c:v>
                  </c:pt>
                  <c:pt idx="3">
                    <c:v>2.02470293372627E-2</c:v>
                  </c:pt>
                </c:numCache>
              </c:numRef>
            </c:plus>
            <c:minus>
              <c:numRef>
                <c:f>Feuil1!$G$16:$G$19</c:f>
                <c:numCache>
                  <c:formatCode>General</c:formatCode>
                  <c:ptCount val="4"/>
                  <c:pt idx="0">
                    <c:v>3.7139850730269097E-2</c:v>
                  </c:pt>
                  <c:pt idx="1">
                    <c:v>3.3682930733837803E-2</c:v>
                  </c:pt>
                  <c:pt idx="2">
                    <c:v>2.6023974797401098E-2</c:v>
                  </c:pt>
                  <c:pt idx="3">
                    <c:v>2.02470293372627E-2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Feuil1!$E$16:$E$19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Feuil1!$F$16:$F$19</c:f>
              <c:numCache>
                <c:formatCode>General</c:formatCode>
                <c:ptCount val="4"/>
                <c:pt idx="0">
                  <c:v>0.1179167</c:v>
                </c:pt>
                <c:pt idx="1">
                  <c:v>0.105</c:v>
                </c:pt>
                <c:pt idx="2">
                  <c:v>0.17680552499999999</c:v>
                </c:pt>
                <c:pt idx="3">
                  <c:v>0.18888887500000001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70192144"/>
        <c:axId val="-1970191600"/>
      </c:barChart>
      <c:catAx>
        <c:axId val="-197019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191600"/>
        <c:crosses val="autoZero"/>
        <c:auto val="1"/>
        <c:lblAlgn val="ctr"/>
        <c:lblOffset val="100"/>
        <c:noMultiLvlLbl val="0"/>
      </c:catAx>
      <c:valAx>
        <c:axId val="-1970191600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19214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200"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Feuil1!$H$5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Feuil1!$J$16:$J$19</c:f>
                <c:numCache>
                  <c:formatCode>General</c:formatCode>
                  <c:ptCount val="4"/>
                  <c:pt idx="0">
                    <c:v>0.11158541894538899</c:v>
                  </c:pt>
                  <c:pt idx="1">
                    <c:v>0.14664725021324199</c:v>
                  </c:pt>
                  <c:pt idx="2">
                    <c:v>8.5597527293062303E-2</c:v>
                  </c:pt>
                  <c:pt idx="3">
                    <c:v>6.8508935964307197E-2</c:v>
                  </c:pt>
                </c:numCache>
              </c:numRef>
            </c:plus>
            <c:minus>
              <c:numRef>
                <c:f>Feuil1!$J$16:$J$19</c:f>
                <c:numCache>
                  <c:formatCode>General</c:formatCode>
                  <c:ptCount val="4"/>
                  <c:pt idx="0">
                    <c:v>0.11158541894538899</c:v>
                  </c:pt>
                  <c:pt idx="1">
                    <c:v>0.14664725021324199</c:v>
                  </c:pt>
                  <c:pt idx="2">
                    <c:v>8.5597527293062303E-2</c:v>
                  </c:pt>
                  <c:pt idx="3">
                    <c:v>6.8508935964307197E-2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Feuil1!$E$16:$E$19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Feuil1!$I$16:$I$19</c:f>
              <c:numCache>
                <c:formatCode>General</c:formatCode>
                <c:ptCount val="4"/>
                <c:pt idx="0">
                  <c:v>0.37653175000000005</c:v>
                </c:pt>
                <c:pt idx="1">
                  <c:v>0.32301285000000002</c:v>
                </c:pt>
                <c:pt idx="2">
                  <c:v>0.41611732499999998</c:v>
                </c:pt>
                <c:pt idx="3">
                  <c:v>0.38917524999999997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70196496"/>
        <c:axId val="-1970195408"/>
      </c:barChart>
      <c:catAx>
        <c:axId val="-197019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195408"/>
        <c:crosses val="autoZero"/>
        <c:auto val="1"/>
        <c:lblAlgn val="ctr"/>
        <c:lblOffset val="100"/>
        <c:noMultiLvlLbl val="0"/>
      </c:catAx>
      <c:valAx>
        <c:axId val="-1970195408"/>
        <c:scaling>
          <c:orientation val="minMax"/>
          <c:max val="0.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1964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200"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Feuil1!$F$5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Feuil1!$G$20:$G$23</c:f>
                <c:numCache>
                  <c:formatCode>General</c:formatCode>
                  <c:ptCount val="4"/>
                  <c:pt idx="0">
                    <c:v>1.68108875983272E-2</c:v>
                  </c:pt>
                  <c:pt idx="1">
                    <c:v>2.1312804628156001E-2</c:v>
                  </c:pt>
                  <c:pt idx="2">
                    <c:v>3.7522838461464099E-2</c:v>
                  </c:pt>
                  <c:pt idx="3">
                    <c:v>2.41567846662759E-2</c:v>
                  </c:pt>
                </c:numCache>
              </c:numRef>
            </c:plus>
            <c:minus>
              <c:numRef>
                <c:f>Feuil1!$G$20:$G$23</c:f>
                <c:numCache>
                  <c:formatCode>General</c:formatCode>
                  <c:ptCount val="4"/>
                  <c:pt idx="0">
                    <c:v>1.68108875983272E-2</c:v>
                  </c:pt>
                  <c:pt idx="1">
                    <c:v>2.1312804628156001E-2</c:v>
                  </c:pt>
                  <c:pt idx="2">
                    <c:v>3.7522838461464099E-2</c:v>
                  </c:pt>
                  <c:pt idx="3">
                    <c:v>2.41567846662759E-2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Feuil1!$E$20:$E$23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Feuil1!$F$20:$F$23</c:f>
              <c:numCache>
                <c:formatCode>General</c:formatCode>
                <c:ptCount val="4"/>
                <c:pt idx="0">
                  <c:v>0.20750004999999999</c:v>
                </c:pt>
                <c:pt idx="1">
                  <c:v>0.21263889999999999</c:v>
                </c:pt>
                <c:pt idx="2">
                  <c:v>0.1825</c:v>
                </c:pt>
                <c:pt idx="3">
                  <c:v>0.19652785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3735328"/>
        <c:axId val="-1913723360"/>
      </c:barChart>
      <c:catAx>
        <c:axId val="-1913735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3723360"/>
        <c:crossesAt val="0"/>
        <c:auto val="1"/>
        <c:lblAlgn val="ctr"/>
        <c:lblOffset val="100"/>
        <c:noMultiLvlLbl val="0"/>
      </c:catAx>
      <c:valAx>
        <c:axId val="-1913723360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37353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200"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Feuil1!$H$5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Feuil1!$J$20:$J$23</c:f>
                <c:numCache>
                  <c:formatCode>General</c:formatCode>
                  <c:ptCount val="4"/>
                  <c:pt idx="0">
                    <c:v>4.1375893520873203E-2</c:v>
                  </c:pt>
                  <c:pt idx="1">
                    <c:v>4.7998992165374302E-2</c:v>
                  </c:pt>
                  <c:pt idx="2">
                    <c:v>4.1438716048784602E-2</c:v>
                  </c:pt>
                  <c:pt idx="3">
                    <c:v>2.9529153294700499E-2</c:v>
                  </c:pt>
                </c:numCache>
              </c:numRef>
            </c:plus>
            <c:minus>
              <c:numRef>
                <c:f>Feuil1!$J$20:$J$23</c:f>
                <c:numCache>
                  <c:formatCode>General</c:formatCode>
                  <c:ptCount val="4"/>
                  <c:pt idx="0">
                    <c:v>4.1375893520873203E-2</c:v>
                  </c:pt>
                  <c:pt idx="1">
                    <c:v>4.7998992165374302E-2</c:v>
                  </c:pt>
                  <c:pt idx="2">
                    <c:v>4.1438716048784602E-2</c:v>
                  </c:pt>
                  <c:pt idx="3">
                    <c:v>2.9529153294700499E-2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Feuil1!$E$20:$E$23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Feuil1!$I$20:$I$23</c:f>
              <c:numCache>
                <c:formatCode>General</c:formatCode>
                <c:ptCount val="4"/>
                <c:pt idx="0">
                  <c:v>0.54514862499999994</c:v>
                </c:pt>
                <c:pt idx="1">
                  <c:v>0.550356925</c:v>
                </c:pt>
                <c:pt idx="2">
                  <c:v>0.61857965000000004</c:v>
                </c:pt>
                <c:pt idx="3">
                  <c:v>0.62341457499999997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3730432"/>
        <c:axId val="-1913725536"/>
      </c:barChart>
      <c:catAx>
        <c:axId val="-19137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913725536"/>
        <c:crosses val="autoZero"/>
        <c:auto val="1"/>
        <c:lblAlgn val="ctr"/>
        <c:lblOffset val="100"/>
        <c:noMultiLvlLbl val="0"/>
      </c:catAx>
      <c:valAx>
        <c:axId val="-1913725536"/>
        <c:scaling>
          <c:orientation val="minMax"/>
          <c:max val="0.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-1913730432"/>
        <c:crosses val="autoZero"/>
        <c:crossBetween val="between"/>
        <c:majorUnit val="0.2"/>
      </c:valAx>
      <c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sz="1200" b="1">
          <a:solidFill>
            <a:schemeClr val="dk1"/>
          </a:solidFill>
          <a:latin typeface="+mj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B8BA6-F7A9-48C7-AEBC-3802BD497FBB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F03B-D48D-4DA1-81A7-3D4CBAF0D6A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31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5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33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84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5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19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7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5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9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0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9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87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77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34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Cheese is good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F03B-D48D-4DA1-81A7-3D4CBAF0D6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3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6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2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9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5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6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B612CD-A80E-4E31-9F62-27524E5589D6}" type="slidenum">
              <a:rPr lang="en-GB" smtClean="0"/>
              <a:t>‹N°›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4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Event handling using different task allocation strategies</a:t>
            </a:r>
            <a:endParaRPr lang="en-US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Brice </a:t>
            </a:r>
            <a:r>
              <a:rPr lang="en-US" dirty="0" err="1" smtClean="0"/>
              <a:t>Platerrier</a:t>
            </a:r>
            <a:r>
              <a:rPr lang="en-US" dirty="0" smtClean="0"/>
              <a:t>, Martin </a:t>
            </a:r>
            <a:r>
              <a:rPr lang="en-US" dirty="0" err="1" smtClean="0"/>
              <a:t>Vassor</a:t>
            </a:r>
            <a:r>
              <a:rPr lang="en-US" dirty="0" smtClean="0"/>
              <a:t> &amp; Arnaud 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r>
              <a:rPr lang="en-US" dirty="0" smtClean="0"/>
              <a:t>: Adaptive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 1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Metric 2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6302902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Espace réservé du contenu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4066930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07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Specialization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 1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Metric 2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0663607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Espace réservé du contenu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97223659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259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case :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 smtClean="0"/>
                  <a:t>3 channels, one for each color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Send </a:t>
                </a:r>
                <a:r>
                  <a:rPr lang="en-US" dirty="0"/>
                  <a:t>only the chosen color, and listen on all channels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Signal strength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Normalization</a:t>
                </a:r>
                <a:endParaRPr lang="en-US" dirty="0"/>
              </a:p>
              <a:p>
                <a:pPr lvl="2"/>
                <a:r>
                  <a:rPr lang="en-US" dirty="0" smtClean="0"/>
                  <a:t>Limited communication range: 	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		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Saturation if under a certain range:	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 		if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New stimulus: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3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case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Roto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smtClean="0"/>
              <a:t>Toto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smtClean="0"/>
              <a:t>Toto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toto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case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 1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Metric 2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076687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Espace réservé du contenu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01417398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8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Basic private algorithms achieve good performance if tuned appropriately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Communication among agents adds complexity but yields better results with more robustness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PSO to optimize the weights and communication range in the public case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Different types of tasks</a:t>
            </a:r>
          </a:p>
          <a:p>
            <a:pPr lvl="1"/>
            <a:r>
              <a:rPr lang="en-US" dirty="0" smtClean="0"/>
              <a:t>Mobile agents with limited knowledge of the environment</a:t>
            </a:r>
          </a:p>
          <a:p>
            <a:pPr lvl="1"/>
            <a:r>
              <a:rPr lang="en-US" dirty="0" smtClean="0"/>
              <a:t>Communication among agents possible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Objectives :</a:t>
            </a:r>
          </a:p>
          <a:p>
            <a:pPr lvl="2"/>
            <a:r>
              <a:rPr lang="en-US" dirty="0" smtClean="0"/>
              <a:t>Optimize the labor division among agents</a:t>
            </a:r>
          </a:p>
          <a:p>
            <a:pPr lvl="2"/>
            <a:r>
              <a:rPr lang="en-US" dirty="0" smtClean="0"/>
              <a:t>Maximize the number of tasks processed in a certain time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Webots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Agents : e-puck robots</a:t>
            </a:r>
          </a:p>
          <a:p>
            <a:pPr lvl="2"/>
            <a:r>
              <a:rPr lang="en-US" dirty="0" smtClean="0"/>
              <a:t>Camera vision</a:t>
            </a:r>
          </a:p>
          <a:p>
            <a:pPr lvl="2"/>
            <a:r>
              <a:rPr lang="en-US" dirty="0" smtClean="0"/>
              <a:t>Radio emitter/receiver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Arena </a:t>
            </a:r>
          </a:p>
          <a:p>
            <a:pPr lvl="2"/>
            <a:r>
              <a:rPr lang="en-US" dirty="0" smtClean="0"/>
              <a:t>Square 160x160cm</a:t>
            </a:r>
          </a:p>
          <a:p>
            <a:pPr lvl="2"/>
            <a:r>
              <a:rPr lang="en-US" dirty="0" smtClean="0"/>
              <a:t>Flat surface</a:t>
            </a:r>
          </a:p>
          <a:p>
            <a:endParaRPr lang="en-US" dirty="0"/>
          </a:p>
          <a:p>
            <a:pPr lvl="1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Red, green and blue cylinders</a:t>
            </a:r>
          </a:p>
          <a:p>
            <a:pPr lvl="2"/>
            <a:r>
              <a:rPr lang="en-US" dirty="0" smtClean="0"/>
              <a:t>Random color </a:t>
            </a:r>
          </a:p>
          <a:p>
            <a:pPr lvl="2"/>
            <a:r>
              <a:rPr lang="en-US" dirty="0" smtClean="0"/>
              <a:t>Random position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3</a:t>
            </a:fld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97" y="2327633"/>
            <a:ext cx="6305783" cy="35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metrics used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Objective 1: </a:t>
                </a:r>
                <a:r>
                  <a:rPr lang="en-US" u="sng" dirty="0" smtClean="0"/>
                  <a:t>Maximize</a:t>
                </a:r>
                <a:r>
                  <a:rPr lang="en-US" dirty="0" smtClean="0"/>
                  <a:t> the number of events handled / Time period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Objective 2: </a:t>
                </a:r>
                <a:r>
                  <a:rPr lang="en-US" u="sng" dirty="0" smtClean="0"/>
                  <a:t>Minimize</a:t>
                </a:r>
                <a:r>
                  <a:rPr lang="en-US" dirty="0" smtClean="0"/>
                  <a:t> the distance traveled / Event handled 	-&gt; Transformation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Metric 1 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Metric 2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Finite-State Machine used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S1: Search for a task</a:t>
            </a:r>
          </a:p>
          <a:p>
            <a:pPr lvl="1"/>
            <a:r>
              <a:rPr lang="en-US" dirty="0" smtClean="0"/>
              <a:t>S2: Go to a task</a:t>
            </a:r>
          </a:p>
          <a:p>
            <a:pPr lvl="1"/>
            <a:r>
              <a:rPr lang="en-US" dirty="0" smtClean="0"/>
              <a:t>S3: Stop to perform the task</a:t>
            </a:r>
          </a:p>
          <a:p>
            <a:pPr marL="201168" lvl="1" indent="0">
              <a:buNone/>
            </a:pP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1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 algorithms tested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Private fixed</a:t>
            </a:r>
          </a:p>
          <a:p>
            <a:pPr lvl="1"/>
            <a:r>
              <a:rPr lang="en-US" dirty="0" smtClean="0"/>
              <a:t>Private variable</a:t>
            </a:r>
          </a:p>
          <a:p>
            <a:pPr lvl="1"/>
            <a:r>
              <a:rPr lang="en-US" dirty="0" smtClean="0"/>
              <a:t>Public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fixed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 smtClean="0"/>
              <a:t>Totot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Totot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Totot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Totot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Totot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tototo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 1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Metric 2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0659973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Espace réservé du contenu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17910109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518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adaptive &amp; specialization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15/12/2015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DIS Project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2CD-A80E-4E31-9F62-27524E5589D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351</Words>
  <Application>Microsoft Office PowerPoint</Application>
  <PresentationFormat>Grand écran</PresentationFormat>
  <Paragraphs>164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Cambria Math</vt:lpstr>
      <vt:lpstr>Rétrospective</vt:lpstr>
      <vt:lpstr>Event handling using different task allocation strategies</vt:lpstr>
      <vt:lpstr>The problem</vt:lpstr>
      <vt:lpstr>The Webots setup</vt:lpstr>
      <vt:lpstr>The metrics used</vt:lpstr>
      <vt:lpstr>The Finite-State Machine used</vt:lpstr>
      <vt:lpstr>The different algorithms tested</vt:lpstr>
      <vt:lpstr>Private fixed</vt:lpstr>
      <vt:lpstr>Results </vt:lpstr>
      <vt:lpstr>Private adaptive &amp; specialization</vt:lpstr>
      <vt:lpstr>Results : Adaptive</vt:lpstr>
      <vt:lpstr>Results: Specialization</vt:lpstr>
      <vt:lpstr>Public case : communication</vt:lpstr>
      <vt:lpstr>Public case</vt:lpstr>
      <vt:lpstr>Public case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 using different task allocation strategies</dc:title>
  <dc:creator>Arnaud Wald</dc:creator>
  <cp:lastModifiedBy>Arnaud Wald</cp:lastModifiedBy>
  <cp:revision>31</cp:revision>
  <dcterms:created xsi:type="dcterms:W3CDTF">2015-12-14T08:32:15Z</dcterms:created>
  <dcterms:modified xsi:type="dcterms:W3CDTF">2015-12-14T11:19:09Z</dcterms:modified>
</cp:coreProperties>
</file>