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0131F1-81B1-4121-A151-E141A1A1C12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C1A121-61A1-41F1-A191-D111C1D1B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0171C1-E1B1-4121-9151-B11181013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A17191-2161-4111-A161-E121C1810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216171-0111-4171-91A1-81A1D1311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F19141-B1D1-4151-91D1-713181F1C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5131E1-5121-4111-B1B1-41915141910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D1F131-4111-41E1-A101-D171F1A17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21E161-E121-4111-A111-71B151210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018181-B101-4171-A171-41C121913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A1B1-81B1-41B1-81D1-41C1D1018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4101-D1E1-4171-B181-E12121716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9101B1-F161-4111-8101-D11191F1C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1131A1-31B1-4141-8181-F14171B1C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D171A1-51C1-4161-B1C1-11C161B1B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41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4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>
            <a:off x="360" y="6452640"/>
            <a:ext cx="1264680" cy="426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12/14/15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11064600" y="6452640"/>
            <a:ext cx="1095120" cy="426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16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80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81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82" name="CustomShape 4"/>
          <p:cNvSpPr/>
          <p:nvPr/>
        </p:nvSpPr>
        <p:spPr>
          <a:xfrm>
            <a:off x="0" y="6452280"/>
            <a:ext cx="1264680" cy="426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12/14/15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11064240" y="6452280"/>
            <a:ext cx="1095120" cy="426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16</a:t>
            </a:r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119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120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123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24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25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61B1F1-0131-41B1-B131-B1A131815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6600">
                <a:solidFill>
                  <a:srgbClr val="262626"/>
                </a:solidFill>
                <a:latin typeface="Calibri Light"/>
              </a:rPr>
              <a:t>Event handling using different task allocation strategies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Brice Platerrier, Martin Vassor &amp; Arnaud Wald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Results: Specialization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18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812191-D101-41A1-8191-F12181E14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19" name="CustomShape 5"/>
          <p:cNvSpPr/>
          <p:nvPr/>
        </p:nvSpPr>
        <p:spPr>
          <a:xfrm>
            <a:off x="1097280" y="184644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220" name="CustomShape 6"/>
          <p:cNvSpPr/>
          <p:nvPr/>
        </p:nvSpPr>
        <p:spPr>
          <a:xfrm>
            <a:off x="6217560" y="184752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pic>
        <p:nvPicPr>
          <p:cNvPr descr="" id="22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43200"/>
            <a:ext cx="5437800" cy="2742840"/>
          </a:xfrm>
          <a:prstGeom prst="rect">
            <a:avLst/>
          </a:prstGeom>
        </p:spPr>
      </p:pic>
      <p:pic>
        <p:nvPicPr>
          <p:cNvPr descr="" id="22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1800" y="2752920"/>
            <a:ext cx="5447160" cy="272340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Results: Specialization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C1C1C1-B191-41F1-B111-1161D1F19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27" name="CustomShape 5"/>
          <p:cNvSpPr/>
          <p:nvPr/>
        </p:nvSpPr>
        <p:spPr>
          <a:xfrm>
            <a:off x="1097280" y="184644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228" name="CustomShape 6"/>
          <p:cNvSpPr/>
          <p:nvPr/>
        </p:nvSpPr>
        <p:spPr>
          <a:xfrm>
            <a:off x="6217560" y="184752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pic>
        <p:nvPicPr>
          <p:cNvPr descr="" id="2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43200"/>
            <a:ext cx="5437800" cy="2742840"/>
          </a:xfrm>
          <a:prstGeom prst="rect">
            <a:avLst/>
          </a:prstGeom>
        </p:spPr>
      </p:pic>
      <p:pic>
        <p:nvPicPr>
          <p:cNvPr descr="" id="23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1800" y="2752920"/>
            <a:ext cx="5447160" cy="272340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 : communication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bIns="45000" lIns="0" rIns="0" tIns="4500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3 channels, one for each color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Send only the chosen color, and listen on all channels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Signal strength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Normalization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Limited communication range: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if 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Saturation if under a certain range: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if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New stimulus: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bIns="45000" lIns="0" rIns="0" tIns="4500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35" name="CustomShape 5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91B141-1151-4141-9101-5151E1813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bIns="45000" lIns="0" rIns="0" tIns="4500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Roto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toto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0181F1-F171-41C1-91A1-7131F1F15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1097280" y="184608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6217920" y="184608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46" name="CustomShape 5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47" name="CustomShape 6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2171D1-01B1-41E1-8111-61B13151D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36000"/>
            <a:ext cx="5481720" cy="2750040"/>
          </a:xfrm>
          <a:prstGeom prst="rect">
            <a:avLst/>
          </a:prstGeom>
        </p:spPr>
      </p:pic>
      <p:pic>
        <p:nvPicPr>
          <p:cNvPr descr="" id="24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49960" y="2740680"/>
            <a:ext cx="5481720" cy="274068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Conclusions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Basic private algorithms achieve good performance if tuned appropriately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Communication among agents adds complexity but yields better results with higher robustness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Add more randomness in the behavior of the robots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PSO to optimize the weights and communication range in the public case</a:t>
            </a:r>
            <a:endParaRPr/>
          </a:p>
        </p:txBody>
      </p:sp>
      <p:sp>
        <p:nvSpPr>
          <p:cNvPr id="25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15/12/2015</a:t>
            </a:r>
            <a:endParaRPr/>
          </a:p>
        </p:txBody>
      </p:sp>
      <p:sp>
        <p:nvSpPr>
          <p:cNvPr id="25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DIS Project</a:t>
            </a:r>
            <a:endParaRPr/>
          </a:p>
        </p:txBody>
      </p:sp>
      <p:sp>
        <p:nvSpPr>
          <p:cNvPr id="254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F1A1E1-9161-4111-81A1-514101913141}" type="slidenum">
              <a:rPr lang="en-US">
                <a:solidFill>
                  <a:srgbClr val="000000"/>
                </a:solidFill>
                <a:latin typeface="Calibri Light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problem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bIns="45000" lIns="0" rIns="0" tIns="4500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Different types of tasks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Mobile agents with limited knowledge of the environment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Communication among agents possible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Objectives :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Optimize the labor division among agents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Maximize the number of tasks processed in a certain time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69" name="CustomShape 5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D12111-B181-4161-B141-318151E1D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Webots setup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bIns="45000" lIns="0" rIns="0" tIns="4500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Agents : e-puck robots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Camera vision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Radio emitter/receiver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Arena 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Square 160x160cm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Flat surface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Tasks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Red, green and blue cylinders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Random color 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Random position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F111F1-31F1-41A1-8161-3121A1312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75" name="Imag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849920" y="2327760"/>
            <a:ext cx="6305040" cy="354060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metrics used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Objective 1: </a:t>
            </a:r>
            <a:r>
              <a:rPr lang="en-US" u="sng">
                <a:solidFill>
                  <a:srgbClr val="404040"/>
                </a:solidFill>
                <a:latin typeface="Calibri Light"/>
              </a:rPr>
              <a:t>Maximize</a:t>
            </a:r>
            <a:r>
              <a:rPr lang="en-US">
                <a:solidFill>
                  <a:srgbClr val="404040"/>
                </a:solidFill>
                <a:latin typeface="Calibri Light"/>
              </a:rPr>
              <a:t> the number of events handled / Time period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Objective 2: </a:t>
            </a:r>
            <a:r>
              <a:rPr lang="en-US" u="sng">
                <a:solidFill>
                  <a:srgbClr val="404040"/>
                </a:solidFill>
                <a:latin typeface="Calibri Light"/>
              </a:rPr>
              <a:t>Minimize</a:t>
            </a:r>
            <a:r>
              <a:rPr lang="en-US">
                <a:solidFill>
                  <a:srgbClr val="404040"/>
                </a:solidFill>
                <a:latin typeface="Calibri Light"/>
              </a:rPr>
              <a:t> the distance traveled / Event handled </a:t>
            </a:r>
            <a:r>
              <a:rPr lang="en-US">
                <a:solidFill>
                  <a:srgbClr val="404040"/>
                </a:solidFill>
                <a:latin typeface="Calibri Light"/>
              </a:rPr>
              <a:t>	</a:t>
            </a:r>
            <a:r>
              <a:rPr lang="en-US">
                <a:solidFill>
                  <a:srgbClr val="404040"/>
                </a:solidFill>
                <a:latin typeface="Calibri Light"/>
              </a:rPr>
              <a:t>-&gt; Transformation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Metric 1 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Metric 2 </a:t>
            </a:r>
            <a:endParaRPr/>
          </a:p>
          <a:p>
            <a:endParaRPr/>
          </a:p>
        </p:txBody>
      </p:sp>
      <p:sp>
        <p:nvSpPr>
          <p:cNvPr id="178" name="TextShape 3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7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15/12/2015</a:t>
            </a:r>
            <a:endParaRPr/>
          </a:p>
        </p:txBody>
      </p:sp>
      <p:sp>
        <p:nvSpPr>
          <p:cNvPr id="180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DIS Project</a:t>
            </a:r>
            <a:endParaRPr/>
          </a:p>
        </p:txBody>
      </p:sp>
      <p:sp>
        <p:nvSpPr>
          <p:cNvPr id="181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4181C1-81E1-4101-91E1-51F1415101F1}" type="slidenum">
              <a:rPr lang="en-US">
                <a:solidFill>
                  <a:srgbClr val="000000"/>
                </a:solidFill>
                <a:latin typeface="Calibri Light"/>
              </a:rPr>
              <a:t>&lt;number&gt;</a:t>
            </a:fld>
            <a:endParaRPr/>
          </a:p>
        </p:txBody>
      </p:sp>
      <p:sp>
        <p:nvSpPr>
          <p:cNvPr id="182" name="CustomShape 7"/>
          <p:cNvSpPr/>
          <p:nvPr/>
        </p:nvSpPr>
        <p:spPr>
          <a:xfrm>
            <a:off x="7506720" y="4162680"/>
            <a:ext cx="4318920" cy="923040"/>
          </a:xfrm>
          <a:prstGeom prst="rect">
            <a:avLst/>
          </a:prstGeom>
          <a:blipFill>
            <a:blip r:embed="rId1"/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Finite-State Machine used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S1: Search for a task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S2: Go to a task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S3: Stop to perform the task</a:t>
            </a:r>
            <a:endParaRPr/>
          </a:p>
          <a:p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15/12/2015</a:t>
            </a:r>
            <a:endParaRPr/>
          </a:p>
        </p:txBody>
      </p:sp>
      <p:sp>
        <p:nvSpPr>
          <p:cNvPr id="186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DIS Project</a:t>
            </a:r>
            <a:endParaRPr/>
          </a:p>
        </p:txBody>
      </p:sp>
      <p:sp>
        <p:nvSpPr>
          <p:cNvPr id="187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719131-7171-4151-A1E1-C13121E15111}" type="slidenum">
              <a:rPr lang="en-US">
                <a:solidFill>
                  <a:srgbClr val="000000"/>
                </a:solidFill>
                <a:latin typeface="Calibri Light"/>
              </a:rPr>
              <a:t>&lt;number&gt;</a:t>
            </a:fld>
            <a:endParaRPr/>
          </a:p>
        </p:txBody>
      </p:sp>
      <p:pic>
        <p:nvPicPr>
          <p:cNvPr descr="" id="188" name="Image 6"/>
          <p:cNvPicPr/>
          <p:nvPr/>
        </p:nvPicPr>
        <p:blipFill>
          <a:blip r:embed="rId1"/>
          <a:stretch>
            <a:fillRect/>
          </a:stretch>
        </p:blipFill>
        <p:spPr>
          <a:xfrm>
            <a:off x="5086440" y="1991520"/>
            <a:ext cx="6068880" cy="37314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different algorithms tested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Threshold-based algorithms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Private (no communication, no stimuli adaptation)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 Light"/>
              </a:rPr>
              <a:t>Fixed thresholds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 Light"/>
              </a:rPr>
              <a:t>Adaptive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 Light"/>
              </a:rPr>
              <a:t>Specialization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 Light"/>
              </a:rPr>
              <a:t>Combination of both strategies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 Light"/>
              </a:rPr>
              <a:t>Public (communication and stimuli adaptation)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 Light"/>
              </a:rPr>
              <a:t>Fixed thresholds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 Light"/>
              </a:rPr>
              <a:t>Adaptive thresholds</a:t>
            </a:r>
            <a:endParaRPr/>
          </a:p>
        </p:txBody>
      </p:sp>
      <p:sp>
        <p:nvSpPr>
          <p:cNvPr id="19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15/12/2015</a:t>
            </a:r>
            <a:endParaRPr/>
          </a:p>
        </p:txBody>
      </p:sp>
      <p:sp>
        <p:nvSpPr>
          <p:cNvPr id="19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DIS Project</a:t>
            </a:r>
            <a:endParaRPr/>
          </a:p>
        </p:txBody>
      </p:sp>
      <p:sp>
        <p:nvSpPr>
          <p:cNvPr id="193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D10121-E1D1-4171-91E1-7141219171F1}" type="slidenum">
              <a:rPr lang="en-US">
                <a:solidFill>
                  <a:srgbClr val="000000"/>
                </a:solidFill>
                <a:latin typeface="Calibri Light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097280" y="184608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6217560" y="184716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98" name="CustomShape 5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415111-21B1-41D1-A141-A1C15171C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7200" y="2748960"/>
            <a:ext cx="5393880" cy="2759040"/>
          </a:xfrm>
          <a:prstGeom prst="rect">
            <a:avLst/>
          </a:prstGeom>
        </p:spPr>
      </p:pic>
      <p:pic>
        <p:nvPicPr>
          <p:cNvPr descr="" id="20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2743920"/>
            <a:ext cx="5393880" cy="276876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Private adaptive &amp; specialization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bIns="45000" lIns="0" rIns="0" tIns="4500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Parameters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06" name="CustomShape 5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51A151-C1B1-4151-9121-D1D191C12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	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: Adaptive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31F111-6131-41F1-8151-51E171617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11" name="CustomShape 5"/>
          <p:cNvSpPr/>
          <p:nvPr/>
        </p:nvSpPr>
        <p:spPr>
          <a:xfrm>
            <a:off x="1097280" y="184644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212" name="CustomShape 6"/>
          <p:cNvSpPr/>
          <p:nvPr/>
        </p:nvSpPr>
        <p:spPr>
          <a:xfrm>
            <a:off x="6217560" y="1847520"/>
            <a:ext cx="4937040" cy="735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pic>
        <p:nvPicPr>
          <p:cNvPr descr="" id="2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36720"/>
            <a:ext cx="5403240" cy="2749320"/>
          </a:xfrm>
          <a:prstGeom prst="rect">
            <a:avLst/>
          </a:prstGeom>
        </p:spPr>
      </p:pic>
      <p:pic>
        <p:nvPicPr>
          <p:cNvPr descr="" id="2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99200" y="2741400"/>
            <a:ext cx="5403240" cy="273996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