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57" r:id="rId3"/>
  </p:sldIdLst>
  <p:sldSz cx="43891200" cy="21945600"/>
  <p:notesSz cx="6858000" cy="9144000"/>
  <p:defaultText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p15:clr>
            <a:srgbClr val="A4A3A4"/>
          </p15:clr>
        </p15:guide>
        <p15:guide id="2" orient="horz" pos="40">
          <p15:clr>
            <a:srgbClr val="A4A3A4"/>
          </p15:clr>
        </p15:guide>
        <p15:guide id="3" pos="27370">
          <p15:clr>
            <a:srgbClr val="A4A3A4"/>
          </p15:clr>
        </p15:guide>
        <p15:guide id="4" pos="2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966" autoAdjust="0"/>
  </p:normalViewPr>
  <p:slideViewPr>
    <p:cSldViewPr snapToGrid="0" snapToObjects="1" showGuides="1">
      <p:cViewPr varScale="1">
        <p:scale>
          <a:sx n="34" d="100"/>
          <a:sy n="34" d="100"/>
        </p:scale>
        <p:origin x="-1092" y="1044"/>
      </p:cViewPr>
      <p:guideLst>
        <p:guide orient="horz" pos="13823"/>
        <p:guide orient="horz" pos="40"/>
        <p:guide pos="27370"/>
        <p:guide pos="29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5/2/2025</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055639900"/>
      </p:ext>
    </p:extLst>
  </p:cSld>
  <p:clrMap bg1="lt1" tx1="dk1" bg2="lt2" tx2="dk2" accent1="accent1" accent2="accent2" accent3="accent3" accent4="accent4" accent5="accent5" accent6="accent6" hlink="hlink" folHlink="folHlink"/>
  <p:notesStyle>
    <a:lvl1pPr marL="0" algn="l" defTabSz="3761915" rtl="0" eaLnBrk="1" latinLnBrk="0" hangingPunct="1">
      <a:defRPr sz="5000" kern="1200">
        <a:solidFill>
          <a:schemeClr val="tx1"/>
        </a:solidFill>
        <a:latin typeface="+mn-lt"/>
        <a:ea typeface="+mn-ea"/>
        <a:cs typeface="+mn-cs"/>
      </a:defRPr>
    </a:lvl1pPr>
    <a:lvl2pPr marL="1880958" algn="l" defTabSz="3761915" rtl="0" eaLnBrk="1" latinLnBrk="0" hangingPunct="1">
      <a:defRPr sz="5000" kern="1200">
        <a:solidFill>
          <a:schemeClr val="tx1"/>
        </a:solidFill>
        <a:latin typeface="+mn-lt"/>
        <a:ea typeface="+mn-ea"/>
        <a:cs typeface="+mn-cs"/>
      </a:defRPr>
    </a:lvl2pPr>
    <a:lvl3pPr marL="3761915" algn="l" defTabSz="3761915" rtl="0" eaLnBrk="1" latinLnBrk="0" hangingPunct="1">
      <a:defRPr sz="5000" kern="1200">
        <a:solidFill>
          <a:schemeClr val="tx1"/>
        </a:solidFill>
        <a:latin typeface="+mn-lt"/>
        <a:ea typeface="+mn-ea"/>
        <a:cs typeface="+mn-cs"/>
      </a:defRPr>
    </a:lvl3pPr>
    <a:lvl4pPr marL="5642873" algn="l" defTabSz="3761915" rtl="0" eaLnBrk="1" latinLnBrk="0" hangingPunct="1">
      <a:defRPr sz="5000" kern="1200">
        <a:solidFill>
          <a:schemeClr val="tx1"/>
        </a:solidFill>
        <a:latin typeface="+mn-lt"/>
        <a:ea typeface="+mn-ea"/>
        <a:cs typeface="+mn-cs"/>
      </a:defRPr>
    </a:lvl4pPr>
    <a:lvl5pPr marL="7523829" algn="l" defTabSz="3761915" rtl="0" eaLnBrk="1" latinLnBrk="0" hangingPunct="1">
      <a:defRPr sz="5000" kern="1200">
        <a:solidFill>
          <a:schemeClr val="tx1"/>
        </a:solidFill>
        <a:latin typeface="+mn-lt"/>
        <a:ea typeface="+mn-ea"/>
        <a:cs typeface="+mn-cs"/>
      </a:defRPr>
    </a:lvl5pPr>
    <a:lvl6pPr marL="9404787" algn="l" defTabSz="3761915" rtl="0" eaLnBrk="1" latinLnBrk="0" hangingPunct="1">
      <a:defRPr sz="5000" kern="1200">
        <a:solidFill>
          <a:schemeClr val="tx1"/>
        </a:solidFill>
        <a:latin typeface="+mn-lt"/>
        <a:ea typeface="+mn-ea"/>
        <a:cs typeface="+mn-cs"/>
      </a:defRPr>
    </a:lvl6pPr>
    <a:lvl7pPr marL="11285745" algn="l" defTabSz="3761915" rtl="0" eaLnBrk="1" latinLnBrk="0" hangingPunct="1">
      <a:defRPr sz="5000" kern="1200">
        <a:solidFill>
          <a:schemeClr val="tx1"/>
        </a:solidFill>
        <a:latin typeface="+mn-lt"/>
        <a:ea typeface="+mn-ea"/>
        <a:cs typeface="+mn-cs"/>
      </a:defRPr>
    </a:lvl7pPr>
    <a:lvl8pPr marL="13166702" algn="l" defTabSz="3761915" rtl="0" eaLnBrk="1" latinLnBrk="0" hangingPunct="1">
      <a:defRPr sz="5000" kern="1200">
        <a:solidFill>
          <a:schemeClr val="tx1"/>
        </a:solidFill>
        <a:latin typeface="+mn-lt"/>
        <a:ea typeface="+mn-ea"/>
        <a:cs typeface="+mn-cs"/>
      </a:defRPr>
    </a:lvl8pPr>
    <a:lvl9pPr marL="15047660" algn="l" defTabSz="3761915" rtl="0" eaLnBrk="1" latinLnBrk="0" hangingPunct="1">
      <a:defRPr sz="5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4088612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96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21" name="Text Placeholder 3"/>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25" name="Text Placeholder 5"/>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6" name="Text Placeholder 3"/>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77" name="Text Placeholder 5"/>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57" name="Text Placeholder 76"/>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58" name="Text Placeholder 76"/>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59" name="Text Placeholder 76"/>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D39BE78E-2F02-1D49-832A-AA9A7CBDEFEF}"/>
              </a:ext>
            </a:extLst>
          </p:cNvPr>
          <p:cNvSpPr>
            <a:spLocks noGrp="1"/>
          </p:cNvSpPr>
          <p:nvPr>
            <p:ph type="body" sz="quarter" idx="10" hasCustomPrompt="1"/>
          </p:nvPr>
        </p:nvSpPr>
        <p:spPr>
          <a:xfrm>
            <a:off x="474663" y="11021042"/>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2" name="Text Placeholder 5">
            <a:extLst>
              <a:ext uri="{FF2B5EF4-FFF2-40B4-BE49-F238E27FC236}">
                <a16:creationId xmlns:a16="http://schemas.microsoft.com/office/drawing/2014/main" id="{DAFAB84B-556C-2140-B6D9-9C3AC6F1CA10}"/>
              </a:ext>
            </a:extLst>
          </p:cNvPr>
          <p:cNvSpPr>
            <a:spLocks noGrp="1"/>
          </p:cNvSpPr>
          <p:nvPr>
            <p:ph type="body" sz="quarter" idx="11" hasCustomPrompt="1"/>
          </p:nvPr>
        </p:nvSpPr>
        <p:spPr>
          <a:xfrm>
            <a:off x="438087" y="3486491"/>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INTRODUCTION or ABSTRACT</a:t>
            </a:r>
          </a:p>
        </p:txBody>
      </p:sp>
      <p:sp>
        <p:nvSpPr>
          <p:cNvPr id="33" name="Text Placeholder 5">
            <a:extLst>
              <a:ext uri="{FF2B5EF4-FFF2-40B4-BE49-F238E27FC236}">
                <a16:creationId xmlns:a16="http://schemas.microsoft.com/office/drawing/2014/main" id="{54972BF7-2077-9344-8A16-C8BBE83D3F87}"/>
              </a:ext>
            </a:extLst>
          </p:cNvPr>
          <p:cNvSpPr>
            <a:spLocks noGrp="1"/>
          </p:cNvSpPr>
          <p:nvPr>
            <p:ph type="body" sz="quarter" idx="20" hasCustomPrompt="1"/>
          </p:nvPr>
        </p:nvSpPr>
        <p:spPr>
          <a:xfrm>
            <a:off x="9128817" y="3486491"/>
            <a:ext cx="8269287"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OBJECTIVES</a:t>
            </a:r>
          </a:p>
        </p:txBody>
      </p:sp>
      <p:sp>
        <p:nvSpPr>
          <p:cNvPr id="34" name="Text Placeholder 3">
            <a:extLst>
              <a:ext uri="{FF2B5EF4-FFF2-40B4-BE49-F238E27FC236}">
                <a16:creationId xmlns:a16="http://schemas.microsoft.com/office/drawing/2014/main" id="{FEB94C6B-1347-F543-9516-2B1245DD40DB}"/>
              </a:ext>
            </a:extLst>
          </p:cNvPr>
          <p:cNvSpPr>
            <a:spLocks noGrp="1"/>
          </p:cNvSpPr>
          <p:nvPr>
            <p:ph type="body" sz="quarter" idx="21" hasCustomPrompt="1"/>
          </p:nvPr>
        </p:nvSpPr>
        <p:spPr>
          <a:xfrm>
            <a:off x="438087" y="4100716"/>
            <a:ext cx="829096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5" name="Text Placeholder 5">
            <a:extLst>
              <a:ext uri="{FF2B5EF4-FFF2-40B4-BE49-F238E27FC236}">
                <a16:creationId xmlns:a16="http://schemas.microsoft.com/office/drawing/2014/main" id="{1B363698-AFB6-CE45-A3DF-33B911149522}"/>
              </a:ext>
            </a:extLst>
          </p:cNvPr>
          <p:cNvSpPr>
            <a:spLocks noGrp="1"/>
          </p:cNvSpPr>
          <p:nvPr>
            <p:ph type="body" sz="quarter" idx="22" hasCustomPrompt="1"/>
          </p:nvPr>
        </p:nvSpPr>
        <p:spPr>
          <a:xfrm>
            <a:off x="474663" y="10431876"/>
            <a:ext cx="8290965"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MATERIALS &amp; METHODS</a:t>
            </a:r>
          </a:p>
        </p:txBody>
      </p:sp>
      <p:sp>
        <p:nvSpPr>
          <p:cNvPr id="36" name="Text Placeholder 3">
            <a:extLst>
              <a:ext uri="{FF2B5EF4-FFF2-40B4-BE49-F238E27FC236}">
                <a16:creationId xmlns:a16="http://schemas.microsoft.com/office/drawing/2014/main" id="{4C961B0D-DC88-3342-8794-7328C4B1D615}"/>
              </a:ext>
            </a:extLst>
          </p:cNvPr>
          <p:cNvSpPr>
            <a:spLocks noGrp="1"/>
          </p:cNvSpPr>
          <p:nvPr>
            <p:ph type="body" sz="quarter" idx="23" hasCustomPrompt="1"/>
          </p:nvPr>
        </p:nvSpPr>
        <p:spPr>
          <a:xfrm>
            <a:off x="17804524"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37" name="Text Placeholder 5">
            <a:extLst>
              <a:ext uri="{FF2B5EF4-FFF2-40B4-BE49-F238E27FC236}">
                <a16:creationId xmlns:a16="http://schemas.microsoft.com/office/drawing/2014/main" id="{532594FF-5D5D-474D-B7D7-5D9E71F546CF}"/>
              </a:ext>
            </a:extLst>
          </p:cNvPr>
          <p:cNvSpPr>
            <a:spLocks noGrp="1"/>
          </p:cNvSpPr>
          <p:nvPr>
            <p:ph type="body" sz="quarter" idx="24" hasCustomPrompt="1"/>
          </p:nvPr>
        </p:nvSpPr>
        <p:spPr>
          <a:xfrm>
            <a:off x="17797869"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6C74CF3-0E17-BC4A-9F06-B70ACF0D8650}"/>
              </a:ext>
            </a:extLst>
          </p:cNvPr>
          <p:cNvSpPr>
            <a:spLocks noGrp="1"/>
          </p:cNvSpPr>
          <p:nvPr>
            <p:ph type="body" sz="quarter" idx="25" hasCustomPrompt="1"/>
          </p:nvPr>
        </p:nvSpPr>
        <p:spPr>
          <a:xfrm>
            <a:off x="35147250" y="3486491"/>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CONCLUSIONS</a:t>
            </a:r>
          </a:p>
        </p:txBody>
      </p:sp>
      <p:sp>
        <p:nvSpPr>
          <p:cNvPr id="39" name="Text Placeholder 3">
            <a:extLst>
              <a:ext uri="{FF2B5EF4-FFF2-40B4-BE49-F238E27FC236}">
                <a16:creationId xmlns:a16="http://schemas.microsoft.com/office/drawing/2014/main" id="{C7EE2D5E-DAB0-3141-B0A5-8A7E89CB5B88}"/>
              </a:ext>
            </a:extLst>
          </p:cNvPr>
          <p:cNvSpPr>
            <a:spLocks noGrp="1"/>
          </p:cNvSpPr>
          <p:nvPr>
            <p:ph type="body" sz="quarter" idx="26" hasCustomPrompt="1"/>
          </p:nvPr>
        </p:nvSpPr>
        <p:spPr>
          <a:xfrm>
            <a:off x="35147249" y="4107188"/>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0" name="Text Placeholder 5">
            <a:extLst>
              <a:ext uri="{FF2B5EF4-FFF2-40B4-BE49-F238E27FC236}">
                <a16:creationId xmlns:a16="http://schemas.microsoft.com/office/drawing/2014/main" id="{D198FDA3-0616-954B-AA11-6400AF65ADD8}"/>
              </a:ext>
            </a:extLst>
          </p:cNvPr>
          <p:cNvSpPr>
            <a:spLocks noGrp="1"/>
          </p:cNvSpPr>
          <p:nvPr>
            <p:ph type="body" sz="quarter" idx="27" hasCustomPrompt="1"/>
          </p:nvPr>
        </p:nvSpPr>
        <p:spPr>
          <a:xfrm>
            <a:off x="35147249" y="9515157"/>
            <a:ext cx="8272463"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REFERENCES</a:t>
            </a:r>
          </a:p>
        </p:txBody>
      </p:sp>
      <p:sp>
        <p:nvSpPr>
          <p:cNvPr id="41" name="Text Placeholder 3">
            <a:extLst>
              <a:ext uri="{FF2B5EF4-FFF2-40B4-BE49-F238E27FC236}">
                <a16:creationId xmlns:a16="http://schemas.microsoft.com/office/drawing/2014/main" id="{7CA946B0-DCBB-7047-BF00-A79C28E2DE7E}"/>
              </a:ext>
            </a:extLst>
          </p:cNvPr>
          <p:cNvSpPr>
            <a:spLocks noGrp="1"/>
          </p:cNvSpPr>
          <p:nvPr>
            <p:ph type="body" sz="quarter" idx="28" hasCustomPrompt="1"/>
          </p:nvPr>
        </p:nvSpPr>
        <p:spPr>
          <a:xfrm>
            <a:off x="35147250" y="10104323"/>
            <a:ext cx="8272462"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2" name="Text Placeholder 5">
            <a:extLst>
              <a:ext uri="{FF2B5EF4-FFF2-40B4-BE49-F238E27FC236}">
                <a16:creationId xmlns:a16="http://schemas.microsoft.com/office/drawing/2014/main" id="{4803984D-DEBE-DA48-AFE2-A54BAE5D7328}"/>
              </a:ext>
            </a:extLst>
          </p:cNvPr>
          <p:cNvSpPr>
            <a:spLocks noGrp="1"/>
          </p:cNvSpPr>
          <p:nvPr>
            <p:ph type="body" sz="quarter" idx="29" hasCustomPrompt="1"/>
          </p:nvPr>
        </p:nvSpPr>
        <p:spPr>
          <a:xfrm>
            <a:off x="35147250" y="16609573"/>
            <a:ext cx="8272462"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ACKNOWLEDGEMENTS  or  CONTACT</a:t>
            </a:r>
          </a:p>
        </p:txBody>
      </p:sp>
      <p:sp>
        <p:nvSpPr>
          <p:cNvPr id="43" name="Text Placeholder 3">
            <a:extLst>
              <a:ext uri="{FF2B5EF4-FFF2-40B4-BE49-F238E27FC236}">
                <a16:creationId xmlns:a16="http://schemas.microsoft.com/office/drawing/2014/main" id="{731074C5-F65E-7B4C-8E52-6B50B3DC7C44}"/>
              </a:ext>
            </a:extLst>
          </p:cNvPr>
          <p:cNvSpPr>
            <a:spLocks noGrp="1"/>
          </p:cNvSpPr>
          <p:nvPr>
            <p:ph type="body" sz="quarter" idx="30" hasCustomPrompt="1"/>
          </p:nvPr>
        </p:nvSpPr>
        <p:spPr>
          <a:xfrm>
            <a:off x="35147249" y="17198740"/>
            <a:ext cx="8272463"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96012616-CBA3-504C-AF5E-F3427B534884}"/>
              </a:ext>
            </a:extLst>
          </p:cNvPr>
          <p:cNvSpPr>
            <a:spLocks noGrp="1"/>
          </p:cNvSpPr>
          <p:nvPr>
            <p:ph type="body" sz="quarter" idx="96" hasCustomPrompt="1"/>
          </p:nvPr>
        </p:nvSpPr>
        <p:spPr>
          <a:xfrm>
            <a:off x="9133786" y="4107188"/>
            <a:ext cx="8271345"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71DC0E9D-6D1F-544B-BDFB-2465BE16102A}"/>
              </a:ext>
            </a:extLst>
          </p:cNvPr>
          <p:cNvSpPr>
            <a:spLocks noGrp="1"/>
          </p:cNvSpPr>
          <p:nvPr>
            <p:ph type="body" sz="quarter" idx="136" hasCustomPrompt="1"/>
          </p:nvPr>
        </p:nvSpPr>
        <p:spPr>
          <a:xfrm>
            <a:off x="26462419" y="4075658"/>
            <a:ext cx="8274926" cy="492443"/>
          </a:xfrm>
          <a:prstGeom prst="rect">
            <a:avLst/>
          </a:prstGeom>
        </p:spPr>
        <p:txBody>
          <a:bodyPr wrap="square" lIns="91440" tIns="91440" rIns="91440" bIns="91440">
            <a:sp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1273565" indent="-489833">
              <a:defRPr sz="2100">
                <a:latin typeface="Trebuchet MS" pitchFamily="34" charset="0"/>
              </a:defRPr>
            </a:lvl2pPr>
            <a:lvl3pPr marL="1763397" indent="-489833">
              <a:defRPr sz="2100">
                <a:latin typeface="Trebuchet MS" pitchFamily="34" charset="0"/>
              </a:defRPr>
            </a:lvl3pPr>
            <a:lvl4pPr marL="2302214" indent="-538817">
              <a:defRPr sz="2100">
                <a:latin typeface="Trebuchet MS" pitchFamily="34" charset="0"/>
              </a:defRPr>
            </a:lvl4pPr>
            <a:lvl5pPr marL="2694080" indent="-391866">
              <a:defRPr sz="2100">
                <a:latin typeface="Trebuchet MS" pitchFamily="34" charset="0"/>
              </a:defRPr>
            </a:lvl5pPr>
          </a:lstStyle>
          <a:p>
            <a:pPr lvl="0"/>
            <a:r>
              <a:rPr lang="en-US" dirty="0"/>
              <a:t>Type in or paste your text here</a:t>
            </a:r>
          </a:p>
        </p:txBody>
      </p:sp>
      <p:sp>
        <p:nvSpPr>
          <p:cNvPr id="46" name="Text Placeholder 5">
            <a:extLst>
              <a:ext uri="{FF2B5EF4-FFF2-40B4-BE49-F238E27FC236}">
                <a16:creationId xmlns:a16="http://schemas.microsoft.com/office/drawing/2014/main" id="{CAA4FD6B-2922-2640-8470-7E7105F4A51A}"/>
              </a:ext>
            </a:extLst>
          </p:cNvPr>
          <p:cNvSpPr>
            <a:spLocks noGrp="1"/>
          </p:cNvSpPr>
          <p:nvPr>
            <p:ph type="body" sz="quarter" idx="137" hasCustomPrompt="1"/>
          </p:nvPr>
        </p:nvSpPr>
        <p:spPr>
          <a:xfrm>
            <a:off x="26472560" y="3486491"/>
            <a:ext cx="8274926" cy="589166"/>
          </a:xfrm>
          <a:prstGeom prst="rect">
            <a:avLst/>
          </a:prstGeom>
          <a:noFill/>
        </p:spPr>
        <p:txBody>
          <a:bodyPr wrap="square" lIns="78374" tIns="78374" rIns="78374" bIns="78374" anchor="ctr" anchorCtr="0">
            <a:spAutoFit/>
          </a:bodyPr>
          <a:lstStyle>
            <a:lvl1pPr marL="0" indent="0" algn="ctr">
              <a:buNone/>
              <a:defRPr sz="2800" b="1" u="sng" baseline="0">
                <a:solidFill>
                  <a:schemeClr val="accent1">
                    <a:lumMod val="50000"/>
                  </a:schemeClr>
                </a:solidFill>
                <a:latin typeface="Calibri" panose="020F0502020204030204" pitchFamily="34" charset="0"/>
                <a:cs typeface="Calibri" panose="020F0502020204030204" pitchFamily="34" charset="0"/>
              </a:defRPr>
            </a:lvl1pPr>
          </a:lstStyle>
          <a:p>
            <a:pPr lvl="0"/>
            <a:r>
              <a:rPr lang="en-US" dirty="0"/>
              <a:t>(click to edit)  RESULTS</a:t>
            </a:r>
          </a:p>
        </p:txBody>
      </p:sp>
      <p:sp>
        <p:nvSpPr>
          <p:cNvPr id="47" name="Text Placeholder 76">
            <a:extLst>
              <a:ext uri="{FF2B5EF4-FFF2-40B4-BE49-F238E27FC236}">
                <a16:creationId xmlns:a16="http://schemas.microsoft.com/office/drawing/2014/main" id="{741536B4-7302-554A-A007-BEE6B5E75766}"/>
              </a:ext>
            </a:extLst>
          </p:cNvPr>
          <p:cNvSpPr>
            <a:spLocks noGrp="1"/>
          </p:cNvSpPr>
          <p:nvPr>
            <p:ph type="body" sz="quarter" idx="161" hasCustomPrompt="1"/>
          </p:nvPr>
        </p:nvSpPr>
        <p:spPr>
          <a:xfrm>
            <a:off x="5225143" y="1175655"/>
            <a:ext cx="33440914" cy="760721"/>
          </a:xfrm>
          <a:prstGeom prst="rect">
            <a:avLst/>
          </a:prstGeom>
        </p:spPr>
        <p:txBody>
          <a:bodyPr>
            <a:normAutofit/>
          </a:bodyPr>
          <a:lstStyle>
            <a:lvl1pPr marL="0" indent="0" algn="ctr">
              <a:buFontTx/>
              <a:buNone/>
              <a:defRPr sz="48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48" name="Text Placeholder 76">
            <a:extLst>
              <a:ext uri="{FF2B5EF4-FFF2-40B4-BE49-F238E27FC236}">
                <a16:creationId xmlns:a16="http://schemas.microsoft.com/office/drawing/2014/main" id="{A35D12B3-39C8-F64E-A7C9-F52477CF09FF}"/>
              </a:ext>
            </a:extLst>
          </p:cNvPr>
          <p:cNvSpPr>
            <a:spLocks noGrp="1"/>
          </p:cNvSpPr>
          <p:nvPr>
            <p:ph type="body" sz="quarter" idx="195" hasCustomPrompt="1"/>
          </p:nvPr>
        </p:nvSpPr>
        <p:spPr>
          <a:xfrm>
            <a:off x="5225143" y="2059683"/>
            <a:ext cx="33440914" cy="634555"/>
          </a:xfrm>
          <a:prstGeom prst="rect">
            <a:avLst/>
          </a:prstGeom>
        </p:spPr>
        <p:txBody>
          <a:bodyPr>
            <a:normAutofit/>
          </a:bodyPr>
          <a:lstStyle>
            <a:lvl1pPr marL="0" indent="0" algn="ctr">
              <a:buFontTx/>
              <a:buNone/>
              <a:defRPr sz="3600">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49" name="Text Placeholder 76">
            <a:extLst>
              <a:ext uri="{FF2B5EF4-FFF2-40B4-BE49-F238E27FC236}">
                <a16:creationId xmlns:a16="http://schemas.microsoft.com/office/drawing/2014/main" id="{A55357CA-BE9F-2543-AF14-49CCD78DF2C5}"/>
              </a:ext>
            </a:extLst>
          </p:cNvPr>
          <p:cNvSpPr>
            <a:spLocks noGrp="1"/>
          </p:cNvSpPr>
          <p:nvPr>
            <p:ph type="body" sz="quarter" idx="196" hasCustomPrompt="1"/>
          </p:nvPr>
        </p:nvSpPr>
        <p:spPr>
          <a:xfrm>
            <a:off x="5225143" y="180134"/>
            <a:ext cx="33440914" cy="963989"/>
          </a:xfrm>
          <a:prstGeom prst="rect">
            <a:avLst/>
          </a:prstGeom>
        </p:spPr>
        <p:txBody>
          <a:bodyPr>
            <a:normAutofit/>
          </a:bodyPr>
          <a:lstStyle>
            <a:lvl1pPr marL="0" indent="0" algn="ctr">
              <a:buFontTx/>
              <a:buNone/>
              <a:defRPr sz="6600" b="1">
                <a:solidFill>
                  <a:schemeClr val="bg1"/>
                </a:solidFill>
                <a:latin typeface="Calibri" panose="020F0502020204030204" pitchFamily="34" charset="0"/>
                <a:cs typeface="Calibri" panose="020F050202020403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32903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5" name="Rectangle 36">
            <a:extLst>
              <a:ext uri="{FF2B5EF4-FFF2-40B4-BE49-F238E27FC236}">
                <a16:creationId xmlns:a16="http://schemas.microsoft.com/office/drawing/2014/main" id="{95E21752-BD51-4C48-8B03-F6A3267BAC38}"/>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10" name="Text Box 14"/>
          <p:cNvSpPr txBox="1">
            <a:spLocks noChangeArrowheads="1"/>
          </p:cNvSpPr>
          <p:nvPr/>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graphicFrame>
        <p:nvGraphicFramePr>
          <p:cNvPr id="33" name="Table 32">
            <a:extLst>
              <a:ext uri="{FF2B5EF4-FFF2-40B4-BE49-F238E27FC236}">
                <a16:creationId xmlns:a16="http://schemas.microsoft.com/office/drawing/2014/main" id="{51F6E1DE-3038-D348-B243-6638F96B5BD2}"/>
              </a:ext>
            </a:extLst>
          </p:cNvPr>
          <p:cNvGraphicFramePr>
            <a:graphicFrameLocks noGrp="1"/>
          </p:cNvGraphicFramePr>
          <p:nvPr userDrawn="1">
            <p:extLst>
              <p:ext uri="{D42A27DB-BD31-4B8C-83A1-F6EECF244321}">
                <p14:modId xmlns:p14="http://schemas.microsoft.com/office/powerpoint/2010/main" val="3081578541"/>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34" name="Table 33">
            <a:extLst>
              <a:ext uri="{FF2B5EF4-FFF2-40B4-BE49-F238E27FC236}">
                <a16:creationId xmlns:a16="http://schemas.microsoft.com/office/drawing/2014/main" id="{74E59F75-101F-E64C-9D73-208C5745B1FA}"/>
              </a:ext>
            </a:extLst>
          </p:cNvPr>
          <p:cNvGraphicFramePr>
            <a:graphicFrameLocks noGrp="1"/>
          </p:cNvGraphicFramePr>
          <p:nvPr userDrawn="1">
            <p:extLst>
              <p:ext uri="{D42A27DB-BD31-4B8C-83A1-F6EECF244321}">
                <p14:modId xmlns:p14="http://schemas.microsoft.com/office/powerpoint/2010/main" val="933619175"/>
              </p:ext>
            </p:extLst>
          </p:nvPr>
        </p:nvGraphicFramePr>
        <p:xfrm>
          <a:off x="44086271" y="1"/>
          <a:ext cx="6103334" cy="21969044"/>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917739">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73263">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662972">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43750">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3671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3979498">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1893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00659">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135511">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
        <p:nvSpPr>
          <p:cNvPr id="6" name="Rectangle 36">
            <a:extLst>
              <a:ext uri="{FF2B5EF4-FFF2-40B4-BE49-F238E27FC236}">
                <a16:creationId xmlns:a16="http://schemas.microsoft.com/office/drawing/2014/main" id="{A0CCBBCD-0538-744E-9EC7-77E6CD5E2007}"/>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7" name="Rounded Rectangle 6">
            <a:extLst>
              <a:ext uri="{FF2B5EF4-FFF2-40B4-BE49-F238E27FC236}">
                <a16:creationId xmlns:a16="http://schemas.microsoft.com/office/drawing/2014/main" id="{AB6B82E6-1CBE-F247-B166-75172A77ED5B}"/>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6"/>
        </a:solidFill>
        <a:effectLst/>
      </p:bgPr>
    </p:bg>
    <p:spTree>
      <p:nvGrpSpPr>
        <p:cNvPr id="1" name=""/>
        <p:cNvGrpSpPr/>
        <p:nvPr/>
      </p:nvGrpSpPr>
      <p:grpSpPr>
        <a:xfrm>
          <a:off x="0" y="0"/>
          <a:ext cx="0" cy="0"/>
          <a:chOff x="0" y="0"/>
          <a:chExt cx="0" cy="0"/>
        </a:xfrm>
      </p:grpSpPr>
      <p:sp>
        <p:nvSpPr>
          <p:cNvPr id="3" name="Rectangle 36">
            <a:extLst>
              <a:ext uri="{FF2B5EF4-FFF2-40B4-BE49-F238E27FC236}">
                <a16:creationId xmlns:a16="http://schemas.microsoft.com/office/drawing/2014/main" id="{6E017790-6CEB-DD47-8627-44E228C56367}"/>
              </a:ext>
            </a:extLst>
          </p:cNvPr>
          <p:cNvSpPr>
            <a:spLocks noChangeArrowheads="1"/>
          </p:cNvSpPr>
          <p:nvPr userDrawn="1"/>
        </p:nvSpPr>
        <p:spPr bwMode="auto">
          <a:xfrm>
            <a:off x="0" y="20639314"/>
            <a:ext cx="43891200" cy="1306286"/>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4" name="Text Box 14">
            <a:extLst>
              <a:ext uri="{FF2B5EF4-FFF2-40B4-BE49-F238E27FC236}">
                <a16:creationId xmlns:a16="http://schemas.microsoft.com/office/drawing/2014/main" id="{CAF7F2DB-4BD3-434C-B480-1EAF0C14A807}"/>
              </a:ext>
            </a:extLst>
          </p:cNvPr>
          <p:cNvSpPr txBox="1">
            <a:spLocks noChangeArrowheads="1"/>
          </p:cNvSpPr>
          <p:nvPr userDrawn="1"/>
        </p:nvSpPr>
        <p:spPr bwMode="auto">
          <a:xfrm>
            <a:off x="819153" y="21488400"/>
            <a:ext cx="2514600" cy="291981"/>
          </a:xfrm>
          <a:prstGeom prst="rect">
            <a:avLst/>
          </a:prstGeom>
          <a:noFill/>
          <a:ln w="9525">
            <a:noFill/>
            <a:miter lim="800000"/>
            <a:headEnd/>
            <a:tailEnd/>
          </a:ln>
          <a:effectLst/>
        </p:spPr>
        <p:txBody>
          <a:bodyPr lIns="78225" tIns="39105" rIns="78225" bIns="39105">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900" b="1" dirty="0">
                <a:solidFill>
                  <a:schemeClr val="bg1">
                    <a:lumMod val="75000"/>
                  </a:schemeClr>
                </a:solidFill>
                <a:latin typeface="Arial" charset="0"/>
              </a:rPr>
              <a:t>www.PosterPresentations.com</a:t>
            </a:r>
          </a:p>
        </p:txBody>
      </p:sp>
      <p:sp>
        <p:nvSpPr>
          <p:cNvPr id="5" name="Rectangle 36">
            <a:extLst>
              <a:ext uri="{FF2B5EF4-FFF2-40B4-BE49-F238E27FC236}">
                <a16:creationId xmlns:a16="http://schemas.microsoft.com/office/drawing/2014/main" id="{E0B26E4D-FF10-2141-B6D9-13EB32F87D9D}"/>
              </a:ext>
            </a:extLst>
          </p:cNvPr>
          <p:cNvSpPr>
            <a:spLocks noChangeArrowheads="1"/>
          </p:cNvSpPr>
          <p:nvPr userDrawn="1"/>
        </p:nvSpPr>
        <p:spPr bwMode="auto">
          <a:xfrm>
            <a:off x="0" y="1"/>
            <a:ext cx="43891200" cy="3520440"/>
          </a:xfrm>
          <a:prstGeom prst="rect">
            <a:avLst/>
          </a:prstGeom>
          <a:solidFill>
            <a:schemeClr val="accent1">
              <a:lumMod val="50000"/>
            </a:schemeClr>
          </a:solidFill>
          <a:ln w="9525">
            <a:noFill/>
            <a:miter lim="800000"/>
            <a:headEnd/>
            <a:tailEnd/>
          </a:ln>
          <a:effectLst/>
        </p:spPr>
        <p:txBody>
          <a:bodyPr wrap="none" lIns="260086" tIns="130043" rIns="260086" bIns="130043" anchor="ctr"/>
          <a:lstStyle/>
          <a:p>
            <a:pPr>
              <a:defRPr/>
            </a:pPr>
            <a:endParaRPr lang="en-US" sz="13978" dirty="0"/>
          </a:p>
        </p:txBody>
      </p:sp>
      <p:sp>
        <p:nvSpPr>
          <p:cNvPr id="6" name="Rounded Rectangle 5">
            <a:extLst>
              <a:ext uri="{FF2B5EF4-FFF2-40B4-BE49-F238E27FC236}">
                <a16:creationId xmlns:a16="http://schemas.microsoft.com/office/drawing/2014/main" id="{95FF6D4B-E10F-0342-84AC-0524CF6F96A3}"/>
              </a:ext>
            </a:extLst>
          </p:cNvPr>
          <p:cNvSpPr/>
          <p:nvPr userDrawn="1"/>
        </p:nvSpPr>
        <p:spPr>
          <a:xfrm>
            <a:off x="320041" y="2873830"/>
            <a:ext cx="43251119" cy="18445632"/>
          </a:xfrm>
          <a:prstGeom prst="roundRect">
            <a:avLst>
              <a:gd name="adj" fmla="val 0"/>
            </a:avLst>
          </a:prstGeom>
          <a:solidFill>
            <a:schemeClr val="bg1"/>
          </a:solidFill>
          <a:ln w="19050">
            <a:solidFill>
              <a:schemeClr val="accent1">
                <a:lumMod val="50000"/>
              </a:schemeClr>
            </a:solidFill>
          </a:ln>
          <a:effectLst>
            <a:outerShdw blurRad="355600" sx="101000" sy="101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978"/>
          </a:p>
        </p:txBody>
      </p:sp>
    </p:spTree>
    <p:extLst>
      <p:ext uri="{BB962C8B-B14F-4D97-AF65-F5344CB8AC3E}">
        <p14:creationId xmlns:p14="http://schemas.microsoft.com/office/powerpoint/2010/main" val="196000564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3761915" rtl="0" eaLnBrk="1" latinLnBrk="0" hangingPunct="1">
        <a:spcBef>
          <a:spcPct val="0"/>
        </a:spcBef>
        <a:buNone/>
        <a:defRPr sz="7500" kern="1200">
          <a:solidFill>
            <a:schemeClr val="bg1"/>
          </a:solidFill>
          <a:latin typeface="Trebuchet MS" pitchFamily="34" charset="0"/>
          <a:ea typeface="+mj-ea"/>
          <a:cs typeface="+mj-cs"/>
        </a:defRPr>
      </a:lvl1pPr>
    </p:titleStyle>
    <p:bodyStyle>
      <a:lvl1pPr marL="1410719" indent="-1410719" algn="l" defTabSz="3761915"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p:bodyStyle>
    <p:otherStyle>
      <a:defPPr>
        <a:defRPr lang="en-US"/>
      </a:defPPr>
      <a:lvl1pPr marL="0" algn="l" defTabSz="3761915" rtl="0" eaLnBrk="1" latinLnBrk="0" hangingPunct="1">
        <a:defRPr sz="7400" kern="1200">
          <a:solidFill>
            <a:schemeClr val="tx1"/>
          </a:solidFill>
          <a:latin typeface="+mn-lt"/>
          <a:ea typeface="+mn-ea"/>
          <a:cs typeface="+mn-cs"/>
        </a:defRPr>
      </a:lvl1pPr>
      <a:lvl2pPr marL="1880958" algn="l" defTabSz="3761915" rtl="0" eaLnBrk="1" latinLnBrk="0" hangingPunct="1">
        <a:defRPr sz="7400" kern="1200">
          <a:solidFill>
            <a:schemeClr val="tx1"/>
          </a:solidFill>
          <a:latin typeface="+mn-lt"/>
          <a:ea typeface="+mn-ea"/>
          <a:cs typeface="+mn-cs"/>
        </a:defRPr>
      </a:lvl2pPr>
      <a:lvl3pPr marL="3761915" algn="l" defTabSz="3761915" rtl="0" eaLnBrk="1" latinLnBrk="0" hangingPunct="1">
        <a:defRPr sz="7400" kern="1200">
          <a:solidFill>
            <a:schemeClr val="tx1"/>
          </a:solidFill>
          <a:latin typeface="+mn-lt"/>
          <a:ea typeface="+mn-ea"/>
          <a:cs typeface="+mn-cs"/>
        </a:defRPr>
      </a:lvl3pPr>
      <a:lvl4pPr marL="5642873" algn="l" defTabSz="3761915" rtl="0" eaLnBrk="1" latinLnBrk="0" hangingPunct="1">
        <a:defRPr sz="7400" kern="1200">
          <a:solidFill>
            <a:schemeClr val="tx1"/>
          </a:solidFill>
          <a:latin typeface="+mn-lt"/>
          <a:ea typeface="+mn-ea"/>
          <a:cs typeface="+mn-cs"/>
        </a:defRPr>
      </a:lvl4pPr>
      <a:lvl5pPr marL="7523829" algn="l" defTabSz="3761915" rtl="0" eaLnBrk="1" latinLnBrk="0" hangingPunct="1">
        <a:defRPr sz="7400" kern="1200">
          <a:solidFill>
            <a:schemeClr val="tx1"/>
          </a:solidFill>
          <a:latin typeface="+mn-lt"/>
          <a:ea typeface="+mn-ea"/>
          <a:cs typeface="+mn-cs"/>
        </a:defRPr>
      </a:lvl5pPr>
      <a:lvl6pPr marL="9404787" algn="l" defTabSz="3761915" rtl="0" eaLnBrk="1" latinLnBrk="0" hangingPunct="1">
        <a:defRPr sz="7400" kern="1200">
          <a:solidFill>
            <a:schemeClr val="tx1"/>
          </a:solidFill>
          <a:latin typeface="+mn-lt"/>
          <a:ea typeface="+mn-ea"/>
          <a:cs typeface="+mn-cs"/>
        </a:defRPr>
      </a:lvl6pPr>
      <a:lvl7pPr marL="11285745" algn="l" defTabSz="3761915" rtl="0" eaLnBrk="1" latinLnBrk="0" hangingPunct="1">
        <a:defRPr sz="7400" kern="1200">
          <a:solidFill>
            <a:schemeClr val="tx1"/>
          </a:solidFill>
          <a:latin typeface="+mn-lt"/>
          <a:ea typeface="+mn-ea"/>
          <a:cs typeface="+mn-cs"/>
        </a:defRPr>
      </a:lvl7pPr>
      <a:lvl8pPr marL="13166702" algn="l" defTabSz="3761915" rtl="0" eaLnBrk="1" latinLnBrk="0" hangingPunct="1">
        <a:defRPr sz="7400" kern="1200">
          <a:solidFill>
            <a:schemeClr val="tx1"/>
          </a:solidFill>
          <a:latin typeface="+mn-lt"/>
          <a:ea typeface="+mn-ea"/>
          <a:cs typeface="+mn-cs"/>
        </a:defRPr>
      </a:lvl8pPr>
      <a:lvl9pPr marL="15047660" algn="l" defTabSz="3761915"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computer.org/publications/tech-news/trends/environmental-cost-of-code" TargetMode="External"/><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whistleout.com.au/MobilePhones/Guides/How-Much-Data-Does-YouTube-U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5D0E8F-3660-5E48-93DF-925D8CCB56B0}"/>
              </a:ext>
            </a:extLst>
          </p:cNvPr>
          <p:cNvSpPr>
            <a:spLocks noGrp="1"/>
          </p:cNvSpPr>
          <p:nvPr>
            <p:ph type="body" sz="quarter" idx="11"/>
          </p:nvPr>
        </p:nvSpPr>
        <p:spPr>
          <a:xfrm>
            <a:off x="438087" y="3137102"/>
            <a:ext cx="8290965" cy="712277"/>
          </a:xfrm>
        </p:spPr>
        <p:txBody>
          <a:bodyPr/>
          <a:lstStyle/>
          <a:p>
            <a:r>
              <a:rPr lang="en-US" sz="3600" dirty="0"/>
              <a:t>Introduction</a:t>
            </a:r>
            <a:endParaRPr lang="en-US" dirty="0"/>
          </a:p>
        </p:txBody>
      </p:sp>
      <p:sp>
        <p:nvSpPr>
          <p:cNvPr id="4" name="Text Placeholder 3">
            <a:extLst>
              <a:ext uri="{FF2B5EF4-FFF2-40B4-BE49-F238E27FC236}">
                <a16:creationId xmlns:a16="http://schemas.microsoft.com/office/drawing/2014/main" id="{682FA1FF-0A3C-E443-9C47-F7F4EFC8DC11}"/>
              </a:ext>
            </a:extLst>
          </p:cNvPr>
          <p:cNvSpPr>
            <a:spLocks noGrp="1"/>
          </p:cNvSpPr>
          <p:nvPr>
            <p:ph type="body" sz="quarter" idx="20"/>
          </p:nvPr>
        </p:nvSpPr>
        <p:spPr>
          <a:xfrm>
            <a:off x="9128817" y="3137102"/>
            <a:ext cx="8269287" cy="712277"/>
          </a:xfrm>
        </p:spPr>
        <p:txBody>
          <a:bodyPr/>
          <a:lstStyle/>
          <a:p>
            <a:r>
              <a:rPr lang="en-US" sz="3600" dirty="0"/>
              <a:t>Methodology</a:t>
            </a:r>
          </a:p>
        </p:txBody>
      </p:sp>
      <p:sp>
        <p:nvSpPr>
          <p:cNvPr id="5" name="Text Placeholder 4">
            <a:extLst>
              <a:ext uri="{FF2B5EF4-FFF2-40B4-BE49-F238E27FC236}">
                <a16:creationId xmlns:a16="http://schemas.microsoft.com/office/drawing/2014/main" id="{3ACA9F76-6D34-D54A-95D2-ECDF9B3ADD71}"/>
              </a:ext>
            </a:extLst>
          </p:cNvPr>
          <p:cNvSpPr>
            <a:spLocks noGrp="1"/>
          </p:cNvSpPr>
          <p:nvPr>
            <p:ph type="body" sz="quarter" idx="21"/>
          </p:nvPr>
        </p:nvSpPr>
        <p:spPr>
          <a:xfrm>
            <a:off x="438087" y="3812882"/>
            <a:ext cx="8290965" cy="17857196"/>
          </a:xfrm>
        </p:spPr>
        <p:txBody>
          <a:bodyPr/>
          <a:lstStyle/>
          <a:p>
            <a:r>
              <a:rPr lang="en-US" sz="2200" dirty="0"/>
              <a:t>Professional sports leagues and organisations often make it a point to collect and display data on previous games or events. Mixed Martial Arts (MMA) is no different in this regard, as fighting promotions and fan organisations collect, store, and distribute enormous amounts of data on past events. This is the crux of the problem space for this research project: how can the enormous amount of data generated by MMA events and the fighters that participate in them be stored and accessed most effectively? Efficient storage and access is critical for both lessening running times, and even environmental efficiency (Sibanda, 2024) .</a:t>
            </a:r>
          </a:p>
          <a:p>
            <a:r>
              <a:rPr lang="en-US" sz="2200" dirty="0"/>
              <a:t>For reasons that will be discussed in the Methodology and Results section, it was decided that the two data structures used to solve this problem would be linked lists and Adelson-</a:t>
            </a:r>
            <a:r>
              <a:rPr lang="en-US" sz="2200" dirty="0" err="1"/>
              <a:t>Velsky</a:t>
            </a:r>
            <a:r>
              <a:rPr lang="en-US" sz="2200" dirty="0"/>
              <a:t> and Landis (AVL) trees. To make meaningful comparisons, both outer data structures were doubly linked lists and the inner structures were either AVL trees or doubly linked lists, depending on the prototype.</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With any piece of code or database, there will be certain operations that are more complex than others. In the case of this problem, the most significant operation from a time complexity standpoint was printing a many-to-many relationship, where each event that a fighter had fought needed to be found and printed. This research project focused on comparing how two prototypes, one that contained a linked list and the other that contained an AVL tree, compare to each other when conducting this critical many-to-many operation.</a:t>
            </a:r>
          </a:p>
          <a:p>
            <a:endParaRPr lang="en-US" sz="2200" dirty="0"/>
          </a:p>
          <a:p>
            <a:endParaRPr lang="en-US" sz="2200" dirty="0"/>
          </a:p>
          <a:p>
            <a:r>
              <a:rPr lang="en-US" sz="2200" dirty="0"/>
              <a:t>To discuss the choices made for storing events and fighters, it is important to deconstruct these two data fields and what they can contain. Events in this circumstance are simply numerical (int) codes. For simplicity of both data storage and collection, it was decided to limit the problem domain to just UFC events rather than events across all MMA organisations. </a:t>
            </a:r>
          </a:p>
          <a:p>
            <a:endParaRPr lang="en-US" sz="2200" dirty="0"/>
          </a:p>
        </p:txBody>
      </p:sp>
      <p:sp>
        <p:nvSpPr>
          <p:cNvPr id="7" name="Text Placeholder 6">
            <a:extLst>
              <a:ext uri="{FF2B5EF4-FFF2-40B4-BE49-F238E27FC236}">
                <a16:creationId xmlns:a16="http://schemas.microsoft.com/office/drawing/2014/main" id="{2F8C981E-EA02-474D-8BE5-C70D2823985F}"/>
              </a:ext>
            </a:extLst>
          </p:cNvPr>
          <p:cNvSpPr>
            <a:spLocks noGrp="1"/>
          </p:cNvSpPr>
          <p:nvPr>
            <p:ph type="body" sz="quarter" idx="23"/>
          </p:nvPr>
        </p:nvSpPr>
        <p:spPr>
          <a:xfrm>
            <a:off x="17804524" y="3787824"/>
            <a:ext cx="8274926" cy="14065389"/>
          </a:xfrm>
        </p:spPr>
        <p:txBody>
          <a:bodyPr/>
          <a:lstStyle/>
          <a:p>
            <a:r>
              <a:rPr lang="en-US" sz="2200" dirty="0"/>
              <a:t>Considering the faults of other data structures, the only ones left are linked lists and BSTs. As it is helpful for the data to be sorted when stored, an AVL tree was chosen to be the appropriate BST for this problem. Using doubly linked lists allowed insertion at any point in the list easily, which is perfect for inserting incrementing events as the tail can be replaced to insert a new event. However, the use of a doubly linked list that enforced order allowed insertion to be a quick and easy operation, whether the data is sorted or unsorted.</a:t>
            </a:r>
          </a:p>
          <a:p>
            <a:r>
              <a:rPr lang="en-US" sz="2200" dirty="0"/>
              <a:t>This is also the case for an AVL tree, which has even better performance characteristics when searching than a doubly linked list. Insertion can have greater constant factors than with a linked list due to balancing, but this trade-off allows for faster search times. When considering the most time complex operation of printing a many-to-many relationship between fighters and events, an obvious fault of doubly linked lists becomes completely nullified. This is searching. All events must be traversed anyway for this operation, so the poorer performance of a doubly linked list when traversing compared to other data structures is irrelevant for the most important function of the problem.</a:t>
            </a:r>
          </a:p>
          <a:p>
            <a:r>
              <a:rPr lang="en-US" sz="2200" dirty="0"/>
              <a:t>The use of a doubly linked list also allows for faster traversal of incremental events, as if the event being searched for is larger than half of the tail event code, then searching from the tail allows the search algorithm to avoid pointlessly searching over half of the events. This is not the case for names, as they are not alphabetically incremental in the real world.</a:t>
            </a:r>
          </a:p>
          <a:p>
            <a:r>
              <a:rPr lang="en-US" sz="2200" dirty="0"/>
              <a:t>To compare these two data structures, a doubly linked list containing doubly linked lists, and a doubly linked list containing AVL trees, theoretical analysis was needed as well as practical timings. Four different test datasets with 2.5 million records each were used to get practical timings. The datasets were as follows:</a:t>
            </a:r>
          </a:p>
          <a:p>
            <a:pPr marL="342900" indent="-342900">
              <a:buFont typeface="Arial" panose="020B0604020202020204" pitchFamily="34" charset="0"/>
              <a:buChar char="•"/>
            </a:pPr>
            <a:r>
              <a:rPr lang="en-US" sz="2200" dirty="0"/>
              <a:t>25,000 Events with 100 fighters each (</a:t>
            </a:r>
            <a:r>
              <a:rPr lang="en-US" sz="2200" i="1" dirty="0"/>
              <a:t>E = 25,000, F = 100)</a:t>
            </a:r>
          </a:p>
          <a:p>
            <a:pPr marL="342900" indent="-342900">
              <a:buFont typeface="Arial" panose="020B0604020202020204" pitchFamily="34" charset="0"/>
              <a:buChar char="•"/>
            </a:pPr>
            <a:r>
              <a:rPr lang="en-US" sz="2200" dirty="0"/>
              <a:t>2,500 Events with 1,000 fighters each (</a:t>
            </a:r>
            <a:r>
              <a:rPr lang="en-US" sz="2200" i="1" dirty="0"/>
              <a:t>E = 2,500, F = 1000)</a:t>
            </a:r>
          </a:p>
          <a:p>
            <a:pPr marL="342900" indent="-342900">
              <a:buFont typeface="Arial" panose="020B0604020202020204" pitchFamily="34" charset="0"/>
              <a:buChar char="•"/>
            </a:pPr>
            <a:r>
              <a:rPr lang="en-US" sz="2200" dirty="0"/>
              <a:t>250 Events with 10,000 fighters each (</a:t>
            </a:r>
            <a:r>
              <a:rPr lang="en-US" sz="2200" i="1" dirty="0"/>
              <a:t>E = 250, F = 10,000)</a:t>
            </a:r>
          </a:p>
          <a:p>
            <a:pPr marL="342900" indent="-342900">
              <a:buFont typeface="Arial" panose="020B0604020202020204" pitchFamily="34" charset="0"/>
              <a:buChar char="•"/>
            </a:pPr>
            <a:r>
              <a:rPr lang="en-US" sz="2200" dirty="0"/>
              <a:t>25 Events with 100,000 fighters each (</a:t>
            </a:r>
            <a:r>
              <a:rPr lang="en-US" sz="2200" i="1" dirty="0"/>
              <a:t>E = 25, F = 100,000)</a:t>
            </a:r>
          </a:p>
          <a:p>
            <a:r>
              <a:rPr lang="en-US" sz="2200" dirty="0"/>
              <a:t>Data was collected by timing the critical operation’s execution with the different datasets in milliseconds. These timings were then collated for easy analysis and graphing</a:t>
            </a:r>
          </a:p>
          <a:p>
            <a:endParaRPr lang="en-US" sz="2200" i="1" dirty="0"/>
          </a:p>
          <a:p>
            <a:endParaRPr lang="en-US" sz="2200" dirty="0"/>
          </a:p>
        </p:txBody>
      </p:sp>
      <p:sp>
        <p:nvSpPr>
          <p:cNvPr id="8" name="Text Placeholder 7">
            <a:extLst>
              <a:ext uri="{FF2B5EF4-FFF2-40B4-BE49-F238E27FC236}">
                <a16:creationId xmlns:a16="http://schemas.microsoft.com/office/drawing/2014/main" id="{93411CA8-704F-3F4B-B3C0-F6E662027C14}"/>
              </a:ext>
            </a:extLst>
          </p:cNvPr>
          <p:cNvSpPr>
            <a:spLocks noGrp="1"/>
          </p:cNvSpPr>
          <p:nvPr>
            <p:ph type="body" sz="quarter" idx="24"/>
          </p:nvPr>
        </p:nvSpPr>
        <p:spPr>
          <a:xfrm>
            <a:off x="17797869" y="3137102"/>
            <a:ext cx="8274926" cy="712277"/>
          </a:xfrm>
        </p:spPr>
        <p:txBody>
          <a:bodyPr/>
          <a:lstStyle/>
          <a:p>
            <a:r>
              <a:rPr lang="en-US" sz="3600" dirty="0"/>
              <a:t>Methodology</a:t>
            </a:r>
          </a:p>
        </p:txBody>
      </p:sp>
      <p:sp>
        <p:nvSpPr>
          <p:cNvPr id="9" name="Text Placeholder 8">
            <a:extLst>
              <a:ext uri="{FF2B5EF4-FFF2-40B4-BE49-F238E27FC236}">
                <a16:creationId xmlns:a16="http://schemas.microsoft.com/office/drawing/2014/main" id="{E94FC4B5-2B17-8D48-9734-1A2DF599A392}"/>
              </a:ext>
            </a:extLst>
          </p:cNvPr>
          <p:cNvSpPr>
            <a:spLocks noGrp="1"/>
          </p:cNvSpPr>
          <p:nvPr>
            <p:ph type="body" sz="quarter" idx="25"/>
          </p:nvPr>
        </p:nvSpPr>
        <p:spPr>
          <a:xfrm>
            <a:off x="35157468" y="12151627"/>
            <a:ext cx="8272463" cy="589166"/>
          </a:xfrm>
        </p:spPr>
        <p:txBody>
          <a:bodyPr/>
          <a:lstStyle/>
          <a:p>
            <a:r>
              <a:rPr lang="en-US" dirty="0"/>
              <a:t>Conclusion</a:t>
            </a:r>
          </a:p>
        </p:txBody>
      </p:sp>
      <p:sp>
        <p:nvSpPr>
          <p:cNvPr id="10" name="Text Placeholder 9">
            <a:extLst>
              <a:ext uri="{FF2B5EF4-FFF2-40B4-BE49-F238E27FC236}">
                <a16:creationId xmlns:a16="http://schemas.microsoft.com/office/drawing/2014/main" id="{A8F76879-4DC7-3A41-ACAE-76411D80FFD2}"/>
              </a:ext>
            </a:extLst>
          </p:cNvPr>
          <p:cNvSpPr>
            <a:spLocks noGrp="1"/>
          </p:cNvSpPr>
          <p:nvPr>
            <p:ph type="body" sz="quarter" idx="26"/>
          </p:nvPr>
        </p:nvSpPr>
        <p:spPr>
          <a:xfrm>
            <a:off x="35162854" y="12725048"/>
            <a:ext cx="8272463" cy="4585871"/>
          </a:xfrm>
        </p:spPr>
        <p:txBody>
          <a:bodyPr/>
          <a:lstStyle/>
          <a:p>
            <a:r>
              <a:rPr lang="en-US" sz="2200" dirty="0"/>
              <a:t>The data collected from this research project shows clearly the importance of choosing appropriate and efficient data structures for a situation. The results show clearly that doing so helps to decrease the time taken to complete an operation significantly. While the difference between 326ms and 56ms may be minimal in real world terms, once this scales up as a service becomes more used, the time differences between an ideal data structure choice and a poor one become more evident and costly. For this small-scale database, poor data structure choices may have little impact, but for a massive service like YouTube that handles and serves 440,000TB a day (</a:t>
            </a:r>
            <a:r>
              <a:rPr lang="en-US" sz="2200" dirty="0" err="1"/>
              <a:t>Wiwatowska</a:t>
            </a:r>
            <a:r>
              <a:rPr lang="en-US" sz="2200" dirty="0"/>
              <a:t>, 2021) such a choice could destroy the utility of a service. Research like this is important to evidence the importance of sound development decisions.</a:t>
            </a:r>
          </a:p>
        </p:txBody>
      </p:sp>
      <p:sp>
        <p:nvSpPr>
          <p:cNvPr id="11" name="Text Placeholder 10">
            <a:extLst>
              <a:ext uri="{FF2B5EF4-FFF2-40B4-BE49-F238E27FC236}">
                <a16:creationId xmlns:a16="http://schemas.microsoft.com/office/drawing/2014/main" id="{64F4F616-1910-3347-82F7-6D6F31D2907E}"/>
              </a:ext>
            </a:extLst>
          </p:cNvPr>
          <p:cNvSpPr>
            <a:spLocks noGrp="1"/>
          </p:cNvSpPr>
          <p:nvPr>
            <p:ph type="body" sz="quarter" idx="27"/>
          </p:nvPr>
        </p:nvSpPr>
        <p:spPr>
          <a:xfrm>
            <a:off x="35147249" y="16917129"/>
            <a:ext cx="8272463" cy="589166"/>
          </a:xfrm>
        </p:spPr>
        <p:txBody>
          <a:bodyPr/>
          <a:lstStyle/>
          <a:p>
            <a:r>
              <a:rPr lang="en-US" dirty="0"/>
              <a:t>References and Resources</a:t>
            </a:r>
          </a:p>
        </p:txBody>
      </p:sp>
      <p:sp>
        <p:nvSpPr>
          <p:cNvPr id="12" name="Text Placeholder 11">
            <a:extLst>
              <a:ext uri="{FF2B5EF4-FFF2-40B4-BE49-F238E27FC236}">
                <a16:creationId xmlns:a16="http://schemas.microsoft.com/office/drawing/2014/main" id="{FC6C7D8A-D293-0A41-B222-D93738E85F29}"/>
              </a:ext>
            </a:extLst>
          </p:cNvPr>
          <p:cNvSpPr>
            <a:spLocks noGrp="1"/>
          </p:cNvSpPr>
          <p:nvPr>
            <p:ph type="body" sz="quarter" idx="28"/>
          </p:nvPr>
        </p:nvSpPr>
        <p:spPr>
          <a:xfrm>
            <a:off x="35147250" y="17339214"/>
            <a:ext cx="8272462" cy="4124206"/>
          </a:xfrm>
        </p:spPr>
        <p:txBody>
          <a:bodyPr/>
          <a:lstStyle/>
          <a:p>
            <a:r>
              <a:rPr lang="en-GB" dirty="0" err="1"/>
              <a:t>Ollington</a:t>
            </a:r>
            <a:r>
              <a:rPr lang="en-GB" dirty="0"/>
              <a:t>, R. (2025). Binary Heaps. Utas.edu.au. https://mylo.utas.edu.au/d2l/le/content/704827/viewContent/5960787/View</a:t>
            </a:r>
          </a:p>
          <a:p>
            <a:r>
              <a:rPr lang="en-GB" dirty="0"/>
              <a:t>Sibanda, I. (2024). Green Algorithms - The Environmental Cost of Code. [online] IEEE Computer Society. Available at: </a:t>
            </a:r>
            <a:r>
              <a:rPr lang="en-GB" dirty="0">
                <a:hlinkClick r:id="rId3"/>
              </a:rPr>
              <a:t>https://www.computer.org/publications/tech-news/trends/environmental-cost-of-code</a:t>
            </a:r>
            <a:r>
              <a:rPr lang="en-GB" dirty="0"/>
              <a:t>.</a:t>
            </a:r>
          </a:p>
          <a:p>
            <a:r>
              <a:rPr lang="en-GB" dirty="0" err="1"/>
              <a:t>Wiwatowska</a:t>
            </a:r>
            <a:r>
              <a:rPr lang="en-GB" dirty="0"/>
              <a:t>, A. (2021, November 30). How Much Data Does YouTube Use? WhistleOut. </a:t>
            </a:r>
            <a:r>
              <a:rPr lang="en-GB" dirty="0">
                <a:hlinkClick r:id="rId4"/>
              </a:rPr>
              <a:t>https://www.whistleout.com.au/MobilePhones/Guides/How-Much-Data-Does-YouTube-Use</a:t>
            </a:r>
            <a:endParaRPr lang="en-GB" dirty="0"/>
          </a:p>
          <a:p>
            <a:r>
              <a:rPr lang="en-GB" dirty="0"/>
              <a:t>KIT205 tutorial and weekly content was used heavily in the creation of both this poster and the database program, as well as its underlying data structures</a:t>
            </a:r>
          </a:p>
          <a:p>
            <a:r>
              <a:rPr lang="en-GB" dirty="0"/>
              <a:t>ChatGPT was used extensively in creating the database program.</a:t>
            </a:r>
            <a:endParaRPr lang="en-US" dirty="0"/>
          </a:p>
        </p:txBody>
      </p:sp>
      <p:sp>
        <p:nvSpPr>
          <p:cNvPr id="15" name="Text Placeholder 14">
            <a:extLst>
              <a:ext uri="{FF2B5EF4-FFF2-40B4-BE49-F238E27FC236}">
                <a16:creationId xmlns:a16="http://schemas.microsoft.com/office/drawing/2014/main" id="{FCBB1923-F382-B141-BA24-20BE64037F5A}"/>
              </a:ext>
            </a:extLst>
          </p:cNvPr>
          <p:cNvSpPr>
            <a:spLocks noGrp="1"/>
          </p:cNvSpPr>
          <p:nvPr>
            <p:ph type="body" sz="quarter" idx="96"/>
          </p:nvPr>
        </p:nvSpPr>
        <p:spPr>
          <a:xfrm>
            <a:off x="9133786" y="3787823"/>
            <a:ext cx="8271345" cy="18331172"/>
          </a:xfrm>
        </p:spPr>
        <p:txBody>
          <a:bodyPr/>
          <a:lstStyle/>
          <a:p>
            <a:r>
              <a:rPr lang="en-US" sz="2200" dirty="0"/>
              <a:t>Data on UFC events is easy to come by, and as many organisations have a similar event naming system as UFC ([organisation name] [event number]), only using UFC events avoids clashes with numerical codes. Events are ordered in ascending order and only increment by one at a time, and there will never be two events with the same code.</a:t>
            </a:r>
          </a:p>
          <a:p>
            <a:r>
              <a:rPr lang="en-US" sz="2200" dirty="0"/>
              <a:t>On the other hand, fighters are strings and are stored in ascending alphabetical order. A fighter can fight in many events, and events can have many fighters, however, a fighter cannot be stored more than once in the same event. </a:t>
            </a:r>
          </a:p>
          <a:p>
            <a:r>
              <a:rPr lang="en-US" sz="2200" dirty="0"/>
              <a:t>While it may have been interesting to compare how two completely different sets of data structures perform against each other (i.e., how a linked list of AVL trees compares to a heap of arrays), using the same outer data structure allowed for a more direct comparison. Additionally, once some data structure options were eliminated from the possibilities due to their incompatibility with the problem space, only linked lists and binary trees remained. </a:t>
            </a:r>
          </a:p>
          <a:p>
            <a:r>
              <a:rPr lang="en-US" sz="2200" dirty="0"/>
              <a:t>The data structure choices for this project were as follows:</a:t>
            </a:r>
          </a:p>
          <a:p>
            <a:pPr marL="342900" indent="-342900">
              <a:buFont typeface="Arial" panose="020B0604020202020204" pitchFamily="34" charset="0"/>
              <a:buChar char="•"/>
            </a:pPr>
            <a:r>
              <a:rPr lang="en-US" sz="2200" dirty="0"/>
              <a:t>Arrays</a:t>
            </a:r>
          </a:p>
          <a:p>
            <a:pPr marL="342900" indent="-342900">
              <a:buFont typeface="Arial" panose="020B0604020202020204" pitchFamily="34" charset="0"/>
              <a:buChar char="•"/>
            </a:pPr>
            <a:r>
              <a:rPr lang="en-US" sz="2200" dirty="0"/>
              <a:t>Linked lists</a:t>
            </a:r>
          </a:p>
          <a:p>
            <a:pPr marL="342900" indent="-342900">
              <a:buFont typeface="Arial" panose="020B0604020202020204" pitchFamily="34" charset="0"/>
              <a:buChar char="•"/>
            </a:pPr>
            <a:r>
              <a:rPr lang="en-US" sz="2200" dirty="0"/>
              <a:t>Binary Search Trees (BSTs) </a:t>
            </a:r>
          </a:p>
          <a:p>
            <a:pPr marL="342900" indent="-342900">
              <a:buFont typeface="Arial" panose="020B0604020202020204" pitchFamily="34" charset="0"/>
              <a:buChar char="•"/>
            </a:pPr>
            <a:r>
              <a:rPr lang="en-US" sz="2200" dirty="0"/>
              <a:t>Hash tables</a:t>
            </a:r>
          </a:p>
          <a:p>
            <a:pPr marL="342900" indent="-342900">
              <a:buFont typeface="Arial" panose="020B0604020202020204" pitchFamily="34" charset="0"/>
              <a:buChar char="•"/>
            </a:pPr>
            <a:r>
              <a:rPr lang="en-US" sz="2200" dirty="0"/>
              <a:t>Heaps</a:t>
            </a:r>
          </a:p>
          <a:p>
            <a:r>
              <a:rPr lang="en-US" sz="2200" dirty="0"/>
              <a:t>When considering the traits of an event, an array seemed like a perfect data structure to store them with. An event code could be directly accessed via its index (e.g., event 201 could be in the array at index 201). As there would only ever be one event with the same code, this means that each array index could directly map onto an event. While this part of an array seems perfect, the limited size of an array would have made making this into an actual scalable and usable database impossible. There would be no option to expand the database’s functionality in the future due to arrays being fixed size. Arrays are also inferior when it comes to event insertion. With a linked list, data can be inserted anywhere easily, whereas an array may require shuffling of values. While the testing data is sorted already, using an array limits future extensibility and makes dealing with other potentially unsorted input data much harder. </a:t>
            </a:r>
          </a:p>
          <a:p>
            <a:r>
              <a:rPr lang="en-US" sz="2200" dirty="0"/>
              <a:t>For these reasons, arrays are simply not suitable for storing events. They are also not suitable for storing fighters for the exact same reason and in the case of fighters, the pro of having direct index mapping is null and void. For the same reasons that an array is unsuitable for both events and fighters, array based data structures such as hash tables are also not suitable. Hash tables require an array to access table indices, so the underlying issues of arrays make hash tables not suitable for this problem. </a:t>
            </a:r>
          </a:p>
          <a:p>
            <a:r>
              <a:rPr lang="en-US" sz="2200" dirty="0"/>
              <a:t>While a heap almost always uses an array to store data, it can use a BST (</a:t>
            </a:r>
            <a:r>
              <a:rPr lang="en-US" sz="2200" dirty="0" err="1"/>
              <a:t>Ollington</a:t>
            </a:r>
            <a:r>
              <a:rPr lang="en-US" sz="2200" dirty="0"/>
              <a:t>, 2025). Using a BST would solve the previously discussed issues of an array but heaps are unsorted. This makes important operations such as printing in order far more difficult than with an AVL tree or a linked list that ensures that data is sorted on insertion.</a:t>
            </a:r>
          </a:p>
          <a:p>
            <a:endParaRPr lang="en-US" sz="2200" dirty="0"/>
          </a:p>
        </p:txBody>
      </p:sp>
      <p:sp>
        <p:nvSpPr>
          <p:cNvPr id="16" name="Text Placeholder 15">
            <a:extLst>
              <a:ext uri="{FF2B5EF4-FFF2-40B4-BE49-F238E27FC236}">
                <a16:creationId xmlns:a16="http://schemas.microsoft.com/office/drawing/2014/main" id="{00687573-1B98-AF4E-91D5-663FF74A3B33}"/>
              </a:ext>
            </a:extLst>
          </p:cNvPr>
          <p:cNvSpPr>
            <a:spLocks noGrp="1"/>
          </p:cNvSpPr>
          <p:nvPr>
            <p:ph type="body" sz="quarter" idx="136"/>
          </p:nvPr>
        </p:nvSpPr>
        <p:spPr>
          <a:xfrm>
            <a:off x="26462419" y="3787824"/>
            <a:ext cx="8274926" cy="17586353"/>
          </a:xfrm>
        </p:spPr>
        <p:txBody>
          <a:bodyPr/>
          <a:lstStyle/>
          <a:p>
            <a:r>
              <a:rPr lang="en-US" sz="2200" dirty="0"/>
              <a:t>A comparable operation, the one-to-many function where each fighter from a specific event must be printed also required traversing of both data structures. However, only one list or AVL tree of fighters needed to be printed in the one-to-many function, not all of them, as with the many-to-many function. This gives the one-to-many function a time complexity of </a:t>
            </a:r>
            <a:r>
              <a:rPr lang="en-US" sz="2200" b="1" i="1" dirty="0"/>
              <a:t>O(E + F) </a:t>
            </a:r>
            <a:r>
              <a:rPr lang="en-US" sz="2200" dirty="0"/>
              <a:t>for both data structures. This made the many-to-many function the most time complex and critical function of the database program.</a:t>
            </a:r>
          </a:p>
          <a:p>
            <a:r>
              <a:rPr lang="en-US" sz="2200" dirty="0"/>
              <a:t>The theoretical time complexity of both functions was determined by considering what they must do to achieve their utility. For the many-to-many function, an event must be searched once (thus, </a:t>
            </a:r>
            <a:r>
              <a:rPr lang="en-US" sz="2200" i="1" dirty="0"/>
              <a:t>E</a:t>
            </a:r>
            <a:r>
              <a:rPr lang="en-US" sz="2200" dirty="0"/>
              <a:t>), and in the worst case, the whole inner linked list must be traversed (thus, </a:t>
            </a:r>
            <a:r>
              <a:rPr lang="en-US" sz="2200" i="1" dirty="0"/>
              <a:t>F</a:t>
            </a:r>
            <a:r>
              <a:rPr lang="en-US" sz="2200" dirty="0"/>
              <a:t>). With the second prototype, each event must be searched, and in the worst case, a leaf node may be where the fighter is stored, searching for a leaf has log n complexity, thus </a:t>
            </a:r>
            <a:r>
              <a:rPr lang="en-US" sz="2200" i="1" dirty="0"/>
              <a:t>log F</a:t>
            </a:r>
            <a:r>
              <a:rPr lang="en-US" sz="2200" dirty="0"/>
              <a:t>.</a:t>
            </a:r>
          </a:p>
          <a:p>
            <a:r>
              <a:rPr lang="en-US" sz="2200" dirty="0"/>
              <a:t>While these theoretical calculations of time complexity mean little when the </a:t>
            </a:r>
            <a:r>
              <a:rPr lang="en-US" sz="2200" i="1" dirty="0"/>
              <a:t>E </a:t>
            </a:r>
            <a:r>
              <a:rPr lang="en-US" sz="2200" dirty="0"/>
              <a:t>and </a:t>
            </a:r>
            <a:r>
              <a:rPr lang="en-US" sz="2200" i="1" dirty="0"/>
              <a:t>F</a:t>
            </a:r>
            <a:r>
              <a:rPr lang="en-US" sz="2200" dirty="0"/>
              <a:t> values are small, as they grow the time to execute the function grows even faster. This can be seen in the below results.</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As the proportion of fighters decreased compared to the proportion of events, the time it took for prototype 2 to execute increased. This makes sense when looking at the theoretical time complexity of prototype 2, as the </a:t>
            </a:r>
            <a:r>
              <a:rPr lang="en-US" sz="2200" i="1" dirty="0"/>
              <a:t>log F </a:t>
            </a:r>
            <a:r>
              <a:rPr lang="en-US" sz="2200" dirty="0"/>
              <a:t>section of the equation becomes less significant compared to the </a:t>
            </a:r>
            <a:r>
              <a:rPr lang="en-US" sz="2200" i="1" dirty="0"/>
              <a:t>E </a:t>
            </a:r>
            <a:r>
              <a:rPr lang="en-US" sz="2200" dirty="0"/>
              <a:t>section. As </a:t>
            </a:r>
            <a:r>
              <a:rPr lang="en-US" sz="2200" i="1" dirty="0"/>
              <a:t>E </a:t>
            </a:r>
            <a:r>
              <a:rPr lang="en-US" sz="2200" dirty="0"/>
              <a:t>increased and </a:t>
            </a:r>
            <a:r>
              <a:rPr lang="en-US" sz="2200" i="1" dirty="0"/>
              <a:t>F</a:t>
            </a:r>
            <a:r>
              <a:rPr lang="en-US" sz="2200" dirty="0"/>
              <a:t> decreased, the gap between prototype 1 and prototype 2 decreased. This shows that AVL trees are far more efficient at the critical operation. An example of this is that when </a:t>
            </a:r>
            <a:r>
              <a:rPr lang="en-US" sz="2200" i="1" dirty="0"/>
              <a:t>E</a:t>
            </a:r>
            <a:r>
              <a:rPr lang="en-US" sz="2200" dirty="0"/>
              <a:t> = 25,000 and </a:t>
            </a:r>
            <a:r>
              <a:rPr lang="en-US" sz="2200" i="1" dirty="0"/>
              <a:t>F </a:t>
            </a:r>
            <a:r>
              <a:rPr lang="en-US" sz="2200" dirty="0"/>
              <a:t>= 100, it took prototype 2 56ms to execute, compared to when </a:t>
            </a:r>
            <a:r>
              <a:rPr lang="en-US" sz="2200" i="1" dirty="0"/>
              <a:t>E</a:t>
            </a:r>
            <a:r>
              <a:rPr lang="en-US" sz="2200" dirty="0"/>
              <a:t> = 25 and </a:t>
            </a:r>
            <a:r>
              <a:rPr lang="en-US" sz="2200" i="1" dirty="0"/>
              <a:t>F </a:t>
            </a:r>
            <a:r>
              <a:rPr lang="en-US" sz="2200" dirty="0"/>
              <a:t>= 100,000 it took less than a millisecond to execute.</a:t>
            </a:r>
          </a:p>
          <a:p>
            <a:endParaRPr lang="en-US" sz="2200" dirty="0"/>
          </a:p>
        </p:txBody>
      </p:sp>
      <p:sp>
        <p:nvSpPr>
          <p:cNvPr id="17" name="Text Placeholder 16">
            <a:extLst>
              <a:ext uri="{FF2B5EF4-FFF2-40B4-BE49-F238E27FC236}">
                <a16:creationId xmlns:a16="http://schemas.microsoft.com/office/drawing/2014/main" id="{F4A41451-DFFF-2D45-9662-2344D9238D3F}"/>
              </a:ext>
            </a:extLst>
          </p:cNvPr>
          <p:cNvSpPr>
            <a:spLocks noGrp="1"/>
          </p:cNvSpPr>
          <p:nvPr>
            <p:ph type="body" sz="quarter" idx="137"/>
          </p:nvPr>
        </p:nvSpPr>
        <p:spPr>
          <a:xfrm>
            <a:off x="26472560" y="3137102"/>
            <a:ext cx="8274926" cy="712277"/>
          </a:xfrm>
        </p:spPr>
        <p:txBody>
          <a:bodyPr/>
          <a:lstStyle/>
          <a:p>
            <a:r>
              <a:rPr lang="en-US" sz="3600" dirty="0"/>
              <a:t>Results</a:t>
            </a:r>
          </a:p>
        </p:txBody>
      </p:sp>
      <p:sp>
        <p:nvSpPr>
          <p:cNvPr id="18" name="Text Placeholder 17">
            <a:extLst>
              <a:ext uri="{FF2B5EF4-FFF2-40B4-BE49-F238E27FC236}">
                <a16:creationId xmlns:a16="http://schemas.microsoft.com/office/drawing/2014/main" id="{008D4567-8989-1340-AF56-4569E01E6D45}"/>
              </a:ext>
            </a:extLst>
          </p:cNvPr>
          <p:cNvSpPr>
            <a:spLocks noGrp="1"/>
          </p:cNvSpPr>
          <p:nvPr>
            <p:ph type="body" sz="quarter" idx="161"/>
          </p:nvPr>
        </p:nvSpPr>
        <p:spPr/>
        <p:txBody>
          <a:bodyPr>
            <a:normAutofit lnSpcReduction="10000"/>
          </a:bodyPr>
          <a:lstStyle/>
          <a:p>
            <a:r>
              <a:rPr lang="en-US" sz="4400" dirty="0"/>
              <a:t>Bronson Billing (575952)</a:t>
            </a:r>
          </a:p>
        </p:txBody>
      </p:sp>
      <p:sp>
        <p:nvSpPr>
          <p:cNvPr id="19" name="Text Placeholder 18">
            <a:extLst>
              <a:ext uri="{FF2B5EF4-FFF2-40B4-BE49-F238E27FC236}">
                <a16:creationId xmlns:a16="http://schemas.microsoft.com/office/drawing/2014/main" id="{F0262ADD-8B98-DA46-9350-CA11B1220615}"/>
              </a:ext>
            </a:extLst>
          </p:cNvPr>
          <p:cNvSpPr>
            <a:spLocks noGrp="1"/>
          </p:cNvSpPr>
          <p:nvPr>
            <p:ph type="body" sz="quarter" idx="195"/>
          </p:nvPr>
        </p:nvSpPr>
        <p:spPr/>
        <p:txBody>
          <a:bodyPr>
            <a:normAutofit/>
          </a:bodyPr>
          <a:lstStyle/>
          <a:p>
            <a:r>
              <a:rPr lang="en-US" sz="3200" dirty="0"/>
              <a:t>https://github.com/BronsonKBilling/KIT205_575952</a:t>
            </a:r>
          </a:p>
        </p:txBody>
      </p:sp>
      <p:sp>
        <p:nvSpPr>
          <p:cNvPr id="20" name="Text Placeholder 19">
            <a:extLst>
              <a:ext uri="{FF2B5EF4-FFF2-40B4-BE49-F238E27FC236}">
                <a16:creationId xmlns:a16="http://schemas.microsoft.com/office/drawing/2014/main" id="{51D33582-F3E7-564E-AAEB-C55FB9E5A699}"/>
              </a:ext>
            </a:extLst>
          </p:cNvPr>
          <p:cNvSpPr>
            <a:spLocks noGrp="1"/>
          </p:cNvSpPr>
          <p:nvPr>
            <p:ph type="body" sz="quarter" idx="196"/>
          </p:nvPr>
        </p:nvSpPr>
        <p:spPr/>
        <p:txBody>
          <a:bodyPr>
            <a:normAutofit fontScale="92500"/>
          </a:bodyPr>
          <a:lstStyle/>
          <a:p>
            <a:r>
              <a:rPr lang="en-US" sz="6000" dirty="0"/>
              <a:t>KIT205 Assignment 1 – Comparing a Data Structures Executing a Many-to-Many Relationship in a UFC Database</a:t>
            </a:r>
          </a:p>
        </p:txBody>
      </p:sp>
      <p:sp>
        <p:nvSpPr>
          <p:cNvPr id="24" name="Rectangle 4">
            <a:extLst>
              <a:ext uri="{FF2B5EF4-FFF2-40B4-BE49-F238E27FC236}">
                <a16:creationId xmlns:a16="http://schemas.microsoft.com/office/drawing/2014/main" id="{ED76A751-E8FF-B0E0-AB59-080FD0B23FF7}"/>
              </a:ext>
            </a:extLst>
          </p:cNvPr>
          <p:cNvSpPr>
            <a:spLocks noChangeArrowheads="1"/>
          </p:cNvSpPr>
          <p:nvPr/>
        </p:nvSpPr>
        <p:spPr bwMode="auto">
          <a:xfrm>
            <a:off x="0" y="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(Sibanda, 2024)</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2" name="Picture 31">
            <a:extLst>
              <a:ext uri="{FF2B5EF4-FFF2-40B4-BE49-F238E27FC236}">
                <a16:creationId xmlns:a16="http://schemas.microsoft.com/office/drawing/2014/main" id="{8476E02D-2F0A-357A-F7F5-2FA4F7E9599F}"/>
              </a:ext>
            </a:extLst>
          </p:cNvPr>
          <p:cNvPicPr>
            <a:picLocks noChangeAspect="1"/>
          </p:cNvPicPr>
          <p:nvPr/>
        </p:nvPicPr>
        <p:blipFill>
          <a:blip r:embed="rId5"/>
          <a:srcRect l="10804" t="6752" r="10845"/>
          <a:stretch/>
        </p:blipFill>
        <p:spPr>
          <a:xfrm>
            <a:off x="562287" y="9464173"/>
            <a:ext cx="8042563" cy="2786493"/>
          </a:xfrm>
          <a:prstGeom prst="rect">
            <a:avLst/>
          </a:prstGeom>
        </p:spPr>
      </p:pic>
      <p:pic>
        <p:nvPicPr>
          <p:cNvPr id="34" name="Picture 33">
            <a:extLst>
              <a:ext uri="{FF2B5EF4-FFF2-40B4-BE49-F238E27FC236}">
                <a16:creationId xmlns:a16="http://schemas.microsoft.com/office/drawing/2014/main" id="{7A4A2527-AA2F-AB2D-76DA-A0A16D442FAC}"/>
              </a:ext>
            </a:extLst>
          </p:cNvPr>
          <p:cNvPicPr>
            <a:picLocks noChangeAspect="1"/>
          </p:cNvPicPr>
          <p:nvPr/>
        </p:nvPicPr>
        <p:blipFill>
          <a:blip r:embed="rId6"/>
          <a:srcRect l="14885" t="4755" r="8149"/>
          <a:stretch/>
        </p:blipFill>
        <p:spPr>
          <a:xfrm>
            <a:off x="562287" y="12317966"/>
            <a:ext cx="8243305" cy="3104228"/>
          </a:xfrm>
          <a:prstGeom prst="rect">
            <a:avLst/>
          </a:prstGeom>
        </p:spPr>
      </p:pic>
      <p:pic>
        <p:nvPicPr>
          <p:cNvPr id="36" name="Picture 35">
            <a:extLst>
              <a:ext uri="{FF2B5EF4-FFF2-40B4-BE49-F238E27FC236}">
                <a16:creationId xmlns:a16="http://schemas.microsoft.com/office/drawing/2014/main" id="{34F94600-EC75-2D5D-38CF-FD935BA76F30}"/>
              </a:ext>
            </a:extLst>
          </p:cNvPr>
          <p:cNvPicPr>
            <a:picLocks noChangeAspect="1"/>
          </p:cNvPicPr>
          <p:nvPr/>
        </p:nvPicPr>
        <p:blipFill>
          <a:blip r:embed="rId7"/>
          <a:stretch>
            <a:fillRect/>
          </a:stretch>
        </p:blipFill>
        <p:spPr>
          <a:xfrm>
            <a:off x="26509714" y="10110257"/>
            <a:ext cx="8222876" cy="6939493"/>
          </a:xfrm>
          <a:prstGeom prst="rect">
            <a:avLst/>
          </a:prstGeom>
        </p:spPr>
      </p:pic>
      <p:sp>
        <p:nvSpPr>
          <p:cNvPr id="2" name="Text Placeholder 16">
            <a:extLst>
              <a:ext uri="{FF2B5EF4-FFF2-40B4-BE49-F238E27FC236}">
                <a16:creationId xmlns:a16="http://schemas.microsoft.com/office/drawing/2014/main" id="{FEDA0475-CF81-CBCB-D89A-AACE5ECEE493}"/>
              </a:ext>
            </a:extLst>
          </p:cNvPr>
          <p:cNvSpPr txBox="1">
            <a:spLocks/>
          </p:cNvSpPr>
          <p:nvPr/>
        </p:nvSpPr>
        <p:spPr>
          <a:xfrm>
            <a:off x="17811179" y="16739657"/>
            <a:ext cx="8274926" cy="712277"/>
          </a:xfrm>
          <a:prstGeom prst="rect">
            <a:avLst/>
          </a:prstGeom>
          <a:noFill/>
        </p:spPr>
        <p:txBody>
          <a:bodyPr wrap="square" lIns="78374" tIns="78374" rIns="78374" bIns="78374" anchor="ctr" anchorCtr="0">
            <a:spAutoFit/>
          </a:bodyPr>
          <a:lstStyle>
            <a:lvl1pPr marL="0" indent="0" algn="ctr" defTabSz="3761915" rtl="0" eaLnBrk="1" latinLnBrk="0" hangingPunct="1">
              <a:spcBef>
                <a:spcPct val="20000"/>
              </a:spcBef>
              <a:buFont typeface="Arial" pitchFamily="34" charset="0"/>
              <a:buNone/>
              <a:defRPr sz="28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3600" dirty="0"/>
              <a:t>Results</a:t>
            </a:r>
          </a:p>
        </p:txBody>
      </p:sp>
      <p:sp>
        <p:nvSpPr>
          <p:cNvPr id="6" name="Text Placeholder 15">
            <a:extLst>
              <a:ext uri="{FF2B5EF4-FFF2-40B4-BE49-F238E27FC236}">
                <a16:creationId xmlns:a16="http://schemas.microsoft.com/office/drawing/2014/main" id="{B81D1D1C-9C39-A67C-2262-B8AB9CDC1086}"/>
              </a:ext>
            </a:extLst>
          </p:cNvPr>
          <p:cNvSpPr txBox="1">
            <a:spLocks/>
          </p:cNvSpPr>
          <p:nvPr/>
        </p:nvSpPr>
        <p:spPr>
          <a:xfrm>
            <a:off x="17817834" y="17339214"/>
            <a:ext cx="8274926" cy="3908762"/>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2000" kern="1200">
                <a:solidFill>
                  <a:schemeClr val="tx1"/>
                </a:solidFill>
                <a:latin typeface="Calibri" panose="020F0502020204030204" pitchFamily="34" charset="0"/>
                <a:ea typeface="+mn-ea"/>
                <a:cs typeface="Calibri" panose="020F0502020204030204" pitchFamily="34"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200" dirty="0"/>
              <a:t>If events are denoted with the symbol </a:t>
            </a:r>
            <a:r>
              <a:rPr lang="en-US" sz="2200" i="1" dirty="0"/>
              <a:t>E</a:t>
            </a:r>
            <a:r>
              <a:rPr lang="en-US" sz="2200" dirty="0"/>
              <a:t> and fighters are denoted with the symbol </a:t>
            </a:r>
            <a:r>
              <a:rPr lang="en-US" sz="2200" i="1" dirty="0"/>
              <a:t>F</a:t>
            </a:r>
            <a:r>
              <a:rPr lang="en-US" sz="2200" dirty="0"/>
              <a:t>, then the O time complexity of the critical many-to-many operation for both prototypes was as follows:</a:t>
            </a:r>
          </a:p>
          <a:p>
            <a:pPr marL="342900" indent="-342900">
              <a:buFont typeface="Arial" pitchFamily="34" charset="0"/>
              <a:buChar char="•"/>
            </a:pPr>
            <a:r>
              <a:rPr lang="en-US" sz="2200" dirty="0"/>
              <a:t>Doubly linked list of doubly linked lists (prototype 1):</a:t>
            </a:r>
          </a:p>
          <a:p>
            <a:pPr marL="1616465" lvl="1" indent="-342900">
              <a:buFont typeface="Arial" pitchFamily="34" charset="0"/>
              <a:buChar char="•"/>
            </a:pPr>
            <a:r>
              <a:rPr lang="en-US" sz="2200" b="1" dirty="0"/>
              <a:t>O(</a:t>
            </a:r>
            <a:r>
              <a:rPr lang="en-US" sz="2200" b="1" i="1" dirty="0"/>
              <a:t>E x F)</a:t>
            </a:r>
          </a:p>
          <a:p>
            <a:pPr marL="342900" indent="-342900">
              <a:buFont typeface="Arial" pitchFamily="34" charset="0"/>
              <a:buChar char="•"/>
            </a:pPr>
            <a:r>
              <a:rPr lang="en-US" sz="2200" dirty="0"/>
              <a:t>Doubly linked list of AVL trees (prototype 2)</a:t>
            </a:r>
          </a:p>
          <a:p>
            <a:pPr marL="1616465" lvl="1" indent="-342900">
              <a:buFont typeface="Arial" pitchFamily="34" charset="0"/>
              <a:buChar char="•"/>
            </a:pPr>
            <a:r>
              <a:rPr lang="en-US" sz="2200" b="1" i="1" dirty="0"/>
              <a:t>O(E log F)</a:t>
            </a:r>
          </a:p>
          <a:p>
            <a:r>
              <a:rPr lang="en-US" sz="2200" dirty="0"/>
              <a:t>The many-to-many operation was the most time complex operation within the database, as it involved in the worst case searching both data structures rather than just one.</a:t>
            </a:r>
          </a:p>
        </p:txBody>
      </p:sp>
      <p:sp>
        <p:nvSpPr>
          <p:cNvPr id="13" name="Text Placeholder 15">
            <a:extLst>
              <a:ext uri="{FF2B5EF4-FFF2-40B4-BE49-F238E27FC236}">
                <a16:creationId xmlns:a16="http://schemas.microsoft.com/office/drawing/2014/main" id="{58E16A70-7F82-A298-AAF4-2E341A875A71}"/>
              </a:ext>
            </a:extLst>
          </p:cNvPr>
          <p:cNvSpPr txBox="1">
            <a:spLocks/>
          </p:cNvSpPr>
          <p:nvPr/>
        </p:nvSpPr>
        <p:spPr>
          <a:xfrm>
            <a:off x="35167609" y="3779224"/>
            <a:ext cx="8274926" cy="8956298"/>
          </a:xfrm>
          <a:prstGeom prst="rect">
            <a:avLst/>
          </a:prstGeom>
        </p:spPr>
        <p:txBody>
          <a:bodyPr wrap="square" lIns="91440" tIns="91440" rIns="91440" bIns="91440">
            <a:spAutoFit/>
          </a:bodyPr>
          <a:lstStyle>
            <a:lvl1pPr marL="0" indent="0" algn="l" defTabSz="3761915" rtl="0" eaLnBrk="1" latinLnBrk="0" hangingPunct="1">
              <a:spcBef>
                <a:spcPct val="20000"/>
              </a:spcBef>
              <a:buFont typeface="Arial" pitchFamily="34" charset="0"/>
              <a:buNone/>
              <a:defRPr sz="2000" kern="1200">
                <a:solidFill>
                  <a:schemeClr val="tx1"/>
                </a:solidFill>
                <a:latin typeface="Calibri" panose="020F0502020204030204" pitchFamily="34" charset="0"/>
                <a:ea typeface="+mn-ea"/>
                <a:cs typeface="Calibri" panose="020F0502020204030204" pitchFamily="34" charset="0"/>
              </a:defRPr>
            </a:lvl1pPr>
            <a:lvl2pPr marL="1273565"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2pPr>
            <a:lvl3pPr marL="1763397" indent="-489833"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3pPr>
            <a:lvl4pPr marL="2302214" indent="-538817"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4pPr>
            <a:lvl5pPr marL="2694080" indent="-391866" algn="l" defTabSz="3761915" rtl="0" eaLnBrk="1" latinLnBrk="0" hangingPunct="1">
              <a:spcBef>
                <a:spcPct val="20000"/>
              </a:spcBef>
              <a:buFont typeface="Arial" pitchFamily="34" charset="0"/>
              <a:buChar char="»"/>
              <a:defRPr sz="2100" kern="1200">
                <a:solidFill>
                  <a:schemeClr val="tx1"/>
                </a:solidFill>
                <a:latin typeface="Trebuchet MS" pitchFamily="34" charset="0"/>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2200" dirty="0"/>
              <a:t>An interesting result is that no matter how large or small the amount of fighters within an event was compared to the number of events in total, the function time for prototype 1 was approximately the same. This makes sense as theoretically the time complexity of this function is just </a:t>
            </a:r>
            <a:r>
              <a:rPr lang="en-US" sz="2200" i="1" dirty="0"/>
              <a:t>E x F</a:t>
            </a:r>
            <a:r>
              <a:rPr lang="en-US" sz="2200" dirty="0"/>
              <a:t>, as the total amount of records was always 2.5M, the </a:t>
            </a:r>
            <a:r>
              <a:rPr lang="en-US" sz="2200" i="1" dirty="0"/>
              <a:t>E </a:t>
            </a:r>
            <a:r>
              <a:rPr lang="en-US" sz="2200" dirty="0"/>
              <a:t>and </a:t>
            </a:r>
            <a:r>
              <a:rPr lang="en-US" sz="2200" i="1" dirty="0"/>
              <a:t>F </a:t>
            </a:r>
            <a:r>
              <a:rPr lang="en-US" sz="2200" dirty="0"/>
              <a:t>values always made the same product. This was completely different with prototype 2, as its results varied wildly depending on whether the </a:t>
            </a:r>
            <a:r>
              <a:rPr lang="en-US" sz="2200" i="1" dirty="0"/>
              <a:t>E </a:t>
            </a:r>
            <a:r>
              <a:rPr lang="en-US" sz="2200" dirty="0"/>
              <a:t>or </a:t>
            </a:r>
            <a:r>
              <a:rPr lang="en-US" sz="2200" i="1" dirty="0"/>
              <a:t>F </a:t>
            </a:r>
            <a:r>
              <a:rPr lang="en-US" sz="2200" dirty="0"/>
              <a:t>value was larger, despite the product of them together being the same across all tests.</a:t>
            </a:r>
          </a:p>
          <a:p>
            <a:r>
              <a:rPr lang="en-US" sz="2200" dirty="0"/>
              <a:t>The below table shows the important practical results. All timings for each prototype and dataset were 0 prior to 50,000 records.</a:t>
            </a:r>
          </a:p>
          <a:p>
            <a:endParaRPr lang="en-US" sz="2200" dirty="0"/>
          </a:p>
          <a:p>
            <a:endParaRPr lang="en-US" sz="2200" dirty="0"/>
          </a:p>
          <a:p>
            <a:endParaRPr lang="en-US" sz="2200" dirty="0"/>
          </a:p>
          <a:p>
            <a:endParaRPr lang="en-US" sz="2200" dirty="0"/>
          </a:p>
          <a:p>
            <a:endParaRPr lang="en-US" sz="2200" dirty="0"/>
          </a:p>
          <a:p>
            <a:endParaRPr lang="en-US" sz="2200" dirty="0"/>
          </a:p>
          <a:p>
            <a:r>
              <a:rPr lang="en-US" sz="2200" dirty="0"/>
              <a:t>Despite the gap becoming narrower as the </a:t>
            </a:r>
            <a:r>
              <a:rPr lang="en-US" sz="2200" i="1" dirty="0"/>
              <a:t>E </a:t>
            </a:r>
            <a:r>
              <a:rPr lang="en-US" sz="2200" dirty="0"/>
              <a:t>value increased and the </a:t>
            </a:r>
            <a:r>
              <a:rPr lang="en-US" sz="2200" i="1" dirty="0"/>
              <a:t>F </a:t>
            </a:r>
            <a:r>
              <a:rPr lang="en-US" sz="2200" dirty="0"/>
              <a:t>value decreased, prototype 2 was far faster than prototype 1. Despite the AVL tree playing such a small part in the more </a:t>
            </a:r>
            <a:r>
              <a:rPr lang="en-US" sz="2200" i="1" dirty="0"/>
              <a:t>E </a:t>
            </a:r>
            <a:r>
              <a:rPr lang="en-US" sz="2200" dirty="0"/>
              <a:t>heavy operations, its presence was still enough to drastically decrease operation times. This shows that more efficient data structures are always worth including. </a:t>
            </a:r>
          </a:p>
          <a:p>
            <a:endParaRPr lang="en-US" sz="2400" dirty="0"/>
          </a:p>
        </p:txBody>
      </p:sp>
      <p:sp>
        <p:nvSpPr>
          <p:cNvPr id="14" name="Text Placeholder 16">
            <a:extLst>
              <a:ext uri="{FF2B5EF4-FFF2-40B4-BE49-F238E27FC236}">
                <a16:creationId xmlns:a16="http://schemas.microsoft.com/office/drawing/2014/main" id="{F3F40C73-9185-2294-A21B-82320988EB52}"/>
              </a:ext>
            </a:extLst>
          </p:cNvPr>
          <p:cNvSpPr txBox="1">
            <a:spLocks/>
          </p:cNvSpPr>
          <p:nvPr/>
        </p:nvSpPr>
        <p:spPr>
          <a:xfrm>
            <a:off x="35147250" y="3127091"/>
            <a:ext cx="8274926" cy="712277"/>
          </a:xfrm>
          <a:prstGeom prst="rect">
            <a:avLst/>
          </a:prstGeom>
          <a:noFill/>
        </p:spPr>
        <p:txBody>
          <a:bodyPr wrap="square" lIns="78374" tIns="78374" rIns="78374" bIns="78374" anchor="ctr" anchorCtr="0">
            <a:spAutoFit/>
          </a:bodyPr>
          <a:lstStyle>
            <a:lvl1pPr marL="0" indent="0" algn="ctr" defTabSz="3761915" rtl="0" eaLnBrk="1" latinLnBrk="0" hangingPunct="1">
              <a:spcBef>
                <a:spcPct val="20000"/>
              </a:spcBef>
              <a:buFont typeface="Arial" pitchFamily="34" charset="0"/>
              <a:buNone/>
              <a:defRPr sz="28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3600"/>
              <a:t>Results</a:t>
            </a:r>
            <a:endParaRPr lang="en-US" sz="3600" dirty="0"/>
          </a:p>
        </p:txBody>
      </p:sp>
      <p:sp>
        <p:nvSpPr>
          <p:cNvPr id="21" name="Text Placeholder 3">
            <a:extLst>
              <a:ext uri="{FF2B5EF4-FFF2-40B4-BE49-F238E27FC236}">
                <a16:creationId xmlns:a16="http://schemas.microsoft.com/office/drawing/2014/main" id="{71A0813D-60DA-3AE6-EC7A-E02D0CE8D395}"/>
              </a:ext>
            </a:extLst>
          </p:cNvPr>
          <p:cNvSpPr txBox="1">
            <a:spLocks/>
          </p:cNvSpPr>
          <p:nvPr/>
        </p:nvSpPr>
        <p:spPr>
          <a:xfrm>
            <a:off x="448924" y="18189328"/>
            <a:ext cx="8269287" cy="712277"/>
          </a:xfrm>
          <a:prstGeom prst="rect">
            <a:avLst/>
          </a:prstGeom>
          <a:noFill/>
        </p:spPr>
        <p:txBody>
          <a:bodyPr wrap="square" lIns="78374" tIns="78374" rIns="78374" bIns="78374" anchor="ctr" anchorCtr="0">
            <a:spAutoFit/>
          </a:bodyPr>
          <a:lstStyle>
            <a:lvl1pPr marL="0" indent="0" algn="ctr" defTabSz="3761915" rtl="0" eaLnBrk="1" latinLnBrk="0" hangingPunct="1">
              <a:spcBef>
                <a:spcPct val="20000"/>
              </a:spcBef>
              <a:buFont typeface="Arial" pitchFamily="34" charset="0"/>
              <a:buNone/>
              <a:defRPr sz="2800" b="1" u="sng" kern="1200" baseline="0">
                <a:solidFill>
                  <a:schemeClr val="accent1">
                    <a:lumMod val="50000"/>
                  </a:schemeClr>
                </a:solidFill>
                <a:latin typeface="Calibri" panose="020F0502020204030204" pitchFamily="34" charset="0"/>
                <a:ea typeface="+mn-ea"/>
                <a:cs typeface="Calibri" panose="020F0502020204030204" pitchFamily="34" charset="0"/>
              </a:defRPr>
            </a:lvl1pPr>
            <a:lvl2pPr marL="3056556" indent="-1175598" algn="l" defTabSz="3761915" rtl="0" eaLnBrk="1" latinLnBrk="0" hangingPunct="1">
              <a:spcBef>
                <a:spcPct val="20000"/>
              </a:spcBef>
              <a:buFont typeface="Arial" pitchFamily="34" charset="0"/>
              <a:buChar char="–"/>
              <a:defRPr sz="11600" kern="1200">
                <a:solidFill>
                  <a:schemeClr val="tx1"/>
                </a:solidFill>
                <a:latin typeface="+mn-lt"/>
                <a:ea typeface="+mn-ea"/>
                <a:cs typeface="+mn-cs"/>
              </a:defRPr>
            </a:lvl2pPr>
            <a:lvl3pPr marL="4702394" indent="-940479" algn="l" defTabSz="3761915"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83352"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4pPr>
            <a:lvl5pPr marL="8464308"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5pPr>
            <a:lvl6pPr marL="10345266"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6pPr>
            <a:lvl7pPr marL="12226223"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7pPr>
            <a:lvl8pPr marL="14107181"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8pPr>
            <a:lvl9pPr marL="15988137" indent="-940479" algn="l" defTabSz="3761915" rtl="0" eaLnBrk="1" latinLnBrk="0" hangingPunct="1">
              <a:spcBef>
                <a:spcPct val="20000"/>
              </a:spcBef>
              <a:buFont typeface="Arial" pitchFamily="34" charset="0"/>
              <a:buChar char="•"/>
              <a:defRPr sz="8300" kern="1200">
                <a:solidFill>
                  <a:schemeClr val="tx1"/>
                </a:solidFill>
                <a:latin typeface="+mn-lt"/>
                <a:ea typeface="+mn-ea"/>
                <a:cs typeface="+mn-cs"/>
              </a:defRPr>
            </a:lvl9pPr>
          </a:lstStyle>
          <a:p>
            <a:r>
              <a:rPr lang="en-US" sz="3600"/>
              <a:t>Methodology</a:t>
            </a:r>
            <a:endParaRPr lang="en-US" sz="3600" dirty="0"/>
          </a:p>
        </p:txBody>
      </p:sp>
      <p:pic>
        <p:nvPicPr>
          <p:cNvPr id="26" name="Picture 25">
            <a:extLst>
              <a:ext uri="{FF2B5EF4-FFF2-40B4-BE49-F238E27FC236}">
                <a16:creationId xmlns:a16="http://schemas.microsoft.com/office/drawing/2014/main" id="{62EF602D-96CE-B9AF-A88D-580AA24953CA}"/>
              </a:ext>
            </a:extLst>
          </p:cNvPr>
          <p:cNvPicPr>
            <a:picLocks noChangeAspect="1"/>
          </p:cNvPicPr>
          <p:nvPr/>
        </p:nvPicPr>
        <p:blipFill>
          <a:blip r:embed="rId8"/>
          <a:stretch>
            <a:fillRect/>
          </a:stretch>
        </p:blipFill>
        <p:spPr>
          <a:xfrm>
            <a:off x="35190432" y="7581624"/>
            <a:ext cx="8252103" cy="2435101"/>
          </a:xfrm>
          <a:prstGeom prst="rect">
            <a:avLst/>
          </a:prstGeom>
        </p:spPr>
      </p:pic>
      <p:sp>
        <p:nvSpPr>
          <p:cNvPr id="29" name="Rectangle 3">
            <a:extLst>
              <a:ext uri="{FF2B5EF4-FFF2-40B4-BE49-F238E27FC236}">
                <a16:creationId xmlns:a16="http://schemas.microsoft.com/office/drawing/2014/main" id="{77AD2CA4-2DB8-2E2C-2783-77AD033BD0C9}"/>
              </a:ext>
            </a:extLst>
          </p:cNvPr>
          <p:cNvSpPr>
            <a:spLocks noChangeArrowheads="1"/>
          </p:cNvSpPr>
          <p:nvPr/>
        </p:nvSpPr>
        <p:spPr bwMode="auto">
          <a:xfrm>
            <a:off x="0" y="0"/>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Ollington, R. (2025). </a:t>
            </a:r>
            <a:r>
              <a:rPr kumimoji="0" lang="en-US" altLang="en-US" sz="12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Binary Heaps</a:t>
            </a: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Utas.edu.au. https://mylo.utas.edu.au/d2l/le/content/704827/viewContent/5960787/View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6158418"/>
      </p:ext>
    </p:extLst>
  </p:cSld>
  <p:clrMapOvr>
    <a:masterClrMapping/>
  </p:clrMapOvr>
</p:sld>
</file>

<file path=ppt/theme/theme1.xml><?xml version="1.0" encoding="utf-8"?>
<a:theme xmlns:a="http://schemas.openxmlformats.org/drawingml/2006/main" name="48x96 Templat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PosterPresentations.com-48x96-Template</Template>
  <TotalTime>1812</TotalTime>
  <Words>2382</Words>
  <Application>Microsoft Office PowerPoint</Application>
  <PresentationFormat>Custom</PresentationFormat>
  <Paragraphs>100</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48x96 Template</vt:lpstr>
      <vt:lpstr>Without Guides</vt:lpstr>
      <vt:lpstr>PowerPoint Presentation</vt:lpstr>
    </vt:vector>
  </TitlesOfParts>
  <Manager>A. Kotoulas </Manager>
  <Company>Canterbury Media Services, Inc. </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48x96 PowerPoint Presentation</dc:title>
  <dc:subject>Research poster presentation template </dc:subject>
  <dc:creator>PosterPresentations.com </dc:creator>
  <cp:keywords>48x96 Powerpoint poster template, scientific poster template, research poster template </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
</dc:description>
  <cp:lastModifiedBy>Bronson Billing</cp:lastModifiedBy>
  <cp:revision>50</cp:revision>
  <dcterms:created xsi:type="dcterms:W3CDTF">2012-02-09T21:25:37Z</dcterms:created>
  <dcterms:modified xsi:type="dcterms:W3CDTF">2025-05-02T04:29:33Z</dcterms:modified>
  <cp:category>Research poster templates </cp:category>
</cp:coreProperties>
</file>