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34" r:id="rId4"/>
    <p:sldId id="335" r:id="rId5"/>
    <p:sldId id="336" r:id="rId6"/>
    <p:sldId id="261" r:id="rId7"/>
    <p:sldId id="337" r:id="rId8"/>
    <p:sldId id="332" r:id="rId9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1114" autoAdjust="0"/>
  </p:normalViewPr>
  <p:slideViewPr>
    <p:cSldViewPr snapToGrid="0">
      <p:cViewPr varScale="1">
        <p:scale>
          <a:sx n="39" d="100"/>
          <a:sy n="39" d="100"/>
        </p:scale>
        <p:origin x="8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6" name="Shape 4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Calibri Light"/>
      </a:defRPr>
    </a:lvl1pPr>
    <a:lvl2pPr indent="228600" defTabSz="914216" latinLnBrk="0">
      <a:defRPr sz="2400">
        <a:latin typeface="+mj-lt"/>
        <a:ea typeface="+mj-ea"/>
        <a:cs typeface="+mj-cs"/>
        <a:sym typeface="Calibri Light"/>
      </a:defRPr>
    </a:lvl2pPr>
    <a:lvl3pPr indent="457200" defTabSz="914216" latinLnBrk="0">
      <a:defRPr sz="2400">
        <a:latin typeface="+mj-lt"/>
        <a:ea typeface="+mj-ea"/>
        <a:cs typeface="+mj-cs"/>
        <a:sym typeface="Calibri Light"/>
      </a:defRPr>
    </a:lvl3pPr>
    <a:lvl4pPr indent="685800" defTabSz="914216" latinLnBrk="0">
      <a:defRPr sz="2400">
        <a:latin typeface="+mj-lt"/>
        <a:ea typeface="+mj-ea"/>
        <a:cs typeface="+mj-cs"/>
        <a:sym typeface="Calibri Light"/>
      </a:defRPr>
    </a:lvl4pPr>
    <a:lvl5pPr indent="914400" defTabSz="914216" latinLnBrk="0">
      <a:defRPr sz="2400">
        <a:latin typeface="+mj-lt"/>
        <a:ea typeface="+mj-ea"/>
        <a:cs typeface="+mj-cs"/>
        <a:sym typeface="Calibri Light"/>
      </a:defRPr>
    </a:lvl5pPr>
    <a:lvl6pPr indent="1143000" defTabSz="914216" latinLnBrk="0">
      <a:defRPr sz="2400">
        <a:latin typeface="+mj-lt"/>
        <a:ea typeface="+mj-ea"/>
        <a:cs typeface="+mj-cs"/>
        <a:sym typeface="Calibri Light"/>
      </a:defRPr>
    </a:lvl6pPr>
    <a:lvl7pPr indent="1371600" defTabSz="914216" latinLnBrk="0">
      <a:defRPr sz="2400">
        <a:latin typeface="+mj-lt"/>
        <a:ea typeface="+mj-ea"/>
        <a:cs typeface="+mj-cs"/>
        <a:sym typeface="Calibri Light"/>
      </a:defRPr>
    </a:lvl7pPr>
    <a:lvl8pPr indent="1600200" defTabSz="914216" latinLnBrk="0">
      <a:defRPr sz="2400">
        <a:latin typeface="+mj-lt"/>
        <a:ea typeface="+mj-ea"/>
        <a:cs typeface="+mj-cs"/>
        <a:sym typeface="Calibri Light"/>
      </a:defRPr>
    </a:lvl8pPr>
    <a:lvl9pPr indent="1828800" defTabSz="914216" latinLnBrk="0">
      <a:defRPr sz="2400">
        <a:latin typeface="+mj-lt"/>
        <a:ea typeface="+mj-ea"/>
        <a:cs typeface="+mj-cs"/>
        <a:sym typeface="Calibri Ligh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DQN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算法中，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GAMMA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epsilon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值是两个重要的超参数。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GAMMA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值：是一个介于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之间的数，用于控制未来奖励的折扣因子。当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GAMMA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值越接近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时，智能体会更加关注未来的奖励；当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GAMMA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值越接近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时，智能体会更加关注即时奖励。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epsilon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值：是一个介于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之间的数，用于控制智能体在训练过程中采取随机动作的概率。当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epsilon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值越接近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时，智能体会更加倾向于采取最优动作；当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epsilon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值越接近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时，智能体会更加倾向于采取随机动作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35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2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epsilon</a:t>
            </a:r>
            <a:r>
              <a:rPr lang="zh-CN" altLang="en-US" dirty="0"/>
              <a:t>的衰减参数、初始值和最终值，以及目标网络更新的频率</a:t>
            </a:r>
          </a:p>
        </p:txBody>
      </p:sp>
    </p:spTree>
    <p:extLst>
      <p:ext uri="{BB962C8B-B14F-4D97-AF65-F5344CB8AC3E}">
        <p14:creationId xmlns:p14="http://schemas.microsoft.com/office/powerpoint/2010/main" val="170203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2" name="Rectangle 21"/>
          <p:cNvSpPr/>
          <p:nvPr/>
        </p:nvSpPr>
        <p:spPr>
          <a:xfrm>
            <a:off x="3456878" y="12801599"/>
            <a:ext cx="1739591" cy="4683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Picture Placeholder 13"/>
          <p:cNvSpPr>
            <a:spLocks noGrp="1"/>
          </p:cNvSpPr>
          <p:nvPr>
            <p:ph type="pic" sz="half" idx="13"/>
          </p:nvPr>
        </p:nvSpPr>
        <p:spPr>
          <a:xfrm>
            <a:off x="-2" y="-22302"/>
            <a:ext cx="4906538" cy="137383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163222" y="6753922"/>
            <a:ext cx="5307983" cy="696207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63222" y="-22302"/>
            <a:ext cx="5307983" cy="64900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6" name="Picture Placeholder 13"/>
          <p:cNvSpPr>
            <a:spLocks noGrp="1"/>
          </p:cNvSpPr>
          <p:nvPr>
            <p:ph type="pic" sz="half" idx="16"/>
          </p:nvPr>
        </p:nvSpPr>
        <p:spPr>
          <a:xfrm>
            <a:off x="10727890" y="-22302"/>
            <a:ext cx="4906538" cy="137383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4" name="Picture Placeholder 13"/>
          <p:cNvSpPr>
            <a:spLocks noGrp="1"/>
          </p:cNvSpPr>
          <p:nvPr>
            <p:ph type="pic" sz="half" idx="13"/>
          </p:nvPr>
        </p:nvSpPr>
        <p:spPr>
          <a:xfrm>
            <a:off x="8743221" y="-22302"/>
            <a:ext cx="4906538" cy="137383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906445" y="6753922"/>
            <a:ext cx="5307983" cy="696207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3906445" y="-22302"/>
            <a:ext cx="5307983" cy="64900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7" name="Picture Placeholder 13"/>
          <p:cNvSpPr>
            <a:spLocks noGrp="1"/>
          </p:cNvSpPr>
          <p:nvPr>
            <p:ph type="pic" sz="half" idx="16"/>
          </p:nvPr>
        </p:nvSpPr>
        <p:spPr>
          <a:xfrm>
            <a:off x="19471112" y="-22302"/>
            <a:ext cx="4906538" cy="137383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0117883" y="3345365"/>
            <a:ext cx="4259767" cy="312234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220292" y="6753921"/>
            <a:ext cx="3009747" cy="30591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542270" y="6753921"/>
            <a:ext cx="5307982" cy="696207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3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1220292" y="-22302"/>
            <a:ext cx="8585356" cy="64900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953730" y="2435748"/>
            <a:ext cx="6456624" cy="861064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527208" y="2435748"/>
            <a:ext cx="6456624" cy="861064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678347" y="6821634"/>
            <a:ext cx="5815585" cy="369417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9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859748" y="6821634"/>
            <a:ext cx="5815586" cy="369417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9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902706" y="7535292"/>
            <a:ext cx="6561788" cy="414223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260840" y="6832600"/>
            <a:ext cx="5149153" cy="68834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4686264" y="4572000"/>
            <a:ext cx="5149153" cy="68834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7" name="Picture Placeholder 13"/>
          <p:cNvSpPr>
            <a:spLocks noGrp="1"/>
          </p:cNvSpPr>
          <p:nvPr>
            <p:ph type="pic" sz="half" idx="13"/>
          </p:nvPr>
        </p:nvSpPr>
        <p:spPr>
          <a:xfrm>
            <a:off x="18288000" y="0"/>
            <a:ext cx="6089650" cy="1368198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28" name="Picture Placeholder 13"/>
          <p:cNvSpPr>
            <a:spLocks noGrp="1"/>
          </p:cNvSpPr>
          <p:nvPr>
            <p:ph type="pic" sz="half" idx="14"/>
          </p:nvPr>
        </p:nvSpPr>
        <p:spPr>
          <a:xfrm>
            <a:off x="11744673" y="0"/>
            <a:ext cx="6089905" cy="1368198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951700" y="4826000"/>
            <a:ext cx="4387152" cy="6426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53" name="Picture Placeholder 13"/>
          <p:cNvSpPr>
            <a:spLocks noGrp="1"/>
          </p:cNvSpPr>
          <p:nvPr>
            <p:ph type="pic" sz="half" idx="14"/>
          </p:nvPr>
        </p:nvSpPr>
        <p:spPr>
          <a:xfrm>
            <a:off x="-2" y="4826000"/>
            <a:ext cx="11202798" cy="6426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5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1183047" y="4826000"/>
            <a:ext cx="4387153" cy="6426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5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5577247" y="4826000"/>
            <a:ext cx="4387153" cy="6426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3" name="Picture Placeholder 13"/>
          <p:cNvSpPr>
            <a:spLocks noGrp="1"/>
          </p:cNvSpPr>
          <p:nvPr>
            <p:ph type="pic" idx="13"/>
          </p:nvPr>
        </p:nvSpPr>
        <p:spPr>
          <a:xfrm>
            <a:off x="-2" y="7289800"/>
            <a:ext cx="24377653" cy="6426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728608" y="2032604"/>
            <a:ext cx="8273195" cy="521365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321861" y="9088242"/>
            <a:ext cx="6197322" cy="403674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64684" y="6579219"/>
            <a:ext cx="6197322" cy="403674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308199" y="7292898"/>
            <a:ext cx="7761250" cy="64231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-2" y="7292898"/>
            <a:ext cx="7761250" cy="64231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9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6616401" y="7292898"/>
            <a:ext cx="7761249" cy="642310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440895" y="9244548"/>
            <a:ext cx="4936755" cy="44714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0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61917" y="4773098"/>
            <a:ext cx="4861943" cy="44714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0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-2" y="9244548"/>
            <a:ext cx="4861943" cy="44714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0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582378" y="4773098"/>
            <a:ext cx="4861943" cy="44714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0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23859" y="9244548"/>
            <a:ext cx="4861943" cy="44714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720731" y="3992350"/>
            <a:ext cx="5945359" cy="61675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1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5659490" y="3992350"/>
            <a:ext cx="5945359" cy="61675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90111" y="3992350"/>
            <a:ext cx="5945359" cy="61675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Picture Placeholder 13"/>
          <p:cNvSpPr>
            <a:spLocks noGrp="1"/>
          </p:cNvSpPr>
          <p:nvPr>
            <p:ph type="pic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0" name="Rectangle 3"/>
          <p:cNvSpPr/>
          <p:nvPr/>
        </p:nvSpPr>
        <p:spPr>
          <a:xfrm>
            <a:off x="19685000" y="12496800"/>
            <a:ext cx="3962400" cy="889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Rectangle 4"/>
          <p:cNvSpPr/>
          <p:nvPr/>
        </p:nvSpPr>
        <p:spPr>
          <a:xfrm>
            <a:off x="22199600" y="355600"/>
            <a:ext cx="1092200" cy="91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2" name="Rectangle 5"/>
          <p:cNvSpPr/>
          <p:nvPr/>
        </p:nvSpPr>
        <p:spPr>
          <a:xfrm>
            <a:off x="1447800" y="12750800"/>
            <a:ext cx="3962400" cy="685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" name="Picture Placeholder 13"/>
          <p:cNvSpPr>
            <a:spLocks noGrp="1"/>
          </p:cNvSpPr>
          <p:nvPr>
            <p:ph type="pic" idx="13"/>
          </p:nvPr>
        </p:nvSpPr>
        <p:spPr>
          <a:xfrm>
            <a:off x="1850895" y="1041400"/>
            <a:ext cx="20675859" cy="116332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1" name="Rectangle 2"/>
          <p:cNvSpPr/>
          <p:nvPr/>
        </p:nvSpPr>
        <p:spPr>
          <a:xfrm>
            <a:off x="11285033" y="579863"/>
            <a:ext cx="1895708" cy="691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Picture Placeholder 13"/>
          <p:cNvSpPr>
            <a:spLocks noGrp="1"/>
          </p:cNvSpPr>
          <p:nvPr>
            <p:ph type="pic" idx="13"/>
          </p:nvPr>
        </p:nvSpPr>
        <p:spPr>
          <a:xfrm>
            <a:off x="0" y="0"/>
            <a:ext cx="12199434" cy="13716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0" name="Rectangle 2"/>
          <p:cNvSpPr/>
          <p:nvPr/>
        </p:nvSpPr>
        <p:spPr>
          <a:xfrm>
            <a:off x="11285033" y="579863"/>
            <a:ext cx="1895708" cy="6913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" name="Picture Placeholder 13"/>
          <p:cNvSpPr>
            <a:spLocks noGrp="1"/>
          </p:cNvSpPr>
          <p:nvPr>
            <p:ph type="pic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515678" y="4326519"/>
            <a:ext cx="3268592" cy="379157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8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8552830" y="4326519"/>
            <a:ext cx="3268591" cy="379157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8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3226450" y="4326519"/>
            <a:ext cx="3268591" cy="379157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8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7842059" y="4326519"/>
            <a:ext cx="3268591" cy="379157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6" name="Picture Placeholder 13"/>
          <p:cNvSpPr>
            <a:spLocks noGrp="1"/>
          </p:cNvSpPr>
          <p:nvPr>
            <p:ph type="pic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9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8730081" y="5066958"/>
            <a:ext cx="2935225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9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403701" y="5066958"/>
            <a:ext cx="2935225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9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008742" y="5066958"/>
            <a:ext cx="2935225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0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82361" y="5066958"/>
            <a:ext cx="2935226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997992" y="4747807"/>
            <a:ext cx="8273195" cy="52212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730081" y="5066958"/>
            <a:ext cx="2935225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0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03701" y="5066958"/>
            <a:ext cx="2935225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008742" y="5066958"/>
            <a:ext cx="2935225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682361" y="5066958"/>
            <a:ext cx="2935226" cy="293515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9" name="Picture Placeholder 13"/>
          <p:cNvSpPr>
            <a:spLocks noGrp="1"/>
          </p:cNvSpPr>
          <p:nvPr>
            <p:ph type="pic" sz="half" idx="13"/>
          </p:nvPr>
        </p:nvSpPr>
        <p:spPr>
          <a:xfrm>
            <a:off x="12244037" y="3590692"/>
            <a:ext cx="9389328" cy="872304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430952" y="5348482"/>
            <a:ext cx="7579235" cy="480261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693731" y="5932944"/>
            <a:ext cx="1053951" cy="185016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875386" y="1875919"/>
            <a:ext cx="7585331" cy="425973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0123083" y="4483668"/>
            <a:ext cx="2476399" cy="329943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0085502" y="4640557"/>
            <a:ext cx="4862773" cy="307701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Picture Placeholder 13"/>
          <p:cNvSpPr>
            <a:spLocks noGrp="1"/>
          </p:cNvSpPr>
          <p:nvPr>
            <p:ph type="pic" sz="half" idx="13"/>
          </p:nvPr>
        </p:nvSpPr>
        <p:spPr>
          <a:xfrm>
            <a:off x="12199433" y="6846847"/>
            <a:ext cx="12178216" cy="686915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0" name="Picture Placeholder 13"/>
          <p:cNvSpPr>
            <a:spLocks noGrp="1"/>
          </p:cNvSpPr>
          <p:nvPr>
            <p:ph type="pic" sz="half" idx="14"/>
          </p:nvPr>
        </p:nvSpPr>
        <p:spPr>
          <a:xfrm>
            <a:off x="0" y="6846847"/>
            <a:ext cx="12199434" cy="686915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1" name="Picture Placeholder 13"/>
          <p:cNvSpPr>
            <a:spLocks noGrp="1"/>
          </p:cNvSpPr>
          <p:nvPr>
            <p:ph type="pic" sz="half" idx="15"/>
          </p:nvPr>
        </p:nvSpPr>
        <p:spPr>
          <a:xfrm>
            <a:off x="12199433" y="0"/>
            <a:ext cx="12178217" cy="684684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9188605"/>
            <a:ext cx="5926162" cy="452739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-11154"/>
            <a:ext cx="5977055" cy="893213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250969" y="-11153"/>
            <a:ext cx="5926163" cy="451624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250969" y="4783870"/>
            <a:ext cx="5926163" cy="893213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400596" y="9188605"/>
            <a:ext cx="5977055" cy="4527394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400596" y="-11154"/>
            <a:ext cx="5977055" cy="893213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2162200" y="-11153"/>
            <a:ext cx="5926163" cy="4516247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162200" y="4783870"/>
            <a:ext cx="5926163" cy="893213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0" name="Rectangle 1"/>
          <p:cNvSpPr/>
          <p:nvPr/>
        </p:nvSpPr>
        <p:spPr>
          <a:xfrm>
            <a:off x="3456878" y="12801599"/>
            <a:ext cx="1739591" cy="4683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3345365"/>
            <a:ext cx="4259766" cy="312234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103005" y="6753921"/>
            <a:ext cx="3009746" cy="3059152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527394" y="6753921"/>
            <a:ext cx="5307983" cy="696207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527394" y="-22302"/>
            <a:ext cx="8585356" cy="6490009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1472763" y="12830951"/>
            <a:ext cx="385148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Wolf Company </a:t>
            </a:r>
            <a:r>
              <a:rPr b="0">
                <a:latin typeface="Lato Light"/>
                <a:ea typeface="Lato Light"/>
                <a:cs typeface="Lato Light"/>
                <a:sym typeface="Lato Light"/>
              </a:rPr>
              <a:t>| Presentation</a:t>
            </a:r>
          </a:p>
        </p:txBody>
      </p:sp>
      <p:sp>
        <p:nvSpPr>
          <p:cNvPr id="3" name="Hexagon 13"/>
          <p:cNvSpPr/>
          <p:nvPr/>
        </p:nvSpPr>
        <p:spPr>
          <a:xfrm rot="5400000">
            <a:off x="22423256" y="543679"/>
            <a:ext cx="766065" cy="66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4655" y="0"/>
                </a:lnTo>
                <a:lnTo>
                  <a:pt x="16945" y="0"/>
                </a:lnTo>
                <a:lnTo>
                  <a:pt x="21600" y="10800"/>
                </a:lnTo>
                <a:lnTo>
                  <a:pt x="16945" y="21600"/>
                </a:lnTo>
                <a:lnTo>
                  <a:pt x="4655" y="21600"/>
                </a:ln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431706" y="596900"/>
            <a:ext cx="704091" cy="728944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2863"/>
          <p:cNvSpPr/>
          <p:nvPr/>
        </p:nvSpPr>
        <p:spPr>
          <a:xfrm>
            <a:off x="21824732" y="1264775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" name="Shape 2864"/>
          <p:cNvSpPr/>
          <p:nvPr/>
        </p:nvSpPr>
        <p:spPr>
          <a:xfrm>
            <a:off x="22533306" y="1264775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" name="Shape 2865"/>
          <p:cNvSpPr/>
          <p:nvPr/>
        </p:nvSpPr>
        <p:spPr>
          <a:xfrm>
            <a:off x="21114225" y="12647759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/>
          </p:nvPr>
        </p:nvSpPr>
        <p:spPr>
          <a:xfrm>
            <a:off x="1218565" y="184149"/>
            <a:ext cx="2193417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9" name="正文级别 1…"/>
          <p:cNvSpPr txBox="1">
            <a:spLocks noGrp="1"/>
          </p:cNvSpPr>
          <p:nvPr>
            <p:ph type="body" idx="1"/>
          </p:nvPr>
        </p:nvSpPr>
        <p:spPr>
          <a:xfrm>
            <a:off x="1218565" y="3200400"/>
            <a:ext cx="2193417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5" r:id="rId13"/>
    <p:sldLayoutId id="2147483666" r:id="rId14"/>
    <p:sldLayoutId id="2147483667" r:id="rId15"/>
    <p:sldLayoutId id="2147483669" r:id="rId16"/>
    <p:sldLayoutId id="2147483671" r:id="rId17"/>
    <p:sldLayoutId id="2147483674" r:id="rId18"/>
    <p:sldLayoutId id="2147483675" r:id="rId19"/>
    <p:sldLayoutId id="2147483676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688" r:id="rId29"/>
    <p:sldLayoutId id="2147483689" r:id="rId30"/>
    <p:sldLayoutId id="2147483690" r:id="rId31"/>
  </p:sldLayoutIdLst>
  <p:transition spd="med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7F7F7F"/>
          </a:solidFill>
          <a:uFillTx/>
          <a:latin typeface="Lato Light"/>
          <a:ea typeface="Lato Light"/>
          <a:cs typeface="Lato Light"/>
          <a:sym typeface="Lato Light"/>
        </a:defRPr>
      </a:lvl9pPr>
    </p:bodyStyle>
    <p:otherStyle>
      <a:lvl1pPr marL="0" marR="0" indent="0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91421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182843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2742651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365686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4571086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5485303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6399519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7313737" algn="l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ubtitle 2"/>
          <p:cNvSpPr txBox="1"/>
          <p:nvPr/>
        </p:nvSpPr>
        <p:spPr>
          <a:xfrm>
            <a:off x="9612975" y="8783664"/>
            <a:ext cx="4435510" cy="738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2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altLang="zh-CN" sz="4500" dirty="0">
                <a:solidFill>
                  <a:schemeClr val="bg2">
                    <a:lumMod val="50000"/>
                  </a:schemeClr>
                </a:solidFill>
              </a:rPr>
              <a:t>2152614 </a:t>
            </a:r>
            <a:r>
              <a:rPr lang="zh-CN" altLang="en-US" sz="4500" dirty="0">
                <a:solidFill>
                  <a:schemeClr val="bg2">
                    <a:lumMod val="50000"/>
                  </a:schemeClr>
                </a:solidFill>
              </a:rPr>
              <a:t>崔宸睿</a:t>
            </a:r>
            <a:endParaRPr lang="en-US" sz="4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1" name="TextBox 16"/>
          <p:cNvSpPr txBox="1"/>
          <p:nvPr/>
        </p:nvSpPr>
        <p:spPr>
          <a:xfrm>
            <a:off x="851920" y="3952479"/>
            <a:ext cx="2239170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DQN</a:t>
            </a:r>
            <a:r>
              <a:rPr lang="zh-CN" altLang="en-US" dirty="0">
                <a:solidFill>
                  <a:srgbClr val="00B0F0"/>
                </a:solidFill>
              </a:rPr>
              <a:t>算法实现</a:t>
            </a:r>
            <a:r>
              <a:rPr lang="en-US" altLang="zh-CN" dirty="0" err="1">
                <a:solidFill>
                  <a:srgbClr val="00B0F0"/>
                </a:solidFill>
              </a:rPr>
              <a:t>CartPole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2895"/>
          <p:cNvSpPr/>
          <p:nvPr/>
        </p:nvSpPr>
        <p:spPr>
          <a:xfrm>
            <a:off x="11985530" y="6246189"/>
            <a:ext cx="457407" cy="914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062">
              <a:defRPr sz="2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71" name="TextBox 42"/>
          <p:cNvSpPr txBox="1"/>
          <p:nvPr/>
        </p:nvSpPr>
        <p:spPr>
          <a:xfrm>
            <a:off x="10056913" y="937491"/>
            <a:ext cx="4314642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altLang="zh-CN" b="0" dirty="0" err="1">
                <a:solidFill>
                  <a:schemeClr val="bg2"/>
                </a:solidFill>
                <a:ea typeface="方正粗黑宋简体" panose="02000000000000000000" pitchFamily="2" charset="-122"/>
                <a:cs typeface="Lato Bold" panose="020F0502020204030203" pitchFamily="34" charset="0"/>
              </a:rPr>
              <a:t>CartPole</a:t>
            </a:r>
            <a:endParaRPr lang="zh-CN" altLang="en-US" b="0" dirty="0">
              <a:solidFill>
                <a:schemeClr val="bg2"/>
              </a:solidFill>
              <a:ea typeface="方正粗黑宋简体" panose="02000000000000000000" pitchFamily="2" charset="-122"/>
              <a:cs typeface="Lato Bold" panose="020F0502020204030203" pitchFamily="34" charset="0"/>
            </a:endParaRPr>
          </a:p>
        </p:txBody>
      </p:sp>
      <p:sp>
        <p:nvSpPr>
          <p:cNvPr id="572" name="TextBox 43"/>
          <p:cNvSpPr txBox="1"/>
          <p:nvPr/>
        </p:nvSpPr>
        <p:spPr>
          <a:xfrm>
            <a:off x="11603811" y="2284410"/>
            <a:ext cx="122084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200"/>
            </a:lvl1pPr>
          </a:lstStyle>
          <a:p>
            <a:r>
              <a:rPr lang="zh-CN" altLang="en-US" dirty="0"/>
              <a:t>游戏介绍</a:t>
            </a:r>
            <a:endParaRPr dirty="0"/>
          </a:p>
        </p:txBody>
      </p:sp>
      <p:sp>
        <p:nvSpPr>
          <p:cNvPr id="573" name="Straight Connector 44"/>
          <p:cNvSpPr/>
          <p:nvPr/>
        </p:nvSpPr>
        <p:spPr>
          <a:xfrm>
            <a:off x="11608676" y="838200"/>
            <a:ext cx="1192924" cy="0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4" name="Subtitle 2"/>
          <p:cNvSpPr txBox="1"/>
          <p:nvPr/>
        </p:nvSpPr>
        <p:spPr>
          <a:xfrm>
            <a:off x="15003148" y="2322486"/>
            <a:ext cx="6373382" cy="6375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8744" tIns="108744" rIns="108744" bIns="108744">
            <a:spAutoFit/>
          </a:bodyPr>
          <a:lstStyle>
            <a:lvl1pPr algn="ctr" defTabSz="1087636">
              <a:lnSpc>
                <a:spcPts val="4000"/>
              </a:lnSpc>
              <a:spcBef>
                <a:spcPts val="500"/>
              </a:spcBef>
              <a:defRPr sz="24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algn="just"/>
            <a:r>
              <a:rPr lang="zh-CN" altLang="en-US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4000" dirty="0" err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CartPole</a:t>
            </a:r>
            <a:r>
              <a:rPr lang="zh-CN" altLang="en-US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环境中，有一辆小车，</a:t>
            </a:r>
            <a:r>
              <a:rPr lang="en-US" altLang="zh-CN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agent</a:t>
            </a:r>
            <a:r>
              <a:rPr lang="zh-CN" altLang="en-US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的任务是通过左右移动保持车上的杆竖直，若杆的倾斜度数过大，或者车子离初始位置左右的偏离程度过大，或者坚持时间到达 </a:t>
            </a:r>
            <a:r>
              <a:rPr lang="en-US" altLang="zh-CN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200 </a:t>
            </a:r>
            <a:r>
              <a:rPr lang="zh-CN" altLang="en-US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帧，则游戏结束。智能体动作空间的大小为</a:t>
            </a:r>
            <a:r>
              <a:rPr lang="en-US" altLang="zh-CN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，在游戏中每坚持一帧，智能体能获得分数为 </a:t>
            </a:r>
            <a:r>
              <a:rPr lang="en-US" altLang="zh-CN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的奖励，坚持时间越长，则最后的分数越高。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A4B42-D895-1DB1-87F9-C861DB7B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29" y="2963494"/>
            <a:ext cx="12371721" cy="8883949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A76B26B-F416-BE6B-B46B-319C852A6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9264"/>
              </p:ext>
            </p:extLst>
          </p:nvPr>
        </p:nvGraphicFramePr>
        <p:xfrm>
          <a:off x="14371555" y="9736518"/>
          <a:ext cx="932423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119">
                  <a:extLst>
                    <a:ext uri="{9D8B030D-6E8A-4147-A177-3AD203B41FA5}">
                      <a16:colId xmlns:a16="http://schemas.microsoft.com/office/drawing/2014/main" val="2207299866"/>
                    </a:ext>
                  </a:extLst>
                </a:gridCol>
                <a:gridCol w="4662119">
                  <a:extLst>
                    <a:ext uri="{9D8B030D-6E8A-4147-A177-3AD203B41FA5}">
                      <a16:colId xmlns:a16="http://schemas.microsoft.com/office/drawing/2014/main" val="297222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向左移动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50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向右移动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857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5E55B0C-95B2-4732-71D7-88BCB0B999BE}"/>
              </a:ext>
            </a:extLst>
          </p:cNvPr>
          <p:cNvSpPr txBox="1"/>
          <p:nvPr/>
        </p:nvSpPr>
        <p:spPr>
          <a:xfrm>
            <a:off x="1759290" y="774907"/>
            <a:ext cx="477310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DQN</a:t>
            </a:r>
            <a:r>
              <a:rPr lang="zh-CN" altLang="en-US" dirty="0"/>
              <a:t>介绍</a:t>
            </a:r>
            <a:endParaRPr dirty="0"/>
          </a:p>
        </p:txBody>
      </p:sp>
      <p:sp>
        <p:nvSpPr>
          <p:cNvPr id="6" name="Straight Connector 75">
            <a:extLst>
              <a:ext uri="{FF2B5EF4-FFF2-40B4-BE49-F238E27FC236}">
                <a16:creationId xmlns:a16="http://schemas.microsoft.com/office/drawing/2014/main" id="{B47175FA-8F3F-C3A3-A7CE-1BAAAB26E84F}"/>
              </a:ext>
            </a:extLst>
          </p:cNvPr>
          <p:cNvSpPr/>
          <p:nvPr/>
        </p:nvSpPr>
        <p:spPr>
          <a:xfrm>
            <a:off x="3688620" y="1963497"/>
            <a:ext cx="914440" cy="1034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348BAD-1EFC-5CFD-429F-238B378313BF}"/>
              </a:ext>
            </a:extLst>
          </p:cNvPr>
          <p:cNvSpPr txBox="1"/>
          <p:nvPr/>
        </p:nvSpPr>
        <p:spPr>
          <a:xfrm>
            <a:off x="1849964" y="2582639"/>
            <a:ext cx="1261269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454D64"/>
                </a:solidFill>
                <a:effectLst/>
                <a:latin typeface="-apple-system"/>
              </a:rPr>
              <a:t>Q</a:t>
            </a:r>
            <a:r>
              <a:rPr lang="zh-CN" altLang="en-US" b="1" dirty="0">
                <a:solidFill>
                  <a:srgbClr val="454D64"/>
                </a:solidFill>
                <a:effectLst/>
                <a:latin typeface="-apple-system"/>
              </a:rPr>
              <a:t>网络</a:t>
            </a:r>
            <a:r>
              <a:rPr lang="zh-CN" altLang="en-US" b="0" dirty="0">
                <a:solidFill>
                  <a:srgbClr val="454D64"/>
                </a:solidFill>
                <a:effectLst/>
                <a:latin typeface="-apple-system"/>
              </a:rPr>
              <a:t>：我们想在车杆的环境中得到动作价值函数</a:t>
            </a:r>
            <a:r>
              <a:rPr lang="en-US" altLang="zh-CN" b="0" dirty="0">
                <a:solidFill>
                  <a:srgbClr val="454D64"/>
                </a:solidFill>
                <a:effectLst/>
                <a:latin typeface="-apple-system"/>
              </a:rPr>
              <a:t>Q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454D64"/>
                </a:solidFill>
                <a:latin typeface="-apple-system"/>
              </a:rPr>
              <a:t>s,a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 ，</a:t>
            </a:r>
            <a:r>
              <a:rPr lang="zh-CN" altLang="en-US" b="0" dirty="0">
                <a:solidFill>
                  <a:srgbClr val="454D64"/>
                </a:solidFill>
                <a:effectLst/>
                <a:latin typeface="-apple-system"/>
              </a:rPr>
              <a:t>所以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使用</a:t>
            </a:r>
            <a:r>
              <a:rPr lang="zh-CN" altLang="en-US" b="1" i="0" dirty="0">
                <a:solidFill>
                  <a:srgbClr val="454D64"/>
                </a:solidFill>
                <a:effectLst/>
                <a:latin typeface="-apple-system"/>
              </a:rPr>
              <a:t>函数拟合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的思想。用一个神经网络来表示函数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神经网络的输入是状态和动作，然后输出一个标量，表示在状态下采取动作能获得的价值。我们将用于拟合函数函数的神经网络称为</a:t>
            </a:r>
            <a:r>
              <a:rPr lang="en-US" altLang="zh-CN" b="1" i="0" dirty="0">
                <a:solidFill>
                  <a:srgbClr val="454D64"/>
                </a:solidFill>
                <a:effectLst/>
                <a:latin typeface="-apple-system"/>
              </a:rPr>
              <a:t>Q </a:t>
            </a:r>
            <a:r>
              <a:rPr lang="zh-CN" altLang="en-US" b="1" i="0" dirty="0">
                <a:solidFill>
                  <a:srgbClr val="454D64"/>
                </a:solidFill>
                <a:effectLst/>
                <a:latin typeface="-apple-system"/>
              </a:rPr>
              <a:t>网络</a:t>
            </a:r>
            <a:r>
              <a:rPr lang="zh-CN" altLang="en-US" b="1" dirty="0">
                <a:solidFill>
                  <a:srgbClr val="454D64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9184AA-E520-5CE5-8E17-74BFDC1C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50" y="4189620"/>
            <a:ext cx="7061349" cy="57892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9118892-CFE6-F032-F736-310938B38417}"/>
              </a:ext>
            </a:extLst>
          </p:cNvPr>
          <p:cNvSpPr txBox="1"/>
          <p:nvPr/>
        </p:nvSpPr>
        <p:spPr>
          <a:xfrm>
            <a:off x="1474227" y="5528085"/>
            <a:ext cx="14746433" cy="6740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374151"/>
                </a:solidFill>
                <a:latin typeface="Söhne"/>
              </a:rPr>
              <a:t>     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在线网络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Online Network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作用：在线网络是用于进行动作选择和评估当前状态的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值的网络。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更新：在线网络在每个训练步骤中，根据当前状态输入，计算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值，并选择最优动作。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训练：在线网络通过反向传播和梯度下降来更新网络参数，以逼近真实的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值目标。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457200" lvl="1" indent="0"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目标网络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Target Network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作用：目标网络用于计算目标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值，用于训练在线网络。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更新：目标网络的参数不会经常更新，而是以一定的频率（如每隔一定的训练周期）从在线网络中复制参数。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训练：目标网络的参数在训练过程中保持不变，提供相对稳定的目标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值，减少训练过程中目标值的变动。</a:t>
            </a:r>
          </a:p>
        </p:txBody>
      </p:sp>
    </p:spTree>
    <p:extLst>
      <p:ext uri="{BB962C8B-B14F-4D97-AF65-F5344CB8AC3E}">
        <p14:creationId xmlns:p14="http://schemas.microsoft.com/office/powerpoint/2010/main" val="28855034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5E55B0C-95B2-4732-71D7-88BCB0B999BE}"/>
              </a:ext>
            </a:extLst>
          </p:cNvPr>
          <p:cNvSpPr txBox="1"/>
          <p:nvPr/>
        </p:nvSpPr>
        <p:spPr>
          <a:xfrm>
            <a:off x="1488018" y="902612"/>
            <a:ext cx="4401204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zh-CN" altLang="en-US" dirty="0"/>
              <a:t>经验回放</a:t>
            </a:r>
            <a:endParaRPr dirty="0"/>
          </a:p>
        </p:txBody>
      </p:sp>
      <p:sp>
        <p:nvSpPr>
          <p:cNvPr id="6" name="Straight Connector 75">
            <a:extLst>
              <a:ext uri="{FF2B5EF4-FFF2-40B4-BE49-F238E27FC236}">
                <a16:creationId xmlns:a16="http://schemas.microsoft.com/office/drawing/2014/main" id="{B47175FA-8F3F-C3A3-A7CE-1BAAAB26E84F}"/>
              </a:ext>
            </a:extLst>
          </p:cNvPr>
          <p:cNvSpPr/>
          <p:nvPr/>
        </p:nvSpPr>
        <p:spPr>
          <a:xfrm>
            <a:off x="3688620" y="1963497"/>
            <a:ext cx="914440" cy="1034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118892-CFE6-F032-F736-310938B38417}"/>
              </a:ext>
            </a:extLst>
          </p:cNvPr>
          <p:cNvSpPr txBox="1"/>
          <p:nvPr/>
        </p:nvSpPr>
        <p:spPr>
          <a:xfrm>
            <a:off x="898035" y="3995678"/>
            <a:ext cx="11883687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454D64"/>
                </a:solidFill>
                <a:effectLst/>
                <a:latin typeface="-apple-system"/>
              </a:rPr>
              <a:t>DQN 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算法采用了</a:t>
            </a:r>
            <a:r>
              <a:rPr lang="zh-CN" altLang="en-US" b="1" i="0" dirty="0">
                <a:solidFill>
                  <a:srgbClr val="454D64"/>
                </a:solidFill>
                <a:effectLst/>
                <a:latin typeface="-apple-system"/>
              </a:rPr>
              <a:t>经验回放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54D64"/>
                </a:solidFill>
                <a:effectLst/>
                <a:latin typeface="-apple-system"/>
              </a:rPr>
              <a:t>experience replay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）方法，具体做法为维护一个</a:t>
            </a:r>
            <a:r>
              <a:rPr lang="zh-CN" altLang="en-US" b="1" i="0" dirty="0">
                <a:solidFill>
                  <a:srgbClr val="454D64"/>
                </a:solidFill>
                <a:effectLst/>
                <a:latin typeface="-apple-system"/>
              </a:rPr>
              <a:t>回放缓冲区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，将每次从环境中采样得到的五元组数据（状态、动作、奖励、是否结束、下一状态）存储到回放缓冲区中，训练 </a:t>
            </a:r>
            <a:r>
              <a:rPr lang="en-US" altLang="zh-CN" b="0" i="0" dirty="0">
                <a:solidFill>
                  <a:srgbClr val="454D64"/>
                </a:solidFill>
                <a:effectLst/>
                <a:latin typeface="-apple-system"/>
              </a:rPr>
              <a:t>Q </a:t>
            </a:r>
            <a:r>
              <a:rPr lang="zh-CN" altLang="en-US" b="0" i="0" dirty="0">
                <a:solidFill>
                  <a:srgbClr val="454D64"/>
                </a:solidFill>
                <a:effectLst/>
                <a:latin typeface="-apple-system"/>
              </a:rPr>
              <a:t>网络的时候再从回放缓冲区中随机采样若干数据来进行训练。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971216-A8F1-B643-2CC0-EA5DF857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673" y="4503193"/>
            <a:ext cx="8017591" cy="43625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701596-B332-6AF1-36D3-A7E1F5FFB249}"/>
              </a:ext>
            </a:extLst>
          </p:cNvPr>
          <p:cNvSpPr txBox="1"/>
          <p:nvPr/>
        </p:nvSpPr>
        <p:spPr>
          <a:xfrm>
            <a:off x="885185" y="8106319"/>
            <a:ext cx="1421295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在代码中，封装了</a:t>
            </a:r>
            <a:r>
              <a:rPr lang="en-US" altLang="zh-CN" dirty="0" err="1">
                <a:solidFill>
                  <a:srgbClr val="454D64"/>
                </a:solidFill>
                <a:latin typeface="-apple-system"/>
              </a:rPr>
              <a:t>Replaymemory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类，用于经验回放</a:t>
            </a:r>
            <a:endParaRPr lang="en-US" altLang="zh-CN" dirty="0">
              <a:solidFill>
                <a:srgbClr val="454D64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类成员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MEMORY_SIZE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表示回放缓冲区大小，最多存放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个状态</a:t>
            </a:r>
            <a:endParaRPr lang="en-US" altLang="zh-CN" dirty="0">
              <a:solidFill>
                <a:srgbClr val="454D64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类成员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BATCH_SIZE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表示每次从缓冲区中取样的个数，随机取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64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个；</a:t>
            </a:r>
            <a:endParaRPr lang="en-US" altLang="zh-CN" dirty="0">
              <a:solidFill>
                <a:srgbClr val="454D64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类方法</a:t>
            </a:r>
            <a:r>
              <a:rPr lang="en-US" altLang="zh-CN" dirty="0" err="1">
                <a:solidFill>
                  <a:srgbClr val="454D64"/>
                </a:solidFill>
                <a:latin typeface="-apple-system"/>
              </a:rPr>
              <a:t>add_memo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用于向回放缓冲区中添加新的记忆</a:t>
            </a:r>
            <a:endParaRPr lang="en-US" altLang="zh-CN" dirty="0">
              <a:solidFill>
                <a:srgbClr val="454D64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类方法</a:t>
            </a:r>
            <a:r>
              <a:rPr lang="en-US" altLang="zh-CN" dirty="0">
                <a:solidFill>
                  <a:srgbClr val="454D64"/>
                </a:solidFill>
                <a:latin typeface="-apple-system"/>
              </a:rPr>
              <a:t>sample</a:t>
            </a:r>
            <a:r>
              <a:rPr lang="zh-CN" altLang="en-US" dirty="0">
                <a:solidFill>
                  <a:srgbClr val="454D64"/>
                </a:solidFill>
                <a:latin typeface="-apple-system"/>
              </a:rPr>
              <a:t>用于从回放缓冲区中随机取样</a:t>
            </a: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BE7FA4-3CAB-95A7-B034-D9602E451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141" y="8865704"/>
            <a:ext cx="8318449" cy="26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20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5E55B0C-95B2-4732-71D7-88BCB0B999BE}"/>
              </a:ext>
            </a:extLst>
          </p:cNvPr>
          <p:cNvSpPr txBox="1"/>
          <p:nvPr/>
        </p:nvSpPr>
        <p:spPr>
          <a:xfrm>
            <a:off x="215962" y="1034642"/>
            <a:ext cx="877419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en-US" dirty="0"/>
              <a:t>DQN</a:t>
            </a:r>
            <a:r>
              <a:rPr lang="zh-CN" altLang="en-US" dirty="0"/>
              <a:t>类和</a:t>
            </a:r>
            <a:r>
              <a:rPr lang="en-US" dirty="0"/>
              <a:t>Agent</a:t>
            </a:r>
            <a:r>
              <a:rPr lang="zh-CN" altLang="en-US" dirty="0"/>
              <a:t>类</a:t>
            </a:r>
            <a:endParaRPr dirty="0"/>
          </a:p>
        </p:txBody>
      </p:sp>
      <p:sp>
        <p:nvSpPr>
          <p:cNvPr id="6" name="Straight Connector 75">
            <a:extLst>
              <a:ext uri="{FF2B5EF4-FFF2-40B4-BE49-F238E27FC236}">
                <a16:creationId xmlns:a16="http://schemas.microsoft.com/office/drawing/2014/main" id="{B47175FA-8F3F-C3A3-A7CE-1BAAAB26E84F}"/>
              </a:ext>
            </a:extLst>
          </p:cNvPr>
          <p:cNvSpPr/>
          <p:nvPr/>
        </p:nvSpPr>
        <p:spPr>
          <a:xfrm>
            <a:off x="3688620" y="1963497"/>
            <a:ext cx="914440" cy="1034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118892-CFE6-F032-F736-310938B38417}"/>
              </a:ext>
            </a:extLst>
          </p:cNvPr>
          <p:cNvSpPr txBox="1"/>
          <p:nvPr/>
        </p:nvSpPr>
        <p:spPr>
          <a:xfrm>
            <a:off x="703075" y="2874744"/>
            <a:ext cx="14269356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374151"/>
                </a:solidFill>
                <a:latin typeface="Söhne"/>
              </a:rPr>
              <a:t>DQN</a:t>
            </a:r>
            <a:r>
              <a:rPr lang="zh-CN" altLang="en-US" b="1" dirty="0">
                <a:solidFill>
                  <a:srgbClr val="374151"/>
                </a:solidFill>
                <a:latin typeface="Söhne"/>
              </a:rPr>
              <a:t>类：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构造函数中定义了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包含两个线性层的前向传播函数；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类方法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act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选择动作的函数；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/>
            <a:endParaRPr lang="en-US" altLang="zh-CN" b="1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2FEF81-EAC3-A64B-DEE2-AA1CBFC6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659" y="6679096"/>
            <a:ext cx="7820520" cy="7034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98CDE0-F5FE-43B4-C753-6363F240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659" y="491038"/>
            <a:ext cx="5028776" cy="61880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787219-4E2B-7FF2-25BF-039186AFE901}"/>
              </a:ext>
            </a:extLst>
          </p:cNvPr>
          <p:cNvSpPr txBox="1"/>
          <p:nvPr/>
        </p:nvSpPr>
        <p:spPr>
          <a:xfrm>
            <a:off x="703075" y="8076222"/>
            <a:ext cx="14269356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374151"/>
                </a:solidFill>
                <a:latin typeface="Söhne"/>
              </a:rPr>
              <a:t>Agent</a:t>
            </a:r>
            <a:r>
              <a:rPr lang="zh-CN" altLang="en-US" b="1" dirty="0">
                <a:solidFill>
                  <a:srgbClr val="374151"/>
                </a:solidFill>
                <a:latin typeface="Söhne"/>
              </a:rPr>
              <a:t>类：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定义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输入和输出的维度；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超参数和网络模型：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GAMMA,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learning_rate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记忆回放实例：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memo</a:t>
            </a: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在线网络：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online_net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	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目标网络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：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target_net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优化器：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optimizer</a:t>
            </a:r>
            <a:endParaRPr lang="en-US" altLang="zh-CN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80255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Box 42"/>
          <p:cNvSpPr txBox="1"/>
          <p:nvPr/>
        </p:nvSpPr>
        <p:spPr>
          <a:xfrm>
            <a:off x="10526843" y="1169457"/>
            <a:ext cx="332398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zh-CN" altLang="en-US" dirty="0"/>
              <a:t>伪代码</a:t>
            </a:r>
            <a:endParaRPr dirty="0"/>
          </a:p>
        </p:txBody>
      </p:sp>
      <p:sp>
        <p:nvSpPr>
          <p:cNvPr id="504" name="Straight Connector 44"/>
          <p:cNvSpPr/>
          <p:nvPr/>
        </p:nvSpPr>
        <p:spPr>
          <a:xfrm>
            <a:off x="11608676" y="838200"/>
            <a:ext cx="1192924" cy="0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D83675-5D73-9FC1-4B73-B9932EB8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7" y="2885708"/>
            <a:ext cx="12533453" cy="98218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5AD51CE-D43C-8954-CBA8-D937B361879A}"/>
              </a:ext>
            </a:extLst>
          </p:cNvPr>
          <p:cNvSpPr txBox="1"/>
          <p:nvPr/>
        </p:nvSpPr>
        <p:spPr>
          <a:xfrm>
            <a:off x="12801600" y="2908946"/>
            <a:ext cx="10793896" cy="10618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开始训练循环。对于每个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episode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和每个时间步，计算当前的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epsilon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值，并进行随机采样；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根据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epsilon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的概率选择动作。如果随机采样小于等于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epsilon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，则随机选择一个动作，否则使用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agent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的在线网络选择一个动作；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执行选择的动作并观察下一个状态、奖励和是否结束。将状态转移信息存储到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agent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的记忆中，并更新累计奖励；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如果当前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episode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结束，则重置环境并保存累计奖励；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从记忆中采样一批数据，使用目标网络计算下一个状态的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值，并选择最大的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值。根据贝尔曼方程计算目标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值；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使用在线网络计算当前状态的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值，并根据采样的动作索引提取相应的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Q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值；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计算损失函数，使用平滑的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L1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损失函数；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对网络的参数进行梯度下降优化；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latin typeface="Lato Light"/>
                <a:ea typeface="Lato Light"/>
                <a:cs typeface="Lato Light"/>
                <a:sym typeface="Lato Light"/>
              </a:rPr>
              <a:t>根据目标网络更新频率，将在线网络的参数复制到目标网络中；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indent="0" algn="l" defTabSz="18284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Box 42"/>
          <p:cNvSpPr txBox="1"/>
          <p:nvPr/>
        </p:nvSpPr>
        <p:spPr>
          <a:xfrm>
            <a:off x="8911015" y="1169457"/>
            <a:ext cx="6555640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zh-CN" altLang="en-US" dirty="0"/>
              <a:t>当前训练结果</a:t>
            </a:r>
            <a:endParaRPr dirty="0"/>
          </a:p>
        </p:txBody>
      </p:sp>
      <p:sp>
        <p:nvSpPr>
          <p:cNvPr id="504" name="Straight Connector 44"/>
          <p:cNvSpPr/>
          <p:nvPr/>
        </p:nvSpPr>
        <p:spPr>
          <a:xfrm>
            <a:off x="11608676" y="838200"/>
            <a:ext cx="1192924" cy="0"/>
          </a:xfrm>
          <a:prstGeom prst="line">
            <a:avLst/>
          </a:prstGeom>
          <a:ln w="571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7777D9-F38E-2BEB-2E83-FF4896A5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43" y="4235873"/>
            <a:ext cx="9081297" cy="3344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A89BA5-96D5-FE20-4BDD-4D64A14A4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245" y="4235873"/>
            <a:ext cx="6706301" cy="60047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A54E33-C402-CEA7-D449-8789FE1B7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16" y="9011335"/>
            <a:ext cx="12127484" cy="23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57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4"/>
          <p:cNvSpPr txBox="1">
            <a:spLocks noGrp="1"/>
          </p:cNvSpPr>
          <p:nvPr>
            <p:ph type="sldNum" sz="quarter" idx="2"/>
          </p:nvPr>
        </p:nvSpPr>
        <p:spPr>
          <a:xfrm>
            <a:off x="22681470" y="596899"/>
            <a:ext cx="365060" cy="55114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ctr">
              <a:defRPr sz="24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45" name="TextBox 42"/>
          <p:cNvSpPr txBox="1"/>
          <p:nvPr/>
        </p:nvSpPr>
        <p:spPr>
          <a:xfrm>
            <a:off x="9985048" y="5238444"/>
            <a:ext cx="4401204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8400" b="1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r>
              <a:rPr lang="zh-CN" altLang="en-US" dirty="0"/>
              <a:t>谢谢大家</a:t>
            </a:r>
            <a:endParaRPr dirty="0"/>
          </a:p>
        </p:txBody>
      </p:sp>
      <p:pic>
        <p:nvPicPr>
          <p:cNvPr id="451" name="Picture Placeholder 2" descr="Picture Placeholder 2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229" b="30229"/>
          <a:stretch>
            <a:fillRect/>
          </a:stretch>
        </p:blipFill>
        <p:spPr>
          <a:xfrm>
            <a:off x="-2" y="7289799"/>
            <a:ext cx="24377653" cy="6426202"/>
          </a:xfrm>
          <a:prstGeom prst="rect">
            <a:avLst/>
          </a:prstGeom>
        </p:spPr>
      </p:pic>
      <p:pic>
        <p:nvPicPr>
          <p:cNvPr id="45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" y="7092561"/>
            <a:ext cx="24875922" cy="16840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61908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36DDD7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36DDD7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908</Words>
  <Application>Microsoft Office PowerPoint</Application>
  <PresentationFormat>自定义</PresentationFormat>
  <Paragraphs>56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-apple-system</vt:lpstr>
      <vt:lpstr>Gill Sans</vt:lpstr>
      <vt:lpstr>Söhne</vt:lpstr>
      <vt:lpstr>幼圆</vt:lpstr>
      <vt:lpstr>Arial</vt:lpstr>
      <vt:lpstr>Calibri Light</vt:lpstr>
      <vt:lpstr>Lato</vt:lpstr>
      <vt:lpstr>Lato Black</vt:lpstr>
      <vt:lpstr>Lato Bold</vt:lpstr>
      <vt:lpstr>Lato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cr c</cp:lastModifiedBy>
  <cp:revision>13</cp:revision>
  <dcterms:modified xsi:type="dcterms:W3CDTF">2023-05-22T09:32:41Z</dcterms:modified>
</cp:coreProperties>
</file>