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6" r:id="rId2"/>
    <p:sldId id="271" r:id="rId3"/>
    <p:sldId id="258" r:id="rId4"/>
    <p:sldId id="336" r:id="rId5"/>
    <p:sldId id="259" r:id="rId6"/>
    <p:sldId id="337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301" r:id="rId18"/>
    <p:sldId id="338" r:id="rId19"/>
    <p:sldId id="272" r:id="rId20"/>
    <p:sldId id="275" r:id="rId21"/>
    <p:sldId id="276" r:id="rId22"/>
    <p:sldId id="277" r:id="rId23"/>
    <p:sldId id="278" r:id="rId24"/>
    <p:sldId id="298" r:id="rId25"/>
    <p:sldId id="279" r:id="rId26"/>
    <p:sldId id="280" r:id="rId27"/>
    <p:sldId id="281" r:id="rId28"/>
    <p:sldId id="302" r:id="rId29"/>
    <p:sldId id="282" r:id="rId30"/>
    <p:sldId id="303" r:id="rId31"/>
    <p:sldId id="304" r:id="rId32"/>
    <p:sldId id="285" r:id="rId33"/>
    <p:sldId id="286" r:id="rId34"/>
    <p:sldId id="287" r:id="rId35"/>
    <p:sldId id="288" r:id="rId36"/>
    <p:sldId id="289" r:id="rId37"/>
    <p:sldId id="305" r:id="rId38"/>
    <p:sldId id="290" r:id="rId39"/>
    <p:sldId id="291" r:id="rId40"/>
    <p:sldId id="292" r:id="rId41"/>
    <p:sldId id="306" r:id="rId42"/>
    <p:sldId id="293" r:id="rId43"/>
    <p:sldId id="294" r:id="rId44"/>
    <p:sldId id="295" r:id="rId45"/>
    <p:sldId id="296" r:id="rId46"/>
    <p:sldId id="297" r:id="rId47"/>
    <p:sldId id="300" r:id="rId48"/>
    <p:sldId id="307" r:id="rId49"/>
    <p:sldId id="308" r:id="rId50"/>
    <p:sldId id="309" r:id="rId51"/>
    <p:sldId id="310" r:id="rId52"/>
    <p:sldId id="312" r:id="rId53"/>
    <p:sldId id="315" r:id="rId54"/>
    <p:sldId id="313" r:id="rId55"/>
    <p:sldId id="317" r:id="rId56"/>
    <p:sldId id="319" r:id="rId57"/>
    <p:sldId id="331" r:id="rId58"/>
    <p:sldId id="332" r:id="rId59"/>
    <p:sldId id="333" r:id="rId60"/>
    <p:sldId id="335" r:id="rId61"/>
    <p:sldId id="334" r:id="rId6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8D02A-F337-43E4-B81C-26C79807C764}" type="datetimeFigureOut">
              <a:rPr lang="fr-FR" smtClean="0"/>
              <a:pPr/>
              <a:t>23/11/2016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FF33A-1738-4F6F-9205-FCDF37C722E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6687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FF33A-1738-4F6F-9205-FCDF37C722E0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85986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FF33A-1738-4F6F-9205-FCDF37C722E0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2288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FF33A-1738-4F6F-9205-FCDF37C722E0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40673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FF33A-1738-4F6F-9205-FCDF37C722E0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05683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FF33A-1738-4F6F-9205-FCDF37C722E0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50826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FF33A-1738-4F6F-9205-FCDF37C722E0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0582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FF33A-1738-4F6F-9205-FCDF37C722E0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66109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FF33A-1738-4F6F-9205-FCDF37C722E0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84270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FF33A-1738-4F6F-9205-FCDF37C722E0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86366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FF33A-1738-4F6F-9205-FCDF37C722E0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23585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FF33A-1738-4F6F-9205-FCDF37C722E0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7964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FF33A-1738-4F6F-9205-FCDF37C722E0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98143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FF33A-1738-4F6F-9205-FCDF37C722E0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02130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FF33A-1738-4F6F-9205-FCDF37C722E0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49285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FF33A-1738-4F6F-9205-FCDF37C722E0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8131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FF33A-1738-4F6F-9205-FCDF37C722E0}" type="slidenum">
              <a:rPr lang="fr-FR" smtClean="0"/>
              <a:pPr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91445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FF33A-1738-4F6F-9205-FCDF37C722E0}" type="slidenum">
              <a:rPr lang="fr-FR" smtClean="0"/>
              <a:pPr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00275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FF33A-1738-4F6F-9205-FCDF37C722E0}" type="slidenum">
              <a:rPr lang="fr-FR" smtClean="0"/>
              <a:pPr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79952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FF33A-1738-4F6F-9205-FCDF37C722E0}" type="slidenum">
              <a:rPr lang="fr-FR" smtClean="0"/>
              <a:pPr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54957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FF33A-1738-4F6F-9205-FCDF37C722E0}" type="slidenum">
              <a:rPr lang="fr-FR" smtClean="0"/>
              <a:pPr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32998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FF33A-1738-4F6F-9205-FCDF37C722E0}" type="slidenum">
              <a:rPr lang="fr-FR" smtClean="0"/>
              <a:pPr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16582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FF33A-1738-4F6F-9205-FCDF37C722E0}" type="slidenum">
              <a:rPr lang="fr-FR" smtClean="0"/>
              <a:pPr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3647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FF33A-1738-4F6F-9205-FCDF37C722E0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78535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FF33A-1738-4F6F-9205-FCDF37C722E0}" type="slidenum">
              <a:rPr lang="fr-FR" smtClean="0"/>
              <a:pPr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17912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FF33A-1738-4F6F-9205-FCDF37C722E0}" type="slidenum">
              <a:rPr lang="fr-FR" smtClean="0"/>
              <a:pPr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43482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FF33A-1738-4F6F-9205-FCDF37C722E0}" type="slidenum">
              <a:rPr lang="fr-FR" smtClean="0"/>
              <a:pPr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44283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FF33A-1738-4F6F-9205-FCDF37C722E0}" type="slidenum">
              <a:rPr lang="fr-FR" smtClean="0"/>
              <a:pPr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08685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FF33A-1738-4F6F-9205-FCDF37C722E0}" type="slidenum">
              <a:rPr lang="fr-FR" smtClean="0"/>
              <a:pPr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59155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FF33A-1738-4F6F-9205-FCDF37C722E0}" type="slidenum">
              <a:rPr lang="fr-FR" smtClean="0"/>
              <a:pPr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78518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FF33A-1738-4F6F-9205-FCDF37C722E0}" type="slidenum">
              <a:rPr lang="fr-FR" smtClean="0"/>
              <a:pPr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0656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FF33A-1738-4F6F-9205-FCDF37C722E0}" type="slidenum">
              <a:rPr lang="fr-FR" smtClean="0"/>
              <a:pPr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023039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FF33A-1738-4F6F-9205-FCDF37C722E0}" type="slidenum">
              <a:rPr lang="fr-FR" smtClean="0"/>
              <a:pPr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854550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FF33A-1738-4F6F-9205-FCDF37C722E0}" type="slidenum">
              <a:rPr lang="fr-FR" smtClean="0"/>
              <a:pPr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6563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FF33A-1738-4F6F-9205-FCDF37C722E0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182802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FF33A-1738-4F6F-9205-FCDF37C722E0}" type="slidenum">
              <a:rPr lang="fr-FR" smtClean="0"/>
              <a:pPr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929304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FF33A-1738-4F6F-9205-FCDF37C722E0}" type="slidenum">
              <a:rPr lang="fr-FR" smtClean="0"/>
              <a:pPr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23645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FF33A-1738-4F6F-9205-FCDF37C722E0}" type="slidenum">
              <a:rPr lang="fr-FR" smtClean="0"/>
              <a:pPr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269424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FF33A-1738-4F6F-9205-FCDF37C722E0}" type="slidenum">
              <a:rPr lang="fr-FR" smtClean="0"/>
              <a:pPr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151766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FF33A-1738-4F6F-9205-FCDF37C722E0}" type="slidenum">
              <a:rPr lang="fr-FR" smtClean="0"/>
              <a:pPr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53926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FF33A-1738-4F6F-9205-FCDF37C722E0}" type="slidenum">
              <a:rPr lang="fr-FR" smtClean="0"/>
              <a:pPr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022408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FF33A-1738-4F6F-9205-FCDF37C722E0}" type="slidenum">
              <a:rPr lang="fr-FR" smtClean="0"/>
              <a:pPr/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430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FF33A-1738-4F6F-9205-FCDF37C722E0}" type="slidenum">
              <a:rPr lang="fr-FR" smtClean="0"/>
              <a:pPr/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430782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FF33A-1738-4F6F-9205-FCDF37C722E0}" type="slidenum">
              <a:rPr lang="fr-FR" smtClean="0"/>
              <a:pPr/>
              <a:t>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072535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FF33A-1738-4F6F-9205-FCDF37C722E0}" type="slidenum">
              <a:rPr lang="fr-FR" smtClean="0"/>
              <a:pPr/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0894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FF33A-1738-4F6F-9205-FCDF37C722E0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89007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FF33A-1738-4F6F-9205-FCDF37C722E0}" type="slidenum">
              <a:rPr lang="fr-FR" smtClean="0"/>
              <a:pPr/>
              <a:t>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875397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FF33A-1738-4F6F-9205-FCDF37C722E0}" type="slidenum">
              <a:rPr lang="fr-FR" smtClean="0"/>
              <a:pPr/>
              <a:t>51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345511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FF33A-1738-4F6F-9205-FCDF37C722E0}" type="slidenum">
              <a:rPr lang="fr-FR" smtClean="0"/>
              <a:pPr/>
              <a:t>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18027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FF33A-1738-4F6F-9205-FCDF37C722E0}" type="slidenum">
              <a:rPr lang="fr-FR" smtClean="0"/>
              <a:pPr/>
              <a:t>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919718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FF33A-1738-4F6F-9205-FCDF37C722E0}" type="slidenum">
              <a:rPr lang="fr-FR" smtClean="0"/>
              <a:pPr/>
              <a:t>54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348940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FF33A-1738-4F6F-9205-FCDF37C722E0}" type="slidenum">
              <a:rPr lang="fr-FR" smtClean="0"/>
              <a:pPr/>
              <a:t>55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437238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FF33A-1738-4F6F-9205-FCDF37C722E0}" type="slidenum">
              <a:rPr lang="fr-FR" smtClean="0"/>
              <a:pPr/>
              <a:t>56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639027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FF33A-1738-4F6F-9205-FCDF37C722E0}" type="slidenum">
              <a:rPr lang="fr-FR" smtClean="0"/>
              <a:pPr/>
              <a:t>57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766360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FF33A-1738-4F6F-9205-FCDF37C722E0}" type="slidenum">
              <a:rPr lang="fr-FR" smtClean="0"/>
              <a:pPr/>
              <a:t>58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425311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FF33A-1738-4F6F-9205-FCDF37C722E0}" type="slidenum">
              <a:rPr lang="fr-FR" smtClean="0"/>
              <a:pPr/>
              <a:t>59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4909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FF33A-1738-4F6F-9205-FCDF37C722E0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664529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FF33A-1738-4F6F-9205-FCDF37C722E0}" type="slidenum">
              <a:rPr lang="fr-FR" smtClean="0"/>
              <a:pPr/>
              <a:t>60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649881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FF33A-1738-4F6F-9205-FCDF37C722E0}" type="slidenum">
              <a:rPr lang="fr-FR" smtClean="0"/>
              <a:pPr/>
              <a:t>61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8508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FF33A-1738-4F6F-9205-FCDF37C722E0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1314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FF33A-1738-4F6F-9205-FCDF37C722E0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8024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FF33A-1738-4F6F-9205-FCDF37C722E0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7920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7A436-AC65-4481-9A37-7B669DB53887}" type="datetime1">
              <a:rPr lang="fr-FR" smtClean="0"/>
              <a:pPr/>
              <a:t>23/11/2016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EEF6-392F-434F-8200-72572710D41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D4443-A61A-4163-9D0B-B762638C4447}" type="datetime1">
              <a:rPr lang="fr-FR" smtClean="0"/>
              <a:pPr/>
              <a:t>23/11/2016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EEF6-392F-434F-8200-72572710D41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BA86F-814B-4FB9-93CC-CEBDBF6D6C9B}" type="datetime1">
              <a:rPr lang="fr-FR" smtClean="0"/>
              <a:pPr/>
              <a:t>23/11/2016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EEF6-392F-434F-8200-72572710D41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B1876-6647-4FE8-85DA-83814635A9F7}" type="datetime1">
              <a:rPr lang="fr-FR" smtClean="0"/>
              <a:pPr/>
              <a:t>23/11/2016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EEF6-392F-434F-8200-72572710D41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7C4BC-A090-40B9-A22B-F75F6812CFF2}" type="datetime1">
              <a:rPr lang="fr-FR" smtClean="0"/>
              <a:pPr/>
              <a:t>23/11/2016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EEF6-392F-434F-8200-72572710D41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0BEA-42F1-4AA0-8472-D9B77621ADB0}" type="datetime1">
              <a:rPr lang="fr-FR" smtClean="0"/>
              <a:pPr/>
              <a:t>23/11/2016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EEF6-392F-434F-8200-72572710D41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C95C1-A1B8-44A5-BA23-F1C475D5A6AD}" type="datetime1">
              <a:rPr lang="fr-FR" smtClean="0"/>
              <a:pPr/>
              <a:t>23/11/2016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EEF6-392F-434F-8200-72572710D41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714D9-31AD-4ADF-82B3-2F02A063CF42}" type="datetime1">
              <a:rPr lang="fr-FR" smtClean="0"/>
              <a:pPr/>
              <a:t>23/11/2016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EEF6-392F-434F-8200-72572710D41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0F1DB-7966-4E9A-AC92-C1074D6C84EE}" type="datetime1">
              <a:rPr lang="fr-FR" smtClean="0"/>
              <a:pPr/>
              <a:t>23/11/2016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EEF6-392F-434F-8200-72572710D41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2E5F-DEF4-4B2E-9784-1C6D11241F76}" type="datetime1">
              <a:rPr lang="fr-FR" smtClean="0"/>
              <a:pPr/>
              <a:t>23/11/2016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EEF6-392F-434F-8200-72572710D41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514D-8BF3-4FC0-92D4-056C6912EED6}" type="datetime1">
              <a:rPr lang="fr-FR" smtClean="0"/>
              <a:pPr/>
              <a:t>23/11/2016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EEF6-392F-434F-8200-72572710D41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25EC4-4D71-45CF-A49E-D0DC795EA191}" type="datetime1">
              <a:rPr lang="fr-FR" smtClean="0"/>
              <a:pPr/>
              <a:t>23/11/2016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FEEF6-392F-434F-8200-72572710D41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7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MEPS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Modélisation et Evaluation de Performances des Systèmes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EEF6-392F-434F-8200-72572710D415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7931224" cy="864096"/>
          </a:xfrm>
        </p:spPr>
        <p:txBody>
          <a:bodyPr>
            <a:normAutofit fontScale="90000"/>
          </a:bodyPr>
          <a:lstStyle/>
          <a:p>
            <a:pPr algn="l"/>
            <a:r>
              <a:rPr lang="fr-FR" sz="3100" b="1" u="sng" dirty="0" smtClean="0">
                <a:latin typeface="Times New Roman" pitchFamily="18" charset="0"/>
                <a:cs typeface="Times New Roman" pitchFamily="18" charset="0"/>
              </a:rPr>
              <a:t>II. Rappels de probabilité  (reprendre cours L2</a:t>
            </a:r>
            <a:r>
              <a:rPr lang="fr-FR" sz="22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dirty="0" smtClean="0">
                <a:latin typeface="Times New Roman" pitchFamily="18" charset="0"/>
                <a:cs typeface="Times New Roman" pitchFamily="18" charset="0"/>
              </a:rPr>
            </a:b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628800"/>
            <a:ext cx="8183904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EEF6-392F-434F-8200-72572710D415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3141" y="1762758"/>
            <a:ext cx="8597718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EEF6-392F-434F-8200-72572710D415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4308" y="1166143"/>
            <a:ext cx="8108132" cy="4649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EEF6-392F-434F-8200-72572710D415}" type="slidenum">
              <a:rPr lang="fr-FR" smtClean="0"/>
              <a:pPr/>
              <a:t>12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329136"/>
            <a:ext cx="8022157" cy="4908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EEF6-392F-434F-8200-72572710D415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05" y="1412776"/>
            <a:ext cx="8438142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EEF6-392F-434F-8200-72572710D415}" type="slidenum">
              <a:rPr lang="fr-FR" smtClean="0"/>
              <a:pPr/>
              <a:t>14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1078" y="1700808"/>
            <a:ext cx="8553671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EEF6-392F-434F-8200-72572710D415}" type="slidenum">
              <a:rPr lang="fr-FR" smtClean="0"/>
              <a:pPr/>
              <a:t>15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8719" y="1556792"/>
            <a:ext cx="6019505" cy="3466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EEF6-392F-434F-8200-72572710D415}" type="slidenum">
              <a:rPr lang="fr-FR" smtClean="0"/>
              <a:pPr/>
              <a:t>16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b="1" dirty="0" smtClean="0">
                <a:latin typeface="Times New Roman" pitchFamily="18" charset="0"/>
                <a:cs typeface="Times New Roman" pitchFamily="18" charset="0"/>
              </a:rPr>
              <a:t>III. Processus Stochastiques: Quelques notions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fr-FR" sz="1600" b="1" dirty="0" smtClean="0"/>
          </a:p>
          <a:p>
            <a:r>
              <a:rPr lang="fr-FR" sz="2400" b="1" dirty="0" smtClean="0"/>
              <a:t>Définition1:</a:t>
            </a:r>
            <a:r>
              <a:rPr lang="fr-FR" sz="2400" dirty="0" smtClean="0"/>
              <a:t> </a:t>
            </a:r>
          </a:p>
          <a:p>
            <a:pPr marL="0" indent="0">
              <a:buNone/>
            </a:pPr>
            <a:r>
              <a:rPr lang="fr-FR" sz="1600" dirty="0"/>
              <a:t>	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Un processus stochastique (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p.s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) est une famille de 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v.a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indicées par les éléments d’un ensemble T.  </a:t>
            </a:r>
          </a:p>
          <a:p>
            <a:pPr marL="0" indent="0">
              <a:buNone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		      On note: {X(t)}</a:t>
            </a:r>
            <a:r>
              <a:rPr lang="fr-FR" sz="1600" spc="-150" dirty="0" err="1" smtClean="0">
                <a:latin typeface="Times New Roman" pitchFamily="18" charset="0"/>
                <a:cs typeface="Times New Roman" pitchFamily="18" charset="0"/>
              </a:rPr>
              <a:t>t∈T</a:t>
            </a:r>
            <a:r>
              <a:rPr lang="fr-FR" sz="1600" spc="-15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fr-FR" sz="2000" u="sng" dirty="0" smtClean="0">
                <a:latin typeface="Times New Roman" pitchFamily="18" charset="0"/>
                <a:cs typeface="Times New Roman" pitchFamily="18" charset="0"/>
              </a:rPr>
              <a:t>Exemples:</a:t>
            </a:r>
          </a:p>
          <a:p>
            <a:pPr>
              <a:buNone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	1) Un joueur joue à « Pile ou Face ». Il gagne un dinar s’il obtient Face et perd un dinar s’il tire Pile. Soit X(n) la 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v.a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: ‘facture du joueur au nième tirage‘. </a:t>
            </a:r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{X(n)}</a:t>
            </a:r>
            <a:r>
              <a:rPr lang="fr-FR" sz="1600" b="1" spc="-150" dirty="0" smtClean="0">
                <a:latin typeface="Times New Roman" pitchFamily="18" charset="0"/>
                <a:cs typeface="Times New Roman" pitchFamily="18" charset="0"/>
              </a:rPr>
              <a:t>n ∈N   </a:t>
            </a:r>
            <a:r>
              <a:rPr lang="fr-FR" sz="2000" b="1" spc="-150" dirty="0" smtClean="0">
                <a:latin typeface="Times New Roman" pitchFamily="18" charset="0"/>
                <a:cs typeface="Times New Roman" pitchFamily="18" charset="0"/>
              </a:rPr>
              <a:t>est  un  </a:t>
            </a:r>
            <a:r>
              <a:rPr lang="fr-FR" sz="2000" b="1" spc="-150" dirty="0" err="1" smtClean="0">
                <a:latin typeface="Times New Roman" pitchFamily="18" charset="0"/>
                <a:cs typeface="Times New Roman" pitchFamily="18" charset="0"/>
              </a:rPr>
              <a:t>p.s</a:t>
            </a:r>
            <a:endParaRPr lang="fr-FR" sz="2000" b="1" spc="-15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 sz="2000" b="1" spc="-15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fr-FR" sz="2000" spc="-150" dirty="0" smtClean="0">
                <a:latin typeface="Times New Roman" pitchFamily="18" charset="0"/>
                <a:cs typeface="Times New Roman" pitchFamily="18" charset="0"/>
              </a:rPr>
              <a:t>2)  Soit X(t) la </a:t>
            </a:r>
            <a:r>
              <a:rPr lang="fr-FR" sz="2000" spc="-150" dirty="0" err="1" smtClean="0">
                <a:latin typeface="Times New Roman" pitchFamily="18" charset="0"/>
                <a:cs typeface="Times New Roman" pitchFamily="18" charset="0"/>
              </a:rPr>
              <a:t>v.a</a:t>
            </a:r>
            <a:r>
              <a:rPr lang="fr-FR" sz="2000" spc="-150" dirty="0" smtClean="0">
                <a:latin typeface="Times New Roman" pitchFamily="18" charset="0"/>
                <a:cs typeface="Times New Roman" pitchFamily="18" charset="0"/>
              </a:rPr>
              <a:t> : « Nombre de personnes en attente devant un guichet de poste à l’instant  t ».   </a:t>
            </a:r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{X(t)}</a:t>
            </a:r>
            <a:r>
              <a:rPr lang="fr-FR" sz="2000" b="1" spc="-150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600" b="1" spc="-150" dirty="0" err="1" smtClean="0">
                <a:latin typeface="Times New Roman" pitchFamily="18" charset="0"/>
                <a:cs typeface="Times New Roman" pitchFamily="18" charset="0"/>
              </a:rPr>
              <a:t>∈R</a:t>
            </a:r>
            <a:r>
              <a:rPr lang="fr-FR" sz="1600" b="1" spc="-15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fr-FR" sz="2000" b="1" spc="-150" dirty="0" smtClean="0">
                <a:latin typeface="Times New Roman" pitchFamily="18" charset="0"/>
                <a:cs typeface="Times New Roman" pitchFamily="18" charset="0"/>
              </a:rPr>
              <a:t>   est un  </a:t>
            </a:r>
            <a:r>
              <a:rPr lang="fr-FR" sz="2000" b="1" spc="-150" dirty="0" err="1" smtClean="0">
                <a:latin typeface="Times New Roman" pitchFamily="18" charset="0"/>
                <a:cs typeface="Times New Roman" pitchFamily="18" charset="0"/>
              </a:rPr>
              <a:t>p.s</a:t>
            </a:r>
            <a:endParaRPr lang="fr-FR" sz="2000" b="1" spc="-15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 sz="2000" b="1" spc="-15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fr-FR" sz="2000" spc="-150" dirty="0" smtClean="0">
                <a:latin typeface="Times New Roman" pitchFamily="18" charset="0"/>
                <a:cs typeface="Times New Roman" pitchFamily="18" charset="0"/>
              </a:rPr>
              <a:t>3)  Soit  X(n)  la  </a:t>
            </a:r>
            <a:r>
              <a:rPr lang="fr-FR" sz="2000" spc="-150" dirty="0" err="1" smtClean="0">
                <a:latin typeface="Times New Roman" pitchFamily="18" charset="0"/>
                <a:cs typeface="Times New Roman" pitchFamily="18" charset="0"/>
              </a:rPr>
              <a:t>v.a</a:t>
            </a:r>
            <a:r>
              <a:rPr lang="fr-FR" sz="2000" spc="-150" dirty="0" smtClean="0">
                <a:latin typeface="Times New Roman" pitchFamily="18" charset="0"/>
                <a:cs typeface="Times New Roman" pitchFamily="18" charset="0"/>
              </a:rPr>
              <a:t> : « le stock d’essence dans une pompe le jour n à 9h ». </a:t>
            </a:r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{X(n)}</a:t>
            </a:r>
            <a:r>
              <a:rPr lang="fr-FR" sz="2000" b="1" spc="-150" dirty="0" smtClean="0">
                <a:latin typeface="Times New Roman" pitchFamily="18" charset="0"/>
                <a:cs typeface="Times New Roman" pitchFamily="18" charset="0"/>
              </a:rPr>
              <a:t>n ∈N    est un </a:t>
            </a:r>
            <a:r>
              <a:rPr lang="fr-FR" sz="2000" b="1" spc="-150" dirty="0" err="1" smtClean="0">
                <a:latin typeface="Times New Roman" pitchFamily="18" charset="0"/>
                <a:cs typeface="Times New Roman" pitchFamily="18" charset="0"/>
              </a:rPr>
              <a:t>p.s</a:t>
            </a:r>
            <a:endParaRPr lang="fr-FR" sz="2000" b="1" spc="-15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 sz="2000" b="1" spc="-15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fr-FR" sz="2000" spc="-150" dirty="0" smtClean="0">
                <a:latin typeface="Times New Roman" pitchFamily="18" charset="0"/>
                <a:cs typeface="Times New Roman" pitchFamily="18" charset="0"/>
              </a:rPr>
              <a:t>4)   Soit  X(t)  la </a:t>
            </a:r>
            <a:r>
              <a:rPr lang="fr-FR" sz="2000" spc="-150" dirty="0" err="1" smtClean="0">
                <a:latin typeface="Times New Roman" pitchFamily="18" charset="0"/>
                <a:cs typeface="Times New Roman" pitchFamily="18" charset="0"/>
              </a:rPr>
              <a:t>v.a</a:t>
            </a:r>
            <a:r>
              <a:rPr lang="fr-FR" sz="2000" spc="-150" dirty="0" smtClean="0">
                <a:latin typeface="Times New Roman" pitchFamily="18" charset="0"/>
                <a:cs typeface="Times New Roman" pitchFamily="18" charset="0"/>
              </a:rPr>
              <a:t>:  « le niveau d’eau du </a:t>
            </a:r>
            <a:r>
              <a:rPr lang="fr-FR" sz="2000" spc="-150" dirty="0" err="1" smtClean="0">
                <a:latin typeface="Times New Roman" pitchFamily="18" charset="0"/>
                <a:cs typeface="Times New Roman" pitchFamily="18" charset="0"/>
              </a:rPr>
              <a:t>Hamiz</a:t>
            </a:r>
            <a:r>
              <a:rPr lang="fr-FR" sz="2000" spc="-150" dirty="0" smtClean="0">
                <a:latin typeface="Times New Roman" pitchFamily="18" charset="0"/>
                <a:cs typeface="Times New Roman" pitchFamily="18" charset="0"/>
              </a:rPr>
              <a:t> à l’instant  </a:t>
            </a:r>
            <a:r>
              <a:rPr lang="fr-FR" sz="2000" spc="-150" smtClean="0">
                <a:latin typeface="Times New Roman" pitchFamily="18" charset="0"/>
                <a:cs typeface="Times New Roman" pitchFamily="18" charset="0"/>
              </a:rPr>
              <a:t>t’»  </a:t>
            </a:r>
            <a:r>
              <a:rPr lang="fr-FR" sz="2000" spc="-15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{X(t)}</a:t>
            </a:r>
            <a:r>
              <a:rPr lang="fr-FR" sz="2000" b="1" spc="-150" dirty="0" err="1" smtClean="0">
                <a:latin typeface="Times New Roman" pitchFamily="18" charset="0"/>
                <a:cs typeface="Times New Roman" pitchFamily="18" charset="0"/>
              </a:rPr>
              <a:t>t∈R</a:t>
            </a:r>
            <a:r>
              <a:rPr lang="fr-FR" sz="2000" b="1" spc="-150" dirty="0" smtClean="0">
                <a:latin typeface="Times New Roman" pitchFamily="18" charset="0"/>
                <a:cs typeface="Times New Roman" pitchFamily="18" charset="0"/>
              </a:rPr>
              <a:t>+   est un </a:t>
            </a:r>
            <a:r>
              <a:rPr lang="fr-FR" sz="2000" b="1" spc="-150" dirty="0" err="1" smtClean="0">
                <a:latin typeface="Times New Roman" pitchFamily="18" charset="0"/>
                <a:cs typeface="Times New Roman" pitchFamily="18" charset="0"/>
              </a:rPr>
              <a:t>p.s</a:t>
            </a:r>
            <a:endParaRPr lang="fr-FR" sz="2000" b="1" spc="-15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 sz="2000" b="1" spc="-15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 sz="1600" dirty="0" smtClean="0"/>
              <a:t>		</a:t>
            </a:r>
            <a:endParaRPr lang="fr-FR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EEF6-392F-434F-8200-72572710D415}" type="slidenum">
              <a:rPr lang="fr-FR" smtClean="0"/>
              <a:pPr/>
              <a:t>17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42900" lvl="0" indent="-342900" algn="l">
              <a:spcBef>
                <a:spcPct val="20000"/>
              </a:spcBef>
            </a:pPr>
            <a:r>
              <a:rPr lang="fr-FR" sz="2000" dirty="0" smtClean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/>
            </a:r>
            <a:br>
              <a:rPr lang="fr-FR" sz="2000" dirty="0" smtClean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fr-FR" sz="2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/>
            </a:r>
            <a:br>
              <a:rPr lang="fr-FR" sz="2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fr-FR" sz="2000" dirty="0" smtClean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/>
            </a:r>
            <a:br>
              <a:rPr lang="fr-FR" sz="2000" dirty="0" smtClean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fr-FR" sz="2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/>
            </a:r>
            <a:br>
              <a:rPr lang="fr-FR" sz="2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fr-FR" sz="2000" dirty="0" smtClean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/>
            </a:r>
            <a:br>
              <a:rPr lang="fr-FR" sz="2000" dirty="0" smtClean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fr-FR" sz="2000" dirty="0" smtClean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Les </a:t>
            </a:r>
            <a:r>
              <a:rPr lang="fr-FR" sz="2000" dirty="0" err="1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p.s</a:t>
            </a:r>
            <a:r>
              <a:rPr lang="fr-FR" sz="2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 peuvent être classés en 4 catégories</a:t>
            </a:r>
            <a:r>
              <a:rPr lang="fr-FR" sz="1600" dirty="0">
                <a:solidFill>
                  <a:prstClr val="black"/>
                </a:solidFill>
                <a:ea typeface="+mn-ea"/>
                <a:cs typeface="+mn-cs"/>
              </a:rPr>
              <a:t>:</a:t>
            </a:r>
            <a:br>
              <a:rPr lang="fr-FR" sz="1600" dirty="0">
                <a:solidFill>
                  <a:prstClr val="black"/>
                </a:solidFill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EEF6-392F-434F-8200-72572710D415}" type="slidenum">
              <a:rPr lang="fr-FR" smtClean="0"/>
              <a:pPr/>
              <a:t>18</a:t>
            </a:fld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288" y="2679700"/>
            <a:ext cx="4035425" cy="150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582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fr-FR" sz="2400" b="1" dirty="0" smtClean="0">
                <a:latin typeface="Times New Roman" pitchFamily="18" charset="0"/>
                <a:cs typeface="Times New Roman" pitchFamily="18" charset="0"/>
              </a:rPr>
              <a:t>III. Processus Stochastiques: Quelques notions</a:t>
            </a:r>
            <a:r>
              <a:rPr lang="fr-FR" sz="2400" dirty="0" smtClean="0"/>
              <a:t/>
            </a:r>
            <a:br>
              <a:rPr lang="fr-FR" sz="2400" dirty="0" smtClean="0"/>
            </a:b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7260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b="1" dirty="0" smtClean="0"/>
              <a:t> </a:t>
            </a:r>
            <a:r>
              <a:rPr lang="fr-FR" sz="1600" b="1" dirty="0" smtClean="0">
                <a:latin typeface="Times New Roman" pitchFamily="18" charset="0"/>
                <a:cs typeface="Times New Roman" pitchFamily="18" charset="0"/>
              </a:rPr>
              <a:t>Définition 2: </a:t>
            </a:r>
            <a:r>
              <a:rPr lang="fr-FR" sz="1600" i="1" dirty="0" smtClean="0">
                <a:latin typeface="Times New Roman" pitchFamily="18" charset="0"/>
                <a:cs typeface="Times New Roman" pitchFamily="18" charset="0"/>
              </a:rPr>
              <a:t>Un processus stochastique {X(t)} </a:t>
            </a:r>
            <a:r>
              <a:rPr lang="fr-FR" sz="1600" i="1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600" dirty="0" err="1" smtClean="0">
                <a:latin typeface="Times New Roman" pitchFamily="18" charset="0"/>
                <a:cs typeface="Times New Roman" pitchFamily="18" charset="0"/>
              </a:rPr>
              <a:t>∈</a:t>
            </a:r>
            <a:r>
              <a:rPr lang="fr-FR" sz="1600" i="1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600" i="1" dirty="0" smtClean="0">
                <a:latin typeface="Times New Roman" pitchFamily="18" charset="0"/>
                <a:cs typeface="Times New Roman" pitchFamily="18" charset="0"/>
              </a:rPr>
              <a:t> est une   fonction du temps dont la valeur à chaque instant dépend de l'issue d'une expérience aléatoire.</a:t>
            </a:r>
            <a:endParaRPr lang="fr-FR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Un processus stochastique est donc une </a:t>
            </a:r>
            <a:r>
              <a:rPr lang="fr-FR" sz="1600" b="1" dirty="0" smtClean="0">
                <a:latin typeface="Times New Roman" pitchFamily="18" charset="0"/>
                <a:cs typeface="Times New Roman" pitchFamily="18" charset="0"/>
              </a:rPr>
              <a:t>famille de variables aléatoires 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(non indépendantes)</a:t>
            </a:r>
          </a:p>
          <a:p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Le temps T, peut être discret ou continu</a:t>
            </a:r>
          </a:p>
          <a:p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L'ensemble E des valeurs que peut prendre X(t) est appelé </a:t>
            </a:r>
            <a:r>
              <a:rPr lang="fr-FR" sz="1600" b="1" i="1" dirty="0" smtClean="0">
                <a:latin typeface="Times New Roman" pitchFamily="18" charset="0"/>
                <a:cs typeface="Times New Roman" pitchFamily="18" charset="0"/>
              </a:rPr>
              <a:t>espace d'états 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et peut être discret ou continu</a:t>
            </a:r>
          </a:p>
          <a:p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La </a:t>
            </a:r>
            <a:r>
              <a:rPr lang="fr-FR" sz="1600" b="1" dirty="0" smtClean="0">
                <a:latin typeface="Times New Roman" pitchFamily="18" charset="0"/>
                <a:cs typeface="Times New Roman" pitchFamily="18" charset="0"/>
              </a:rPr>
              <a:t>trajectoire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 d’un processus est décrit par le couple (E,T)</a:t>
            </a:r>
          </a:p>
          <a:p>
            <a:endParaRPr lang="fr-FR" sz="2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4437112"/>
            <a:ext cx="6696744" cy="1152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EEF6-392F-434F-8200-72572710D415}" type="slidenum">
              <a:rPr lang="fr-FR" smtClean="0"/>
              <a:pPr/>
              <a:t>19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997152"/>
          </a:xfrm>
        </p:spPr>
        <p:txBody>
          <a:bodyPr>
            <a:noAutofit/>
          </a:bodyPr>
          <a:lstStyle/>
          <a:p>
            <a:r>
              <a:rPr lang="fr-FR" sz="2800" dirty="0" smtClean="0"/>
              <a:t>1. Introduction</a:t>
            </a:r>
          </a:p>
          <a:p>
            <a:r>
              <a:rPr lang="fr-FR" sz="2800" dirty="0" smtClean="0"/>
              <a:t>2. Rappels de Probabilité</a:t>
            </a:r>
          </a:p>
          <a:p>
            <a:r>
              <a:rPr lang="fr-FR" sz="2800" dirty="0" smtClean="0"/>
              <a:t>3. Quelques éléments sur les Processus Stochastiques</a:t>
            </a:r>
          </a:p>
          <a:p>
            <a:r>
              <a:rPr lang="fr-FR" sz="2800" dirty="0" smtClean="0"/>
              <a:t>4. Les chaines de Markov</a:t>
            </a:r>
          </a:p>
          <a:p>
            <a:pPr lvl="1"/>
            <a:r>
              <a:rPr lang="fr-FR" dirty="0" smtClean="0"/>
              <a:t>Chaines de Markov à temps discret</a:t>
            </a:r>
          </a:p>
          <a:p>
            <a:pPr lvl="1"/>
            <a:r>
              <a:rPr lang="fr-FR" dirty="0" smtClean="0"/>
              <a:t>Chaines de Markov à temps continu</a:t>
            </a:r>
          </a:p>
          <a:p>
            <a:r>
              <a:rPr lang="fr-FR" sz="2800" dirty="0" smtClean="0"/>
              <a:t>5. Les files d’attente – Réseaux de files d’attente</a:t>
            </a:r>
          </a:p>
          <a:p>
            <a:r>
              <a:rPr lang="fr-FR" sz="2800" dirty="0" smtClean="0"/>
              <a:t>6. Introduction aux Réseaux de </a:t>
            </a:r>
            <a:r>
              <a:rPr lang="fr-FR" sz="2800" dirty="0" err="1" smtClean="0"/>
              <a:t>Petri</a:t>
            </a:r>
            <a:r>
              <a:rPr lang="fr-FR" sz="2800" dirty="0" smtClean="0"/>
              <a:t> </a:t>
            </a:r>
          </a:p>
          <a:p>
            <a:r>
              <a:rPr lang="fr-FR" sz="2800" dirty="0" smtClean="0"/>
              <a:t>7. Introduction aux Réseaux de </a:t>
            </a:r>
            <a:r>
              <a:rPr lang="fr-FR" sz="2800" dirty="0" err="1" smtClean="0"/>
              <a:t>Petri</a:t>
            </a:r>
            <a:r>
              <a:rPr lang="fr-FR" sz="2800" dirty="0" smtClean="0"/>
              <a:t> Stochastiques</a:t>
            </a:r>
            <a:endParaRPr lang="fr-FR" sz="2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EEF6-392F-434F-8200-72572710D415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620688"/>
            <a:ext cx="8507288" cy="5688632"/>
          </a:xfrm>
        </p:spPr>
        <p:txBody>
          <a:bodyPr>
            <a:noAutofit/>
          </a:bodyPr>
          <a:lstStyle/>
          <a:p>
            <a:r>
              <a:rPr lang="fr-FR" sz="2400" b="1" dirty="0" smtClean="0"/>
              <a:t>Processus «sans mémoire» ou «markovien»</a:t>
            </a:r>
          </a:p>
          <a:p>
            <a:pPr>
              <a:buNone/>
            </a:pPr>
            <a:endParaRPr lang="fr-FR" sz="2000" b="1" dirty="0" smtClean="0"/>
          </a:p>
          <a:p>
            <a:pPr>
              <a:buNone/>
            </a:pPr>
            <a:r>
              <a:rPr lang="fr-FR" sz="2000" dirty="0" smtClean="0"/>
              <a:t>	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L’évolution future du processus ne dépend pas du passé, mais uniquement du présent; c’est la propriété de Markov, qui s’écrit :</a:t>
            </a:r>
          </a:p>
          <a:p>
            <a:pPr>
              <a:buNone/>
            </a:pPr>
            <a:endParaRPr lang="fr-FR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fr-FR" sz="2000" strike="sngStrike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 t</a:t>
            </a:r>
            <a:r>
              <a:rPr lang="fr-FR" sz="2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‹ t</a:t>
            </a:r>
            <a:r>
              <a:rPr lang="fr-FR" sz="2000" baseline="-25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‹.. ‹ 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2000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‹ t</a:t>
            </a:r>
            <a:r>
              <a:rPr lang="fr-FR" sz="2000" baseline="-25000" dirty="0" smtClean="0">
                <a:latin typeface="Times New Roman" pitchFamily="18" charset="0"/>
                <a:cs typeface="Times New Roman" pitchFamily="18" charset="0"/>
              </a:rPr>
              <a:t>n+1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‹ ...   , </a:t>
            </a:r>
            <a:r>
              <a:rPr lang="fr-FR" sz="2000" strike="sngStrike" dirty="0" smtClean="0"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n :   </a:t>
            </a:r>
          </a:p>
          <a:p>
            <a:pPr>
              <a:buNone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    P{ X(t</a:t>
            </a:r>
            <a:r>
              <a:rPr lang="fr-FR" sz="2000" baseline="-25000" dirty="0" smtClean="0">
                <a:latin typeface="Times New Roman" pitchFamily="18" charset="0"/>
                <a:cs typeface="Times New Roman" pitchFamily="18" charset="0"/>
              </a:rPr>
              <a:t>n+1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) ≤ x</a:t>
            </a:r>
            <a:r>
              <a:rPr lang="fr-FR" sz="2000" baseline="-25000" dirty="0" smtClean="0">
                <a:latin typeface="Times New Roman" pitchFamily="18" charset="0"/>
                <a:cs typeface="Times New Roman" pitchFamily="18" charset="0"/>
              </a:rPr>
              <a:t>n+1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/ X(t</a:t>
            </a:r>
            <a:r>
              <a:rPr lang="fr-FR" sz="20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)  = x</a:t>
            </a:r>
            <a:r>
              <a:rPr lang="fr-FR" sz="20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,..,   X(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2000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fr-FR" sz="2000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} = P{ X(t</a:t>
            </a:r>
            <a:r>
              <a:rPr lang="fr-FR" sz="2000" baseline="-25000" dirty="0" smtClean="0">
                <a:latin typeface="Times New Roman" pitchFamily="18" charset="0"/>
                <a:cs typeface="Times New Roman" pitchFamily="18" charset="0"/>
              </a:rPr>
              <a:t>n+1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) ≤ x</a:t>
            </a:r>
            <a:r>
              <a:rPr lang="fr-FR" sz="2000" baseline="-25000" dirty="0" smtClean="0">
                <a:latin typeface="Times New Roman" pitchFamily="18" charset="0"/>
                <a:cs typeface="Times New Roman" pitchFamily="18" charset="0"/>
              </a:rPr>
              <a:t>n+1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 /  X(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2000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fr-FR" sz="2000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fr-FR" sz="20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endParaRPr lang="fr-FR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	On distingue les processus de Markov à temps continu (t</a:t>
            </a:r>
            <a:r>
              <a:rPr lang="fr-FR" sz="20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є</a:t>
            </a:r>
            <a:r>
              <a:rPr lang="fr-FR" sz="20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R) ou à temps discret(t=0,1,…).</a:t>
            </a:r>
          </a:p>
          <a:p>
            <a:pPr>
              <a:buNone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	Si le temps est discret, on parle alors de </a:t>
            </a:r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Chaîne de Markov.</a:t>
            </a:r>
          </a:p>
          <a:p>
            <a:pPr>
              <a:buNone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None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fr-FR" sz="2000" u="sng" dirty="0" smtClean="0">
                <a:latin typeface="Times New Roman" pitchFamily="18" charset="0"/>
                <a:cs typeface="Times New Roman" pitchFamily="18" charset="0"/>
              </a:rPr>
              <a:t>Exemple: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Les processus de Poisson, Gaussiens, à accroissements indépendants sont des processus markoviens.</a:t>
            </a:r>
            <a:endParaRPr lang="fr-F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EEF6-392F-434F-8200-72572710D415}" type="slidenum">
              <a:rPr lang="fr-FR" smtClean="0"/>
              <a:pPr/>
              <a:t>20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Un processus stochastique {X(t)}</a:t>
            </a:r>
            <a:r>
              <a:rPr lang="fr-FR" sz="2000" baseline="-25000" dirty="0" err="1" smtClean="0">
                <a:latin typeface="Times New Roman" pitchFamily="18" charset="0"/>
                <a:cs typeface="Times New Roman" pitchFamily="18" charset="0"/>
              </a:rPr>
              <a:t>t∈T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est à</a:t>
            </a:r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 accroissements indépendants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si les variables aléatoires : </a:t>
            </a:r>
          </a:p>
          <a:p>
            <a:pPr>
              <a:buNone/>
            </a:pPr>
            <a:endParaRPr lang="fr-FR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		    U</a:t>
            </a:r>
            <a:r>
              <a:rPr lang="fr-FR" sz="2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=X</a:t>
            </a:r>
            <a:r>
              <a:rPr lang="fr-FR" sz="2000" baseline="-25000" dirty="0" smtClean="0">
                <a:latin typeface="Times New Roman" pitchFamily="18" charset="0"/>
                <a:cs typeface="Times New Roman" pitchFamily="18" charset="0"/>
              </a:rPr>
              <a:t>t2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-X</a:t>
            </a:r>
            <a:r>
              <a:rPr lang="fr-FR" sz="2000" baseline="-25000" dirty="0" smtClean="0">
                <a:latin typeface="Times New Roman" pitchFamily="18" charset="0"/>
                <a:cs typeface="Times New Roman" pitchFamily="18" charset="0"/>
              </a:rPr>
              <a:t>t1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,   U</a:t>
            </a:r>
            <a:r>
              <a:rPr lang="fr-FR" sz="2000" baseline="-25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=X</a:t>
            </a:r>
            <a:r>
              <a:rPr lang="fr-FR" sz="2000" baseline="-25000" dirty="0" smtClean="0">
                <a:latin typeface="Times New Roman" pitchFamily="18" charset="0"/>
                <a:cs typeface="Times New Roman" pitchFamily="18" charset="0"/>
              </a:rPr>
              <a:t>t3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-X</a:t>
            </a:r>
            <a:r>
              <a:rPr lang="fr-FR" sz="2000" baseline="-25000" dirty="0" smtClean="0">
                <a:latin typeface="Times New Roman" pitchFamily="18" charset="0"/>
                <a:cs typeface="Times New Roman" pitchFamily="18" charset="0"/>
              </a:rPr>
              <a:t>t2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, …</a:t>
            </a:r>
          </a:p>
          <a:p>
            <a:pPr>
              <a:buNone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None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	 sont indépendantes, pour tout  t</a:t>
            </a:r>
            <a:r>
              <a:rPr lang="fr-FR" sz="2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‹t</a:t>
            </a:r>
            <a:r>
              <a:rPr lang="fr-FR" sz="2000" baseline="-25000" dirty="0" smtClean="0">
                <a:latin typeface="Times New Roman" pitchFamily="18" charset="0"/>
                <a:cs typeface="Times New Roman" pitchFamily="18" charset="0"/>
              </a:rPr>
              <a:t>2 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‹t</a:t>
            </a:r>
            <a:r>
              <a:rPr lang="fr-FR" sz="20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…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EEF6-392F-434F-8200-72572710D415}" type="slidenum">
              <a:rPr lang="fr-FR" smtClean="0"/>
              <a:pPr/>
              <a:t>21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40768"/>
            <a:ext cx="8435280" cy="518457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- Le </a:t>
            </a:r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processus de Poisson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à valeurs dans N={0,1,2,…} de paramètre α, est un processus à accroissements indépendants tel que :</a:t>
            </a:r>
          </a:p>
          <a:p>
            <a:pPr lvl="0">
              <a:buNone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		 1.      P{X</a:t>
            </a:r>
            <a:r>
              <a:rPr lang="fr-FR" sz="20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=0}  =1</a:t>
            </a:r>
          </a:p>
          <a:p>
            <a:pPr lvl="0">
              <a:buNone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     	 2.     Les accroissements (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fr-FR" sz="2000" baseline="-25000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 - 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fr-FR" sz="2000" baseline="-25000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) , 0 ≤ s ≤ t, suivent une loi de Poisson de paramètre α(t-s) ;  				</a:t>
            </a:r>
          </a:p>
          <a:p>
            <a:pPr lvl="0">
              <a:buNone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On a:          P(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aseline="-25000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- X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= k) = e</a:t>
            </a:r>
            <a:r>
              <a:rPr lang="en-US" sz="2000" baseline="30000" dirty="0" smtClean="0">
                <a:latin typeface="Times New Roman" pitchFamily="18" charset="0"/>
                <a:cs typeface="Times New Roman" pitchFamily="18" charset="0"/>
              </a:rPr>
              <a:t>-α(t-s)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(t-s))</a:t>
            </a:r>
            <a:r>
              <a:rPr lang="en-US" sz="2000" baseline="30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/ k!  ;  k=0,1,2,…</a:t>
            </a:r>
          </a:p>
          <a:p>
            <a:pPr lvl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Exemple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 - le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nombre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pannes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d’un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système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informatique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durant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(0,t),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   - le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nombre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visites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d’un site web,  ….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Remarque: 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est le nombre moyen d’évents (pannes, appels   ) dans (0,t); </a:t>
            </a:r>
          </a:p>
          <a:p>
            <a:pPr>
              <a:buNone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                   c’est également l’inverse du temps (moyen) qui sépare les              		occurrences de deux évents successifs (E(T))= 1/α 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EEF6-392F-434F-8200-72572710D415}" type="slidenum">
              <a:rPr lang="fr-FR" smtClean="0"/>
              <a:pPr/>
              <a:t>22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800" dirty="0" smtClean="0">
                <a:latin typeface="Times New Roman" pitchFamily="18" charset="0"/>
                <a:cs typeface="Times New Roman" pitchFamily="18" charset="0"/>
              </a:rPr>
              <a:t>Un </a:t>
            </a:r>
            <a:r>
              <a:rPr lang="fr-FR" sz="1800" b="1" dirty="0" smtClean="0">
                <a:latin typeface="Times New Roman" pitchFamily="18" charset="0"/>
                <a:cs typeface="Times New Roman" pitchFamily="18" charset="0"/>
              </a:rPr>
              <a:t>processus Gaussien </a:t>
            </a:r>
            <a:r>
              <a:rPr lang="fr-FR" sz="1800" dirty="0" smtClean="0">
                <a:latin typeface="Times New Roman" pitchFamily="18" charset="0"/>
                <a:cs typeface="Times New Roman" pitchFamily="18" charset="0"/>
              </a:rPr>
              <a:t>est un processus à accroissements indépendants , dont les accroissements :      </a:t>
            </a:r>
          </a:p>
          <a:p>
            <a:pPr>
              <a:buNone/>
            </a:pPr>
            <a:r>
              <a:rPr lang="fr-FR" sz="1800" dirty="0" smtClean="0">
                <a:latin typeface="Times New Roman" pitchFamily="18" charset="0"/>
                <a:cs typeface="Times New Roman" pitchFamily="18" charset="0"/>
              </a:rPr>
              <a:t>				  (</a:t>
            </a:r>
            <a:r>
              <a:rPr lang="fr-FR" sz="18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fr-FR" sz="1800" baseline="-25000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800" dirty="0" smtClean="0">
                <a:latin typeface="Times New Roman" pitchFamily="18" charset="0"/>
                <a:cs typeface="Times New Roman" pitchFamily="18" charset="0"/>
              </a:rPr>
              <a:t>  - </a:t>
            </a:r>
            <a:r>
              <a:rPr lang="fr-FR" sz="18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fr-FR" sz="1800" baseline="-25000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fr-FR" sz="1800" dirty="0" smtClean="0">
                <a:latin typeface="Times New Roman" pitchFamily="18" charset="0"/>
                <a:cs typeface="Times New Roman" pitchFamily="18" charset="0"/>
              </a:rPr>
              <a:t>) ,  0 ≤ s ≤ t, </a:t>
            </a:r>
          </a:p>
          <a:p>
            <a:pPr>
              <a:buNone/>
            </a:pPr>
            <a:r>
              <a:rPr lang="fr-FR" sz="1800" dirty="0" smtClean="0">
                <a:latin typeface="Times New Roman" pitchFamily="18" charset="0"/>
                <a:cs typeface="Times New Roman" pitchFamily="18" charset="0"/>
              </a:rPr>
              <a:t>	suivent une loi normale</a:t>
            </a:r>
          </a:p>
          <a:p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EEF6-392F-434F-8200-72572710D415}" type="slidenum">
              <a:rPr lang="fr-FR" smtClean="0"/>
              <a:pPr/>
              <a:t>23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FR" sz="3200" b="1" dirty="0" smtClean="0"/>
              <a:t>IV. Les chaines de Markov</a:t>
            </a:r>
            <a:endParaRPr lang="fr-FR" sz="32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EEF6-392F-434F-8200-72572710D415}" type="slidenum">
              <a:rPr lang="fr-FR" smtClean="0"/>
              <a:pPr/>
              <a:t>24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FR" sz="2800" b="1" dirty="0" smtClean="0"/>
              <a:t>IV.1  Les chaînes de Markov à temps discret (CMTD)</a:t>
            </a:r>
            <a:endParaRPr lang="fr-FR" sz="28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EEF6-392F-434F-8200-72572710D415}" type="slidenum">
              <a:rPr lang="fr-FR" smtClean="0"/>
              <a:pPr/>
              <a:t>25</a:t>
            </a:fld>
            <a:endParaRPr lang="fr-FR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644" y="1844824"/>
            <a:ext cx="7133732" cy="3840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EEF6-392F-434F-8200-72572710D415}" type="slidenum">
              <a:rPr lang="fr-FR" smtClean="0"/>
              <a:pPr/>
              <a:t>26</a:t>
            </a:fld>
            <a:endParaRPr lang="fr-FR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405377"/>
            <a:ext cx="7344816" cy="473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FR" sz="2400" b="1" dirty="0" smtClean="0">
                <a:latin typeface="Times New Roman" pitchFamily="18" charset="0"/>
                <a:cs typeface="Times New Roman" pitchFamily="18" charset="0"/>
              </a:rPr>
              <a:t>Représentation</a:t>
            </a:r>
            <a:endParaRPr lang="fr-FR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1" y="1844133"/>
            <a:ext cx="6984775" cy="4316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EEF6-392F-434F-8200-72572710D415}" type="slidenum">
              <a:rPr lang="fr-FR" smtClean="0"/>
              <a:pPr/>
              <a:t>27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565104"/>
          </a:xfrm>
        </p:spPr>
        <p:txBody>
          <a:bodyPr>
            <a:normAutofit/>
          </a:bodyPr>
          <a:lstStyle/>
          <a:p>
            <a:r>
              <a:rPr lang="fr-FR" sz="1600" b="1" dirty="0" smtClean="0"/>
              <a:t>Distribution de l’état initial:</a:t>
            </a:r>
          </a:p>
          <a:p>
            <a:pPr>
              <a:buNone/>
            </a:pPr>
            <a:r>
              <a:rPr lang="fr-FR" sz="1600" dirty="0" smtClean="0"/>
              <a:t>L’état initial d’un système est défini par le vecteur      π</a:t>
            </a:r>
            <a:r>
              <a:rPr lang="fr-FR" sz="1600" baseline="30000" dirty="0" smtClean="0"/>
              <a:t>(0)</a:t>
            </a:r>
            <a:r>
              <a:rPr lang="fr-FR" sz="1600" dirty="0" smtClean="0"/>
              <a:t> = (π</a:t>
            </a:r>
            <a:r>
              <a:rPr lang="fr-FR" sz="1600" baseline="-25000" dirty="0" smtClean="0"/>
              <a:t>0</a:t>
            </a:r>
            <a:r>
              <a:rPr lang="fr-FR" sz="1600" baseline="30000" dirty="0" smtClean="0"/>
              <a:t>(0)</a:t>
            </a:r>
            <a:r>
              <a:rPr lang="fr-FR" sz="1600" dirty="0" smtClean="0"/>
              <a:t>, π</a:t>
            </a:r>
            <a:r>
              <a:rPr lang="fr-FR" sz="1600" baseline="-25000" dirty="0" smtClean="0"/>
              <a:t>1</a:t>
            </a:r>
            <a:r>
              <a:rPr lang="fr-FR" sz="1600" baseline="30000" dirty="0" smtClean="0"/>
              <a:t>(0) </a:t>
            </a:r>
            <a:r>
              <a:rPr lang="fr-FR" sz="1600" dirty="0" smtClean="0"/>
              <a:t>,…)     où :</a:t>
            </a:r>
          </a:p>
          <a:p>
            <a:pPr>
              <a:buNone/>
            </a:pPr>
            <a:r>
              <a:rPr lang="fr-FR" sz="1600" dirty="0" smtClean="0"/>
              <a:t>	 où : 	</a:t>
            </a:r>
            <a:r>
              <a:rPr lang="fr-FR" sz="1600" dirty="0" err="1" smtClean="0"/>
              <a:t>π</a:t>
            </a:r>
            <a:r>
              <a:rPr lang="fr-FR" sz="1600" baseline="-25000" dirty="0" err="1" smtClean="0"/>
              <a:t>i</a:t>
            </a:r>
            <a:r>
              <a:rPr lang="fr-FR" sz="1600" baseline="30000" dirty="0" smtClean="0"/>
              <a:t>(0)</a:t>
            </a:r>
            <a:r>
              <a:rPr lang="fr-FR" sz="1600" dirty="0" smtClean="0"/>
              <a:t> = P{X</a:t>
            </a:r>
            <a:r>
              <a:rPr lang="fr-FR" sz="1600" baseline="-25000" dirty="0" smtClean="0"/>
              <a:t>0</a:t>
            </a:r>
            <a:r>
              <a:rPr lang="fr-FR" sz="1600" dirty="0" smtClean="0"/>
              <a:t> =i} = la probabilité que la chaîne se trouve à l’Instant initial à l’état i.</a:t>
            </a:r>
          </a:p>
          <a:p>
            <a:pPr>
              <a:buNone/>
            </a:pPr>
            <a:r>
              <a:rPr lang="fr-FR" sz="1600" dirty="0" smtClean="0"/>
              <a:t>Remarque :    (le système est initialement dans l’état j )  ↔   (</a:t>
            </a:r>
            <a:r>
              <a:rPr lang="fr-FR" sz="1600" dirty="0" err="1" smtClean="0"/>
              <a:t>π</a:t>
            </a:r>
            <a:r>
              <a:rPr lang="fr-FR" sz="1600" baseline="-25000" dirty="0" err="1" smtClean="0"/>
              <a:t>j</a:t>
            </a:r>
            <a:r>
              <a:rPr lang="fr-FR" sz="1600" baseline="30000" dirty="0" smtClean="0"/>
              <a:t>(0)</a:t>
            </a:r>
            <a:r>
              <a:rPr lang="fr-FR" sz="1600" dirty="0" smtClean="0"/>
              <a:t> =1 et </a:t>
            </a:r>
            <a:r>
              <a:rPr lang="fr-FR" sz="1600" dirty="0" err="1" smtClean="0"/>
              <a:t>π</a:t>
            </a:r>
            <a:r>
              <a:rPr lang="fr-FR" sz="1600" baseline="-25000" dirty="0" err="1" smtClean="0"/>
              <a:t>i</a:t>
            </a:r>
            <a:r>
              <a:rPr lang="fr-FR" sz="1600" baseline="30000" dirty="0" smtClean="0"/>
              <a:t>(0)</a:t>
            </a:r>
            <a:r>
              <a:rPr lang="fr-FR" sz="1600" dirty="0" smtClean="0"/>
              <a:t> =0 pour tout </a:t>
            </a:r>
            <a:r>
              <a:rPr lang="fr-FR" sz="1600" dirty="0" err="1" smtClean="0"/>
              <a:t>i≠j</a:t>
            </a:r>
            <a:r>
              <a:rPr lang="fr-FR" sz="1600" dirty="0" smtClean="0"/>
              <a:t>)</a:t>
            </a:r>
          </a:p>
          <a:p>
            <a:pPr>
              <a:buNone/>
            </a:pPr>
            <a:endParaRPr lang="fr-FR" sz="1600" dirty="0" smtClean="0"/>
          </a:p>
          <a:p>
            <a:pPr>
              <a:buNone/>
            </a:pPr>
            <a:r>
              <a:rPr lang="fr-FR" sz="1600" u="sng" dirty="0" smtClean="0"/>
              <a:t>Exemple : </a:t>
            </a:r>
            <a:r>
              <a:rPr lang="fr-FR" sz="1600" dirty="0" smtClean="0"/>
              <a:t>On considère un processeur .</a:t>
            </a:r>
          </a:p>
          <a:p>
            <a:pPr>
              <a:buNone/>
            </a:pPr>
            <a:r>
              <a:rPr lang="fr-FR" sz="1600" dirty="0" smtClean="0"/>
              <a:t>	       </a:t>
            </a:r>
            <a:r>
              <a:rPr lang="fr-FR" sz="1600" dirty="0" err="1" smtClean="0"/>
              <a:t>X</a:t>
            </a:r>
            <a:r>
              <a:rPr lang="fr-FR" sz="1600" baseline="-25000" dirty="0" err="1" smtClean="0"/>
              <a:t>n</a:t>
            </a:r>
            <a:r>
              <a:rPr lang="fr-FR" sz="1600" dirty="0" smtClean="0"/>
              <a:t>= 0  si  le processeur est en bon état le jour  n</a:t>
            </a:r>
          </a:p>
          <a:p>
            <a:pPr>
              <a:buNone/>
            </a:pPr>
            <a:r>
              <a:rPr lang="fr-FR" sz="1600" dirty="0" smtClean="0"/>
              <a:t>	et    </a:t>
            </a:r>
            <a:r>
              <a:rPr lang="fr-FR" sz="1600" dirty="0" err="1" smtClean="0"/>
              <a:t>X</a:t>
            </a:r>
            <a:r>
              <a:rPr lang="fr-FR" sz="1600" baseline="-25000" dirty="0" err="1" smtClean="0"/>
              <a:t>n</a:t>
            </a:r>
            <a:r>
              <a:rPr lang="fr-FR" sz="1600" dirty="0" smtClean="0"/>
              <a:t>= 1  si  le processeur est en panne le jour  n</a:t>
            </a:r>
          </a:p>
          <a:p>
            <a:pPr>
              <a:buNone/>
            </a:pPr>
            <a:r>
              <a:rPr lang="fr-FR" sz="1600" dirty="0" smtClean="0"/>
              <a:t>	On a:	E={0,1}  et soit : P= </a:t>
            </a:r>
          </a:p>
          <a:p>
            <a:pPr>
              <a:buNone/>
            </a:pPr>
            <a:r>
              <a:rPr lang="fr-FR" sz="1600" dirty="0" smtClean="0"/>
              <a:t>		                                            1/2  1/2</a:t>
            </a:r>
          </a:p>
          <a:p>
            <a:pPr>
              <a:buNone/>
            </a:pPr>
            <a:r>
              <a:rPr lang="fr-FR" sz="1600" dirty="0" smtClean="0"/>
              <a:t>				    2/5  3/5</a:t>
            </a:r>
          </a:p>
          <a:p>
            <a:pPr>
              <a:buNone/>
            </a:pPr>
            <a:endParaRPr lang="fr-FR" sz="1600" dirty="0" smtClean="0"/>
          </a:p>
          <a:p>
            <a:pPr>
              <a:buNone/>
            </a:pPr>
            <a:r>
              <a:rPr lang="fr-FR" sz="1600" dirty="0" smtClean="0"/>
              <a:t>	Ainsi:  p01 = P[</a:t>
            </a:r>
            <a:r>
              <a:rPr lang="fr-FR" sz="1600" dirty="0" err="1" smtClean="0"/>
              <a:t>X</a:t>
            </a:r>
            <a:r>
              <a:rPr lang="fr-FR" sz="1400" dirty="0" err="1" smtClean="0"/>
              <a:t>n</a:t>
            </a:r>
            <a:r>
              <a:rPr lang="fr-FR" sz="1600" dirty="0" smtClean="0"/>
              <a:t>=1|</a:t>
            </a:r>
            <a:r>
              <a:rPr lang="fr-FR" sz="1600" dirty="0" err="1" smtClean="0"/>
              <a:t>X</a:t>
            </a:r>
            <a:r>
              <a:rPr lang="fr-FR" sz="1400" dirty="0" err="1" smtClean="0"/>
              <a:t>n</a:t>
            </a:r>
            <a:r>
              <a:rPr lang="fr-FR" sz="1400" dirty="0" smtClean="0"/>
              <a:t>-1</a:t>
            </a:r>
            <a:r>
              <a:rPr lang="fr-FR" sz="1600" dirty="0" smtClean="0"/>
              <a:t>=0] = 50%= : </a:t>
            </a:r>
            <a:r>
              <a:rPr lang="fr-FR" sz="1600" dirty="0" err="1" smtClean="0"/>
              <a:t>probabilitépour</a:t>
            </a:r>
            <a:r>
              <a:rPr lang="fr-FR" sz="1600" dirty="0" smtClean="0"/>
              <a:t> que le processeur tombe en panne le jour n sachant qu’il était la veille en bon état.</a:t>
            </a:r>
          </a:p>
          <a:p>
            <a:pPr>
              <a:buNone/>
            </a:pPr>
            <a:r>
              <a:rPr lang="fr-FR" sz="1600" dirty="0" smtClean="0"/>
              <a:t>	La distribution de l’état initial est : π</a:t>
            </a:r>
            <a:r>
              <a:rPr lang="fr-FR" sz="1600" baseline="30000" dirty="0" smtClean="0"/>
              <a:t>(0)</a:t>
            </a:r>
            <a:r>
              <a:rPr lang="fr-FR" sz="1600" dirty="0" smtClean="0"/>
              <a:t> = (π</a:t>
            </a:r>
            <a:r>
              <a:rPr lang="fr-FR" sz="1600" baseline="-25000" dirty="0" smtClean="0"/>
              <a:t>0</a:t>
            </a:r>
            <a:r>
              <a:rPr lang="fr-FR" sz="1600" baseline="30000" dirty="0" smtClean="0"/>
              <a:t>(0)</a:t>
            </a:r>
            <a:r>
              <a:rPr lang="fr-FR" sz="1600" dirty="0" smtClean="0"/>
              <a:t>, π</a:t>
            </a:r>
            <a:r>
              <a:rPr lang="fr-FR" sz="1600" baseline="-25000" dirty="0" smtClean="0"/>
              <a:t>1</a:t>
            </a:r>
            <a:r>
              <a:rPr lang="fr-FR" sz="1600" baseline="30000" dirty="0" smtClean="0"/>
              <a:t>(0) </a:t>
            </a:r>
            <a:r>
              <a:rPr lang="fr-FR" sz="1600" dirty="0" smtClean="0"/>
              <a:t>)=(0,1) ou (1,0)</a:t>
            </a:r>
            <a:endParaRPr lang="fr-FR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EEF6-392F-434F-8200-72572710D415}" type="slidenum">
              <a:rPr lang="fr-FR" smtClean="0"/>
              <a:pPr/>
              <a:t>28</a:t>
            </a:fld>
            <a:endParaRPr lang="fr-FR"/>
          </a:p>
        </p:txBody>
      </p:sp>
      <p:sp>
        <p:nvSpPr>
          <p:cNvPr id="5" name="Parenthèse ouvrante 4"/>
          <p:cNvSpPr/>
          <p:nvPr/>
        </p:nvSpPr>
        <p:spPr>
          <a:xfrm>
            <a:off x="3419872" y="4293096"/>
            <a:ext cx="72008" cy="648072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Parenthèse fermante 5"/>
          <p:cNvSpPr/>
          <p:nvPr/>
        </p:nvSpPr>
        <p:spPr>
          <a:xfrm>
            <a:off x="4139952" y="4293096"/>
            <a:ext cx="45719" cy="648072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FR" sz="2800" b="1" dirty="0" smtClean="0">
                <a:latin typeface="Times New Roman" pitchFamily="18" charset="0"/>
                <a:cs typeface="Times New Roman" pitchFamily="18" charset="0"/>
              </a:rPr>
              <a:t>Analyse d’une CMTD</a:t>
            </a:r>
            <a:endParaRPr lang="fr-FR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7410" y="1700808"/>
            <a:ext cx="7055927" cy="38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EEF6-392F-434F-8200-72572710D415}" type="slidenum">
              <a:rPr lang="fr-FR" smtClean="0"/>
              <a:pPr/>
              <a:t>29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95536" y="274638"/>
            <a:ext cx="7834064" cy="706090"/>
          </a:xfrm>
        </p:spPr>
        <p:txBody>
          <a:bodyPr>
            <a:normAutofit fontScale="90000"/>
          </a:bodyPr>
          <a:lstStyle/>
          <a:p>
            <a:pPr algn="l"/>
            <a:r>
              <a:rPr lang="fr-FR" sz="3100" b="1" dirty="0" smtClean="0">
                <a:latin typeface="Times New Roman" pitchFamily="18" charset="0"/>
                <a:cs typeface="Times New Roman" pitchFamily="18" charset="0"/>
              </a:rPr>
              <a:t>I. Introduction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fr-FR" dirty="0" smtClean="0"/>
              <a:t>				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251520" y="1052736"/>
            <a:ext cx="8424936" cy="55446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1800" b="1" dirty="0" smtClean="0"/>
              <a:t>	</a:t>
            </a:r>
            <a:r>
              <a:rPr lang="fr-FR" sz="2400" b="1" u="sng" dirty="0" smtClean="0">
                <a:latin typeface="Times New Roman" pitchFamily="18" charset="0"/>
                <a:cs typeface="Times New Roman" pitchFamily="18" charset="0"/>
              </a:rPr>
              <a:t>I.1  Les systèmes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None/>
            </a:pPr>
            <a:endParaRPr lang="fr-FR" sz="2400" dirty="0"/>
          </a:p>
          <a:p>
            <a:pPr>
              <a:buNone/>
            </a:pPr>
            <a:r>
              <a:rPr lang="fr-FR" sz="1600" dirty="0" smtClean="0"/>
              <a:t>         	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- Un système est un ensemble d’entités  ( les choses intéressantes) qui agissent entre elles, pour un objectif donné. Il est généralement dynamique; son état varie avec le temps.</a:t>
            </a:r>
          </a:p>
          <a:p>
            <a:pPr>
              <a:buNone/>
            </a:pPr>
            <a:endParaRPr lang="fr-FR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		- L’état d’un système est un ensemble de variables nécessaires à sa description à un instant donné.</a:t>
            </a:r>
          </a:p>
          <a:p>
            <a:pPr>
              <a:buNone/>
            </a:pPr>
            <a:endParaRPr lang="fr-FR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		Exemple: Considérons un système informatique du point de vue de la congestion. Les variables  seraient les  arrivées des informations ( requêtes,…), les temps de traitement de ces informations, la discipline de service ou d’ordonnancement des tâches ( FIFO, LIFO,…)</a:t>
            </a:r>
          </a:p>
          <a:p>
            <a:pPr>
              <a:buNone/>
            </a:pPr>
            <a:endParaRPr lang="fr-FR" sz="1600" dirty="0" smtClean="0"/>
          </a:p>
          <a:p>
            <a:pPr>
              <a:buNone/>
            </a:pPr>
            <a:r>
              <a:rPr lang="fr-FR" sz="1600" dirty="0" smtClean="0"/>
              <a:t>		</a:t>
            </a:r>
            <a:endParaRPr lang="fr-FR" sz="1400" b="1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EEF6-392F-434F-8200-72572710D415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10944" cy="778098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 smtClean="0">
                <a:latin typeface="Times New Roman" pitchFamily="18" charset="0"/>
                <a:cs typeface="Times New Roman" pitchFamily="18" charset="0"/>
              </a:rPr>
              <a:t>Régime transitoire d’une CMTD</a:t>
            </a:r>
            <a:endParaRPr lang="fr-FR" sz="28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EEF6-392F-434F-8200-72572710D415}" type="slidenum">
              <a:rPr lang="fr-FR" smtClean="0"/>
              <a:pPr/>
              <a:t>30</a:t>
            </a:fld>
            <a:endParaRPr lang="fr-FR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124744"/>
            <a:ext cx="5472608" cy="269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3933056"/>
            <a:ext cx="5544616" cy="2514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954560" cy="490066"/>
          </a:xfrm>
        </p:spPr>
        <p:txBody>
          <a:bodyPr>
            <a:normAutofit/>
          </a:bodyPr>
          <a:lstStyle/>
          <a:p>
            <a:pPr algn="l"/>
            <a:r>
              <a:rPr lang="fr-FR" sz="1800" u="sng" dirty="0" smtClean="0">
                <a:latin typeface="Times New Roman" pitchFamily="18" charset="0"/>
                <a:cs typeface="Times New Roman" pitchFamily="18" charset="0"/>
              </a:rPr>
              <a:t>Exemple </a:t>
            </a:r>
            <a:r>
              <a:rPr lang="fr-FR" sz="1800" dirty="0" smtClean="0">
                <a:latin typeface="Times New Roman" pitchFamily="18" charset="0"/>
                <a:cs typeface="Times New Roman" pitchFamily="18" charset="0"/>
              </a:rPr>
              <a:t>(suite)</a:t>
            </a:r>
            <a:endParaRPr lang="fr-FR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r>
              <a:rPr lang="fr-FR" sz="1800" u="sng" dirty="0" smtClean="0">
                <a:latin typeface="Times New Roman" pitchFamily="18" charset="0"/>
                <a:cs typeface="Times New Roman" pitchFamily="18" charset="0"/>
              </a:rPr>
              <a:t>Scénario 1:</a:t>
            </a:r>
            <a:r>
              <a:rPr lang="fr-FR" sz="1800" dirty="0" smtClean="0">
                <a:latin typeface="Times New Roman" pitchFamily="18" charset="0"/>
                <a:cs typeface="Times New Roman" pitchFamily="18" charset="0"/>
              </a:rPr>
              <a:t> Processeur en bon état à l’instant n=0</a:t>
            </a:r>
          </a:p>
          <a:p>
            <a:pPr>
              <a:buNone/>
            </a:pPr>
            <a:r>
              <a:rPr lang="fr-FR" sz="1800" dirty="0" smtClean="0">
                <a:latin typeface="Times New Roman" pitchFamily="18" charset="0"/>
                <a:cs typeface="Times New Roman" pitchFamily="18" charset="0"/>
              </a:rPr>
              <a:t>	On a: </a:t>
            </a:r>
            <a:r>
              <a:rPr lang="fr-FR" sz="1800" dirty="0" smtClean="0"/>
              <a:t>π</a:t>
            </a:r>
            <a:r>
              <a:rPr lang="fr-FR" sz="1800" baseline="30000" dirty="0" smtClean="0"/>
              <a:t>(0)</a:t>
            </a:r>
            <a:r>
              <a:rPr lang="fr-FR" sz="1800" dirty="0" smtClean="0"/>
              <a:t> = (π</a:t>
            </a:r>
            <a:r>
              <a:rPr lang="fr-FR" sz="1800" baseline="-25000" dirty="0" smtClean="0"/>
              <a:t>0</a:t>
            </a:r>
            <a:r>
              <a:rPr lang="fr-FR" sz="1800" baseline="30000" dirty="0" smtClean="0"/>
              <a:t>(0)</a:t>
            </a:r>
            <a:r>
              <a:rPr lang="fr-FR" sz="1800" dirty="0" smtClean="0"/>
              <a:t>, π</a:t>
            </a:r>
            <a:r>
              <a:rPr lang="fr-FR" sz="1800" baseline="-25000" dirty="0" smtClean="0"/>
              <a:t>1</a:t>
            </a:r>
            <a:r>
              <a:rPr lang="fr-FR" sz="1800" baseline="30000" dirty="0" smtClean="0"/>
              <a:t>(0) </a:t>
            </a:r>
            <a:r>
              <a:rPr lang="fr-FR" sz="1800" dirty="0" smtClean="0"/>
              <a:t>)=(1,0)</a:t>
            </a:r>
          </a:p>
          <a:p>
            <a:pPr>
              <a:buNone/>
            </a:pPr>
            <a:r>
              <a:rPr lang="fr-FR" sz="1800" dirty="0" smtClean="0">
                <a:latin typeface="Times New Roman" pitchFamily="18" charset="0"/>
                <a:cs typeface="Times New Roman" pitchFamily="18" charset="0"/>
              </a:rPr>
              <a:t>	          </a:t>
            </a:r>
            <a:r>
              <a:rPr lang="fr-FR" sz="1800" dirty="0" smtClean="0"/>
              <a:t>π</a:t>
            </a:r>
            <a:r>
              <a:rPr lang="fr-FR" sz="1800" baseline="30000" dirty="0" smtClean="0"/>
              <a:t>(1)</a:t>
            </a:r>
            <a:r>
              <a:rPr lang="fr-FR" sz="1800" dirty="0" smtClean="0"/>
              <a:t> =</a:t>
            </a:r>
            <a:r>
              <a:rPr lang="fr-FR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800" dirty="0" smtClean="0"/>
              <a:t>π</a:t>
            </a:r>
            <a:r>
              <a:rPr lang="fr-FR" sz="1800" baseline="30000" dirty="0" smtClean="0"/>
              <a:t>(0)</a:t>
            </a:r>
            <a:r>
              <a:rPr lang="fr-FR" sz="1800" dirty="0" smtClean="0"/>
              <a:t> . P = (0.50  ,  0.50)</a:t>
            </a:r>
            <a:r>
              <a:rPr lang="fr-FR" sz="18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fr-FR" sz="1800" dirty="0" smtClean="0"/>
              <a:t> π</a:t>
            </a:r>
            <a:r>
              <a:rPr lang="fr-FR" sz="1800" baseline="30000" dirty="0" smtClean="0"/>
              <a:t>(2)</a:t>
            </a:r>
            <a:r>
              <a:rPr lang="fr-FR" sz="1800" dirty="0" smtClean="0"/>
              <a:t> =</a:t>
            </a:r>
            <a:r>
              <a:rPr lang="fr-FR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800" dirty="0" smtClean="0"/>
              <a:t>π</a:t>
            </a:r>
            <a:r>
              <a:rPr lang="fr-FR" sz="1800" baseline="30000" dirty="0" smtClean="0"/>
              <a:t>(1)</a:t>
            </a:r>
            <a:r>
              <a:rPr lang="fr-FR" sz="1800" dirty="0" smtClean="0"/>
              <a:t> . P = (0.45  ,  0.55)</a:t>
            </a:r>
            <a:r>
              <a:rPr lang="fr-FR" sz="1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endParaRPr lang="fr-FR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1800" u="sng" dirty="0" smtClean="0">
                <a:latin typeface="Times New Roman" pitchFamily="18" charset="0"/>
                <a:cs typeface="Times New Roman" pitchFamily="18" charset="0"/>
              </a:rPr>
              <a:t>Scénario 2:</a:t>
            </a:r>
            <a:r>
              <a:rPr lang="fr-FR" sz="1800" dirty="0" smtClean="0">
                <a:latin typeface="Times New Roman" pitchFamily="18" charset="0"/>
                <a:cs typeface="Times New Roman" pitchFamily="18" charset="0"/>
              </a:rPr>
              <a:t> Processeur en panne à l’instant n=0</a:t>
            </a:r>
          </a:p>
          <a:p>
            <a:pPr>
              <a:buNone/>
            </a:pPr>
            <a:r>
              <a:rPr lang="fr-FR" sz="1800" dirty="0" smtClean="0">
                <a:latin typeface="Times New Roman" pitchFamily="18" charset="0"/>
                <a:cs typeface="Times New Roman" pitchFamily="18" charset="0"/>
              </a:rPr>
              <a:t>	On a: </a:t>
            </a:r>
            <a:r>
              <a:rPr lang="fr-FR" sz="1800" dirty="0" smtClean="0"/>
              <a:t>π</a:t>
            </a:r>
            <a:r>
              <a:rPr lang="fr-FR" sz="1800" baseline="30000" dirty="0" smtClean="0"/>
              <a:t>(0)</a:t>
            </a:r>
            <a:r>
              <a:rPr lang="fr-FR" sz="1800" dirty="0" smtClean="0"/>
              <a:t> = (π</a:t>
            </a:r>
            <a:r>
              <a:rPr lang="fr-FR" sz="1800" baseline="-25000" dirty="0" smtClean="0"/>
              <a:t>0</a:t>
            </a:r>
            <a:r>
              <a:rPr lang="fr-FR" sz="1800" baseline="30000" dirty="0" smtClean="0"/>
              <a:t>(0)</a:t>
            </a:r>
            <a:r>
              <a:rPr lang="fr-FR" sz="1800" dirty="0" smtClean="0"/>
              <a:t>, π</a:t>
            </a:r>
            <a:r>
              <a:rPr lang="fr-FR" sz="1800" baseline="-25000" dirty="0" smtClean="0"/>
              <a:t>1</a:t>
            </a:r>
            <a:r>
              <a:rPr lang="fr-FR" sz="1800" baseline="30000" dirty="0" smtClean="0"/>
              <a:t>(0) </a:t>
            </a:r>
            <a:r>
              <a:rPr lang="fr-FR" sz="1800" dirty="0" smtClean="0"/>
              <a:t>)=(0,1)</a:t>
            </a:r>
          </a:p>
          <a:p>
            <a:pPr>
              <a:buNone/>
            </a:pPr>
            <a:r>
              <a:rPr lang="fr-FR" sz="1800" dirty="0" smtClean="0">
                <a:latin typeface="Times New Roman" pitchFamily="18" charset="0"/>
                <a:cs typeface="Times New Roman" pitchFamily="18" charset="0"/>
              </a:rPr>
              <a:t>	          </a:t>
            </a:r>
            <a:r>
              <a:rPr lang="fr-FR" sz="1800" dirty="0" smtClean="0"/>
              <a:t>π</a:t>
            </a:r>
            <a:r>
              <a:rPr lang="fr-FR" sz="1800" baseline="30000" dirty="0" smtClean="0"/>
              <a:t>(1)</a:t>
            </a:r>
            <a:r>
              <a:rPr lang="fr-FR" sz="1800" dirty="0" smtClean="0"/>
              <a:t> =</a:t>
            </a:r>
            <a:r>
              <a:rPr lang="fr-FR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800" dirty="0" smtClean="0"/>
              <a:t>π</a:t>
            </a:r>
            <a:r>
              <a:rPr lang="fr-FR" sz="1800" baseline="30000" dirty="0" smtClean="0"/>
              <a:t>(0)</a:t>
            </a:r>
            <a:r>
              <a:rPr lang="fr-FR" sz="1800" dirty="0" smtClean="0"/>
              <a:t> . P = (0.40  ,  0.60)</a:t>
            </a:r>
            <a:r>
              <a:rPr lang="fr-FR" sz="18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fr-FR" sz="1800" dirty="0" smtClean="0"/>
              <a:t> π</a:t>
            </a:r>
            <a:r>
              <a:rPr lang="fr-FR" sz="1800" baseline="30000" dirty="0" smtClean="0"/>
              <a:t>(2)</a:t>
            </a:r>
            <a:r>
              <a:rPr lang="fr-FR" sz="1800" dirty="0" smtClean="0"/>
              <a:t> =</a:t>
            </a:r>
            <a:r>
              <a:rPr lang="fr-FR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800" dirty="0" smtClean="0"/>
              <a:t>π</a:t>
            </a:r>
            <a:r>
              <a:rPr lang="fr-FR" sz="1800" baseline="30000" dirty="0" smtClean="0"/>
              <a:t>(1)</a:t>
            </a:r>
            <a:r>
              <a:rPr lang="fr-FR" sz="1800" dirty="0" smtClean="0"/>
              <a:t> . P = (0.44  ,  0.56)</a:t>
            </a:r>
          </a:p>
          <a:p>
            <a:pPr>
              <a:buNone/>
            </a:pPr>
            <a:endParaRPr lang="fr-FR" sz="1800" dirty="0" smtClean="0"/>
          </a:p>
          <a:p>
            <a:pPr>
              <a:buNone/>
            </a:pPr>
            <a:endParaRPr lang="fr-FR" sz="1800" dirty="0" smtClean="0"/>
          </a:p>
          <a:p>
            <a:pPr>
              <a:buNone/>
            </a:pPr>
            <a:endParaRPr lang="fr-FR" sz="1800" dirty="0" smtClean="0"/>
          </a:p>
          <a:p>
            <a:pPr>
              <a:buNone/>
            </a:pPr>
            <a:endParaRPr lang="fr-FR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 sz="1800" dirty="0" err="1" smtClean="0">
                <a:latin typeface="Times New Roman" pitchFamily="18" charset="0"/>
                <a:cs typeface="Times New Roman" pitchFamily="18" charset="0"/>
              </a:rPr>
              <a:t>Rq</a:t>
            </a:r>
            <a:r>
              <a:rPr lang="fr-FR" sz="1800" dirty="0" smtClean="0">
                <a:latin typeface="Times New Roman" pitchFamily="18" charset="0"/>
                <a:cs typeface="Times New Roman" pitchFamily="18" charset="0"/>
              </a:rPr>
              <a:t>: L’évolution de la distribution des états </a:t>
            </a:r>
            <a:r>
              <a:rPr lang="fr-FR" sz="1800" dirty="0" smtClean="0"/>
              <a:t>π</a:t>
            </a:r>
            <a:r>
              <a:rPr lang="fr-FR" sz="1800" baseline="30000" dirty="0" smtClean="0"/>
              <a:t>(n) </a:t>
            </a:r>
            <a:r>
              <a:rPr lang="fr-FR" sz="1800" dirty="0" smtClean="0">
                <a:latin typeface="Times New Roman" pitchFamily="18" charset="0"/>
                <a:cs typeface="Times New Roman" pitchFamily="18" charset="0"/>
              </a:rPr>
              <a:t>dépend </a:t>
            </a:r>
            <a:r>
              <a:rPr lang="fr-FR" sz="1800" dirty="0" smtClean="0"/>
              <a:t>de la distribution initiale π</a:t>
            </a:r>
            <a:r>
              <a:rPr lang="fr-FR" sz="1800" baseline="30000" dirty="0" smtClean="0"/>
              <a:t>(0)    ,</a:t>
            </a:r>
            <a:r>
              <a:rPr lang="fr-FR" sz="1800" dirty="0" smtClean="0"/>
              <a:t> et les valeurs des probabilités tendent à se stabiliser.</a:t>
            </a:r>
            <a:endParaRPr lang="fr-FR" sz="1800" baseline="30000" dirty="0" smtClean="0"/>
          </a:p>
          <a:p>
            <a:pPr>
              <a:buNone/>
            </a:pPr>
            <a:endParaRPr lang="fr-FR" sz="1800" baseline="30000" dirty="0" smtClean="0"/>
          </a:p>
          <a:p>
            <a:pPr>
              <a:buNone/>
            </a:pPr>
            <a:endParaRPr lang="fr-FR" sz="1800" baseline="30000" dirty="0" smtClean="0"/>
          </a:p>
          <a:p>
            <a:pPr>
              <a:buNone/>
            </a:pPr>
            <a:endParaRPr lang="fr-FR" sz="1800" dirty="0" smtClean="0"/>
          </a:p>
          <a:p>
            <a:pPr>
              <a:buNone/>
            </a:pPr>
            <a:endParaRPr lang="fr-FR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EEF6-392F-434F-8200-72572710D415}" type="slidenum">
              <a:rPr lang="fr-FR" smtClean="0"/>
              <a:pPr/>
              <a:t>31</a:t>
            </a:fld>
            <a:endParaRPr lang="fr-FR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971600" y="1916832"/>
          <a:ext cx="609599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216024">
                <a:tc>
                  <a:txBody>
                    <a:bodyPr/>
                    <a:lstStyle/>
                    <a:p>
                      <a:r>
                        <a:rPr lang="fr-FR" dirty="0" smtClean="0"/>
                        <a:t>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π</a:t>
                      </a:r>
                      <a:r>
                        <a:rPr lang="fr-FR" sz="1800" baseline="-25000" dirty="0" smtClean="0"/>
                        <a:t>0</a:t>
                      </a:r>
                      <a:r>
                        <a:rPr lang="fr-FR" sz="1800" baseline="30000" dirty="0" smtClean="0"/>
                        <a:t>(n)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0.45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0.445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0.4445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0.4445</a:t>
                      </a:r>
                      <a:endParaRPr lang="fr-FR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π</a:t>
                      </a:r>
                      <a:r>
                        <a:rPr lang="fr-FR" sz="1800" baseline="-25000" dirty="0" smtClean="0"/>
                        <a:t>1</a:t>
                      </a:r>
                      <a:r>
                        <a:rPr lang="fr-FR" sz="1800" baseline="30000" dirty="0" smtClean="0"/>
                        <a:t>(n)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0.55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0.555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0.555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0.555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971600" y="4149080"/>
          <a:ext cx="61206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62"/>
                <a:gridCol w="532233"/>
                <a:gridCol w="665291"/>
                <a:gridCol w="798349"/>
                <a:gridCol w="931408"/>
                <a:gridCol w="931408"/>
                <a:gridCol w="1663229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π</a:t>
                      </a:r>
                      <a:r>
                        <a:rPr lang="fr-FR" sz="1800" baseline="-25000" dirty="0" smtClean="0"/>
                        <a:t>0</a:t>
                      </a:r>
                      <a:r>
                        <a:rPr lang="fr-FR" sz="1800" baseline="30000" dirty="0" smtClean="0"/>
                        <a:t>(n)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0.44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0.444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0.4444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0.44444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π</a:t>
                      </a:r>
                      <a:r>
                        <a:rPr lang="fr-FR" sz="1800" baseline="-25000" dirty="0" smtClean="0"/>
                        <a:t>1</a:t>
                      </a:r>
                      <a:r>
                        <a:rPr lang="fr-FR" sz="1800" baseline="30000" dirty="0" smtClean="0"/>
                        <a:t>(n)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0.56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0.556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0.5556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0.55556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5936" y="1556792"/>
            <a:ext cx="7966379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EEF6-392F-434F-8200-72572710D415}" type="slidenum">
              <a:rPr lang="fr-FR" smtClean="0"/>
              <a:pPr/>
              <a:t>32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FR" sz="2800" dirty="0" smtClean="0"/>
              <a:t>Temps de séjour</a:t>
            </a:r>
            <a:endParaRPr lang="fr-FR" sz="2800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2060849"/>
            <a:ext cx="6192688" cy="23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EEF6-392F-434F-8200-72572710D415}" type="slidenum">
              <a:rPr lang="fr-FR" smtClean="0"/>
              <a:pPr/>
              <a:t>33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FR" sz="2400" dirty="0" smtClean="0"/>
              <a:t>Classification d’une CMTD irréductible</a:t>
            </a:r>
            <a:endParaRPr lang="fr-FR" sz="2400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556792"/>
            <a:ext cx="7139136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47664" y="4725144"/>
            <a:ext cx="3672408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EEF6-392F-434F-8200-72572710D415}" type="slidenum">
              <a:rPr lang="fr-FR" smtClean="0"/>
              <a:pPr/>
              <a:t>34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FR" sz="2400" dirty="0" smtClean="0"/>
              <a:t>Classification des états d’une CMTD périodique</a:t>
            </a:r>
            <a:endParaRPr lang="fr-FR" sz="2400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9039" y="1484784"/>
            <a:ext cx="7949385" cy="4996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EEF6-392F-434F-8200-72572710D415}" type="slidenum">
              <a:rPr lang="fr-FR" smtClean="0"/>
              <a:pPr/>
              <a:t>35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FR" sz="2400" dirty="0" smtClean="0"/>
              <a:t>Classification des états d’une CMTD transitoire</a:t>
            </a:r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EEF6-392F-434F-8200-72572710D415}" type="slidenum">
              <a:rPr lang="fr-FR" smtClean="0"/>
              <a:pPr/>
              <a:t>36</a:t>
            </a:fld>
            <a:endParaRPr lang="fr-FR"/>
          </a:p>
        </p:txBody>
      </p:sp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5492" y="1484784"/>
            <a:ext cx="7882340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Pour résumer…Il existe trois types d’états:</a:t>
            </a:r>
          </a:p>
          <a:p>
            <a:pPr lvl="1"/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transitoires (on n’y revient pas toujours), </a:t>
            </a:r>
          </a:p>
          <a:p>
            <a:pPr lvl="1"/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récurrents nuls (on y revient toujours, au bout d’un temps moyen infini),  </a:t>
            </a:r>
          </a:p>
          <a:p>
            <a:pPr lvl="1"/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récurents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positifs (on y revient une infinité de fois, à intervalle de temps finis, en moyenne)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EEF6-392F-434F-8200-72572710D415}" type="slidenum">
              <a:rPr lang="fr-FR" smtClean="0"/>
              <a:pPr/>
              <a:t>37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3530" y="1916832"/>
            <a:ext cx="8212382" cy="3240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EEF6-392F-434F-8200-72572710D415}" type="slidenum">
              <a:rPr lang="fr-FR" smtClean="0"/>
              <a:pPr/>
              <a:t>38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FR" sz="2400" dirty="0" smtClean="0"/>
              <a:t>Classification d’une CMTD</a:t>
            </a:r>
            <a:endParaRPr lang="fr-FR" sz="2400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8186" y="1412776"/>
            <a:ext cx="7458229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EEF6-392F-434F-8200-72572710D415}" type="slidenum">
              <a:rPr lang="fr-FR" smtClean="0"/>
              <a:pPr/>
              <a:t>39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Tx/>
              <a:buChar char="-"/>
            </a:pPr>
            <a:r>
              <a:rPr lang="fr-FR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Un </a:t>
            </a:r>
            <a:r>
              <a:rPr lang="fr-FR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système peut être discret ou continu </a:t>
            </a:r>
            <a:r>
              <a:rPr lang="fr-FR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0">
              <a:buFontTx/>
              <a:buChar char="-"/>
            </a:pPr>
            <a:endParaRPr lang="fr-FR" sz="2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fr-FR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	     . Un système discret est un système pour lequel les variables d’état changent de valeurs à des temps discrets; l’espace des états possibles est discret ( fini ou dénombrable</a:t>
            </a:r>
            <a:r>
              <a:rPr lang="fr-FR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0">
              <a:buNone/>
            </a:pPr>
            <a:endParaRPr lang="fr-FR" sz="2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fr-FR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	     . Un système continu est celui où les variables varient continument dans le temps ; l’espace des états est non dénombrable, par exemple dans l’ensemble des nombres réels, (exemple: processus chimique).</a:t>
            </a:r>
          </a:p>
          <a:p>
            <a:pPr lvl="0">
              <a:buNone/>
            </a:pPr>
            <a:endParaRPr lang="fr-FR" sz="1400" b="1" dirty="0">
              <a:solidFill>
                <a:prstClr val="black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EEF6-392F-434F-8200-72572710D415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189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FR" sz="2400" dirty="0" smtClean="0"/>
              <a:t>Autres paramètres de performance</a:t>
            </a:r>
            <a:endParaRPr lang="fr-FR" sz="2400" dirty="0"/>
          </a:p>
        </p:txBody>
      </p:sp>
      <p:pic>
        <p:nvPicPr>
          <p:cNvPr id="1638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4725144"/>
            <a:ext cx="2407866" cy="1286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EEF6-392F-434F-8200-72572710D415}" type="slidenum">
              <a:rPr lang="fr-FR" smtClean="0"/>
              <a:pPr/>
              <a:t>40</a:t>
            </a:fld>
            <a:endParaRPr lang="fr-FR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1196752"/>
            <a:ext cx="7204768" cy="3704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EEF6-392F-434F-8200-72572710D415}" type="slidenum">
              <a:rPr lang="fr-FR" smtClean="0"/>
              <a:pPr/>
              <a:t>41</a:t>
            </a:fld>
            <a:endParaRPr lang="fr-FR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1779353"/>
            <a:ext cx="6696744" cy="4123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FR" sz="2400" dirty="0" smtClean="0"/>
              <a:t>Régime permanent</a:t>
            </a:r>
            <a:endParaRPr lang="fr-FR" sz="2400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0374" y="2204864"/>
            <a:ext cx="7318107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EEF6-392F-434F-8200-72572710D415}" type="slidenum">
              <a:rPr lang="fr-FR" smtClean="0"/>
              <a:pPr/>
              <a:t>42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FR" sz="2400" dirty="0" smtClean="0"/>
              <a:t>Comment analyser?</a:t>
            </a:r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EEF6-392F-434F-8200-72572710D415}" type="slidenum">
              <a:rPr lang="fr-FR" smtClean="0"/>
              <a:pPr/>
              <a:t>43</a:t>
            </a:fld>
            <a:endParaRPr lang="fr-FR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196752"/>
            <a:ext cx="8229600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0620" y="1268760"/>
            <a:ext cx="7841820" cy="4104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EEF6-392F-434F-8200-72572710D415}" type="slidenum">
              <a:rPr lang="fr-FR" smtClean="0"/>
              <a:pPr/>
              <a:t>44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FR" sz="2400" dirty="0" smtClean="0"/>
              <a:t>Régime permanent : propriétés</a:t>
            </a:r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EEF6-392F-434F-8200-72572710D415}" type="slidenum">
              <a:rPr lang="fr-FR" smtClean="0"/>
              <a:pPr/>
              <a:t>45</a:t>
            </a:fld>
            <a:endParaRPr lang="fr-FR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1987" y="1653381"/>
            <a:ext cx="7820025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FR" sz="2400" dirty="0" smtClean="0"/>
              <a:t>Quelques remarques:</a:t>
            </a:r>
            <a:endParaRPr lang="fr-FR" sz="2400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762" y="1412776"/>
            <a:ext cx="7917577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EEF6-392F-434F-8200-72572710D415}" type="slidenum">
              <a:rPr lang="fr-FR" smtClean="0"/>
              <a:pPr/>
              <a:t>46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43192" cy="1066130"/>
          </a:xfrm>
        </p:spPr>
        <p:txBody>
          <a:bodyPr>
            <a:normAutofit/>
          </a:bodyPr>
          <a:lstStyle/>
          <a:p>
            <a:pPr algn="l"/>
            <a:r>
              <a:rPr lang="fr-FR" sz="1600" b="1" u="sng" dirty="0" smtClean="0">
                <a:latin typeface="Times New Roman" pitchFamily="18" charset="0"/>
                <a:cs typeface="Times New Roman" pitchFamily="18" charset="0"/>
              </a:rPr>
              <a:t>Exercice d’application :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124744"/>
            <a:ext cx="8075240" cy="5112568"/>
          </a:xfrm>
        </p:spPr>
        <p:txBody>
          <a:bodyPr>
            <a:normAutofit/>
          </a:bodyPr>
          <a:lstStyle/>
          <a:p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On considère un système pouvant être dans un des 6 états {1, 2, …, 6] d’une CMTD représentée par le graphe :</a:t>
            </a:r>
          </a:p>
          <a:p>
            <a:endParaRPr lang="fr-FR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fr-FR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fr-FR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fr-FR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Imaginons que le système est initialement dans l’état 2.</a:t>
            </a:r>
          </a:p>
          <a:p>
            <a:pPr lvl="1"/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Quelle est la probabilité qu’il y soit à nouveau après 4 étapes ?</a:t>
            </a:r>
          </a:p>
          <a:p>
            <a:pPr lvl="1"/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Combien de fois passera-t-il en moyenne par l’état 3 avant d’atteindre l’état 5 ou 6 ?</a:t>
            </a:r>
          </a:p>
          <a:p>
            <a:pPr lvl="1"/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Quelle est la probabilité qu’il atteigne l’état 6 ?</a:t>
            </a:r>
          </a:p>
          <a:p>
            <a:pPr lvl="1"/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Combien en moyenne changera-t-il d’états avant de revenir dans l’état 2 ?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EEF6-392F-434F-8200-72572710D415}" type="slidenum">
              <a:rPr lang="fr-FR" smtClean="0"/>
              <a:pPr/>
              <a:t>47</a:t>
            </a:fld>
            <a:endParaRPr lang="fr-FR"/>
          </a:p>
        </p:txBody>
      </p:sp>
      <p:pic>
        <p:nvPicPr>
          <p:cNvPr id="6" name="Espace réservé du contenu 5"/>
          <p:cNvPicPr>
            <a:picLocks noGrp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1700808"/>
            <a:ext cx="2664296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b="1" u="sng" dirty="0" smtClean="0"/>
              <a:t>CHAINES DE MARKOV  A TEMPS CONTINU ( CMTC )</a:t>
            </a:r>
            <a:endParaRPr lang="fr-FR" sz="2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EEF6-392F-434F-8200-72572710D415}" type="slidenum">
              <a:rPr lang="fr-FR" smtClean="0"/>
              <a:pPr/>
              <a:t>48</a:t>
            </a:fld>
            <a:endParaRPr lang="fr-FR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3180" y="2204864"/>
            <a:ext cx="7265243" cy="3493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EEF6-392F-434F-8200-72572710D415}" type="slidenum">
              <a:rPr lang="fr-FR" smtClean="0"/>
              <a:pPr/>
              <a:t>49</a:t>
            </a:fld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sz="24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Le processus {X(t)},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tЄR</a:t>
            </a:r>
            <a:r>
              <a:rPr lang="fr-FR" sz="2400" baseline="-25000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vérifie la propriété de Markov</a:t>
            </a:r>
            <a:r>
              <a:rPr lang="fr-FR" sz="2400" dirty="0" smtClean="0"/>
              <a:t>.</a:t>
            </a:r>
          </a:p>
          <a:p>
            <a:endParaRPr lang="fr-FR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Image 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2348880"/>
            <a:ext cx="7056784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965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2400" b="1" u="sng" dirty="0" smtClean="0">
                <a:latin typeface="Times New Roman" pitchFamily="18" charset="0"/>
                <a:cs typeface="Times New Roman" pitchFamily="18" charset="0"/>
              </a:rPr>
              <a:t>I.2  Les modèles</a:t>
            </a:r>
          </a:p>
          <a:p>
            <a:pPr>
              <a:buNone/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	</a:t>
            </a:r>
            <a:endParaRPr lang="fr-FR" sz="17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 sz="17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fr-FR" sz="2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Un modèle est une représentation du système dans le but d’étudier le phénomène réel.</a:t>
            </a:r>
          </a:p>
          <a:p>
            <a:pPr>
              <a:buNone/>
            </a:pPr>
            <a:endParaRPr lang="fr-FR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	 - C’est en général une simplification de cette représentation qui ne tient compte que des aspects essentiels  du  fonctionnement du système, et négligeant les facteurs les moins influents.</a:t>
            </a:r>
          </a:p>
          <a:p>
            <a:pPr>
              <a:buNone/>
            </a:pPr>
            <a:endParaRPr lang="fr-FR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 sz="2200" dirty="0" smtClean="0">
                <a:latin typeface="Times New Roman" pitchFamily="18" charset="0"/>
                <a:cs typeface="Times New Roman" pitchFamily="18" charset="0"/>
              </a:rPr>
              <a:t>		</a:t>
            </a:r>
            <a:endParaRPr lang="fr-FR" sz="14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EEF6-392F-434F-8200-72572710D415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42984"/>
            <a:ext cx="8075240" cy="4806297"/>
          </a:xfrm>
        </p:spPr>
        <p:txBody>
          <a:bodyPr>
            <a:normAutofit fontScale="62500" lnSpcReduction="20000"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On décrit l’évolution d’une CMTC à l’aide des taux de transition instantanés </a:t>
            </a:r>
          </a:p>
          <a:p>
            <a:pPr>
              <a:buNone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	- Taux de transition de l’état i vers l’état j:  µ</a:t>
            </a:r>
            <a:r>
              <a:rPr lang="fr-FR" baseline="-25000" dirty="0" err="1" smtClean="0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(t) = lim [P</a:t>
            </a:r>
            <a:r>
              <a:rPr lang="fr-FR" baseline="-25000" dirty="0" smtClean="0">
                <a:latin typeface="Times New Roman" pitchFamily="18" charset="0"/>
                <a:cs typeface="Times New Roman" pitchFamily="18" charset="0"/>
              </a:rPr>
              <a:t>ii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(t, t+h) / h]</a:t>
            </a:r>
          </a:p>
          <a:p>
            <a:pPr>
              <a:buNone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   							h→0</a:t>
            </a:r>
          </a:p>
          <a:p>
            <a:pPr>
              <a:buNone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	  où:  µ</a:t>
            </a:r>
            <a:r>
              <a:rPr lang="fr-FR" baseline="-25000" dirty="0" err="1" smtClean="0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(t).h + o(h) est la probabilité de passer de l’état i à l’état j</a:t>
            </a:r>
          </a:p>
          <a:p>
            <a:pPr>
              <a:buNone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	  dans (t, t+h), et o(h) : infiniment petit:   (o(h) / h) → 0  quand h → 0</a:t>
            </a:r>
          </a:p>
          <a:p>
            <a:pPr>
              <a:buNone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	- Si la CM est homogène:                                                                                  	   P</a:t>
            </a:r>
            <a:r>
              <a:rPr lang="fr-FR" baseline="-25000" dirty="0" smtClean="0">
                <a:latin typeface="Times New Roman" pitchFamily="18" charset="0"/>
                <a:cs typeface="Times New Roman" pitchFamily="18" charset="0"/>
              </a:rPr>
              <a:t>ij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(t, t’)  = P</a:t>
            </a:r>
            <a:r>
              <a:rPr lang="fr-FR" baseline="-25000" dirty="0" smtClean="0">
                <a:latin typeface="Times New Roman" pitchFamily="18" charset="0"/>
                <a:cs typeface="Times New Roman" pitchFamily="18" charset="0"/>
              </a:rPr>
              <a:t>ij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(t’- t) </a:t>
            </a:r>
          </a:p>
          <a:p>
            <a:pPr>
              <a:buNone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		   µ</a:t>
            </a:r>
            <a:r>
              <a:rPr lang="fr-FR" baseline="-25000" dirty="0" err="1" smtClean="0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(t) = µ</a:t>
            </a:r>
            <a:r>
              <a:rPr lang="fr-FR" baseline="-25000" dirty="0" err="1" smtClean="0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(les taux de transition sont indépendants du temps)</a:t>
            </a:r>
          </a:p>
          <a:p>
            <a:pPr>
              <a:buNone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La classification des états s’effectue de manière similaire à celle d’une CMTD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EEF6-392F-434F-8200-72572710D415}" type="slidenum">
              <a:rPr lang="fr-FR" smtClean="0"/>
              <a:pPr/>
              <a:t>50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EEF6-392F-434F-8200-72572710D415}" type="slidenum">
              <a:rPr lang="fr-FR" smtClean="0"/>
              <a:pPr/>
              <a:t>51</a:t>
            </a:fld>
            <a:endParaRPr lang="fr-FR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31913" y="428604"/>
            <a:ext cx="8238833" cy="5697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075240" cy="4400567"/>
          </a:xfrm>
        </p:spPr>
        <p:txBody>
          <a:bodyPr>
            <a:normAutofit/>
          </a:bodyPr>
          <a:lstStyle/>
          <a:p>
            <a:r>
              <a:rPr lang="fr-FR" sz="1800" dirty="0" smtClean="0">
                <a:latin typeface="Times New Roman" pitchFamily="18" charset="0"/>
                <a:cs typeface="Times New Roman" pitchFamily="18" charset="0"/>
              </a:rPr>
              <a:t>La matrice </a:t>
            </a:r>
            <a:r>
              <a:rPr lang="fr-FR" sz="1800" dirty="0" smtClean="0"/>
              <a:t>Λ</a:t>
            </a:r>
            <a:r>
              <a:rPr lang="fr-FR" sz="1800" dirty="0" smtClean="0">
                <a:latin typeface="Times New Roman" pitchFamily="18" charset="0"/>
                <a:cs typeface="Times New Roman" pitchFamily="18" charset="0"/>
              </a:rPr>
              <a:t> est sous la forme:</a:t>
            </a:r>
            <a:endParaRPr lang="fr-FR" sz="18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fr-FR" sz="18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fr-FR" sz="18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fr-FR" sz="18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fr-FR" sz="18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fr-FR" sz="18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fr-FR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 sz="1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1800" b="1" dirty="0" smtClean="0">
                <a:latin typeface="Times New Roman" pitchFamily="18" charset="0"/>
                <a:cs typeface="Times New Roman" pitchFamily="18" charset="0"/>
              </a:rPr>
              <a:t>Remarque:</a:t>
            </a:r>
          </a:p>
          <a:p>
            <a:pPr>
              <a:buNone/>
            </a:pPr>
            <a:r>
              <a:rPr lang="fr-FR" sz="1800" dirty="0" smtClean="0">
                <a:latin typeface="Times New Roman" pitchFamily="18" charset="0"/>
                <a:cs typeface="Times New Roman" pitchFamily="18" charset="0"/>
              </a:rPr>
              <a:t>      Ne pas confondre  la matrice </a:t>
            </a:r>
            <a:r>
              <a:rPr lang="fr-FR" sz="2400" dirty="0" smtClean="0"/>
              <a:t>Λ</a:t>
            </a:r>
            <a:r>
              <a:rPr lang="fr-FR" sz="1800" dirty="0" smtClean="0"/>
              <a:t> avec la matrice des probabilités de transition d’une chaîne discrète. </a:t>
            </a:r>
          </a:p>
          <a:p>
            <a:pPr>
              <a:buNone/>
            </a:pPr>
            <a:r>
              <a:rPr lang="fr-FR" sz="1800" dirty="0" smtClean="0"/>
              <a:t>	Λ n’est pas stochastique: la somme des éléments d’une ligne est nulle</a:t>
            </a:r>
            <a:endParaRPr lang="fr-FR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EEF6-392F-434F-8200-72572710D415}" type="slidenum">
              <a:rPr lang="fr-FR" smtClean="0"/>
              <a:pPr/>
              <a:t>52</a:t>
            </a:fld>
            <a:endParaRPr lang="fr-FR" dirty="0"/>
          </a:p>
        </p:txBody>
      </p:sp>
      <p:pic>
        <p:nvPicPr>
          <p:cNvPr id="66563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43174" y="2000240"/>
            <a:ext cx="3375074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186766" cy="4525963"/>
          </a:xfrm>
        </p:spPr>
        <p:txBody>
          <a:bodyPr/>
          <a:lstStyle/>
          <a:p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Propriété :</a:t>
            </a:r>
          </a:p>
          <a:p>
            <a:pPr>
              <a:buNone/>
            </a:pPr>
            <a:endParaRPr lang="fr-FR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Une CMTC finie et irréductible est ergodique. Le vecteur des distributions stationnaires π existe alors et est unique; on peut l’obtenir en résolvant le système d’équations suivant :</a:t>
            </a:r>
          </a:p>
          <a:p>
            <a:pPr marL="0" indent="0">
              <a:buNone/>
            </a:pPr>
            <a:endParaRPr lang="fr-FR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fr-FR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fr-FR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fr-FR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EEF6-392F-434F-8200-72572710D415}" type="slidenum">
              <a:rPr lang="fr-FR" smtClean="0"/>
              <a:pPr/>
              <a:t>53</a:t>
            </a:fld>
            <a:endParaRPr lang="fr-FR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401487" y="3643314"/>
            <a:ext cx="2213363" cy="1233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>
            <a:normAutofit/>
          </a:bodyPr>
          <a:lstStyle/>
          <a:p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Exemple :</a:t>
            </a:r>
          </a:p>
          <a:p>
            <a:pPr marL="0" indent="0">
              <a:buNone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Considérons 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 système  (processeur) pouvant se trouver dans un des 2états possibles: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X(t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0 si le processeur est en bon état à l’instant t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X(t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le processeur est en 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panne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à l’instant t</a:t>
            </a:r>
          </a:p>
          <a:p>
            <a:pPr marL="0" indent="0">
              <a:buNone/>
            </a:pP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suppose que la durée de bon fonctionnement jusqu’à la défaillance est une </a:t>
            </a:r>
            <a:r>
              <a:rPr lang="fr-F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v.a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X qui suit une loi </a:t>
            </a:r>
            <a:r>
              <a:rPr lang="fr-F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paramètre </a:t>
            </a:r>
            <a:r>
              <a:rPr lang="el-G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la durée de réparation est aussi une </a:t>
            </a:r>
            <a:r>
              <a:rPr lang="fr-F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v.a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 de loi </a:t>
            </a:r>
            <a:r>
              <a:rPr lang="fr-F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paramètre </a:t>
            </a:r>
            <a:r>
              <a:rPr lang="el-G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 graphe des taux de transitions ainsi que la matrice infinitésimale sont:</a:t>
            </a:r>
          </a:p>
          <a:p>
            <a:pPr marL="0" indent="0">
              <a:buNone/>
            </a:pPr>
            <a:endParaRPr lang="fr-F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EEF6-392F-434F-8200-72572710D415}" type="slidenum">
              <a:rPr lang="fr-FR" smtClean="0"/>
              <a:pPr/>
              <a:t>54</a:t>
            </a:fld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66" y="4500570"/>
            <a:ext cx="2160240" cy="1166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4" y="4572008"/>
            <a:ext cx="1814438" cy="1076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785794"/>
            <a:ext cx="8258204" cy="5268931"/>
          </a:xfrm>
        </p:spPr>
        <p:txBody>
          <a:bodyPr/>
          <a:lstStyle/>
          <a:p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Cette CMTC est finie et irréductible, elle est donc ergodique. </a:t>
            </a:r>
          </a:p>
          <a:p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Le vecteur de distributions stationnaires  π est 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tq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EEF6-392F-434F-8200-72572710D415}" type="slidenum">
              <a:rPr lang="fr-FR" smtClean="0"/>
              <a:pPr/>
              <a:t>55</a:t>
            </a:fld>
            <a:endParaRPr lang="fr-FR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922716" y="1785926"/>
            <a:ext cx="7048366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571481"/>
            <a:ext cx="8258204" cy="1785949"/>
          </a:xfrm>
        </p:spPr>
        <p:txBody>
          <a:bodyPr>
            <a:normAutofit fontScale="85000" lnSpcReduction="10000"/>
          </a:bodyPr>
          <a:lstStyle/>
          <a:p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Equation d’états :</a:t>
            </a:r>
          </a:p>
          <a:p>
            <a:pPr>
              <a:buNone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	A l’état stationnaire, pour tout état i, le flux sortant de i est égal au flux entrant dans i.</a:t>
            </a:r>
          </a:p>
          <a:p>
            <a:pPr>
              <a:buNone/>
            </a:pPr>
            <a:endParaRPr lang="fr-FR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None/>
            </a:pPr>
            <a:endParaRPr lang="fr-FR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	Dans l’exemple précédent:</a:t>
            </a:r>
          </a:p>
          <a:p>
            <a:pPr>
              <a:buNone/>
            </a:pPr>
            <a:endParaRPr lang="fr-FR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EEF6-392F-434F-8200-72572710D415}" type="slidenum">
              <a:rPr lang="fr-FR" smtClean="0"/>
              <a:pPr/>
              <a:t>56</a:t>
            </a:fld>
            <a:endParaRPr lang="fr-FR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857224" y="2500306"/>
            <a:ext cx="7000924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3100" b="1" dirty="0" smtClean="0">
                <a:latin typeface="Times New Roman" pitchFamily="18" charset="0"/>
                <a:cs typeface="Times New Roman" pitchFamily="18" charset="0"/>
              </a:rPr>
              <a:t>PROCESSUS DE NAISSANCE ET DE MORT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EEF6-392F-434F-8200-72572710D415}" type="slidenum">
              <a:rPr lang="fr-FR" smtClean="0"/>
              <a:pPr/>
              <a:t>57</a:t>
            </a:fld>
            <a:endParaRPr lang="fr-FR"/>
          </a:p>
        </p:txBody>
      </p:sp>
      <p:pic>
        <p:nvPicPr>
          <p:cNvPr id="5" name="Espace réservé du contenu 4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62" y="1428736"/>
            <a:ext cx="7215238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2200" b="1" dirty="0" smtClean="0">
                <a:latin typeface="Times New Roman" pitchFamily="18" charset="0"/>
                <a:cs typeface="Times New Roman" pitchFamily="18" charset="0"/>
              </a:rPr>
              <a:t>PROCESSUS DE NAISSANCE ET DE MORT ( TEMPS CONTINU ) 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EEF6-392F-434F-8200-72572710D415}" type="slidenum">
              <a:rPr lang="fr-FR" smtClean="0"/>
              <a:pPr/>
              <a:t>58</a:t>
            </a:fld>
            <a:endParaRPr lang="fr-FR"/>
          </a:p>
        </p:txBody>
      </p:sp>
      <p:pic>
        <p:nvPicPr>
          <p:cNvPr id="5" name="Espace réservé du contenu 4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1142984"/>
            <a:ext cx="7286676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1472" y="142852"/>
            <a:ext cx="8229600" cy="1143000"/>
          </a:xfrm>
        </p:spPr>
        <p:txBody>
          <a:bodyPr>
            <a:normAutofit/>
          </a:bodyPr>
          <a:lstStyle/>
          <a:p>
            <a:r>
              <a:rPr lang="fr-FR" sz="1800" b="1" dirty="0" smtClean="0">
                <a:latin typeface="Times New Roman" pitchFamily="18" charset="0"/>
                <a:cs typeface="Times New Roman" pitchFamily="18" charset="0"/>
              </a:rPr>
              <a:t>ETATS STATIONNAIRES D’UN PROCESSUS DE NAISSANCE ET DE MORT</a:t>
            </a:r>
            <a:endParaRPr lang="fr-FR" sz="18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EEF6-392F-434F-8200-72572710D415}" type="slidenum">
              <a:rPr lang="fr-FR" smtClean="0"/>
              <a:pPr/>
              <a:t>59</a:t>
            </a:fld>
            <a:endParaRPr lang="fr-FR"/>
          </a:p>
        </p:txBody>
      </p:sp>
      <p:pic>
        <p:nvPicPr>
          <p:cNvPr id="6" name="Espace réservé du contenu 4"/>
          <p:cNvPicPr>
            <a:picLocks noGrp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62" y="1285860"/>
            <a:ext cx="6929486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Espace réservé du contenu 6"/>
          <p:cNvPicPr>
            <a:picLocks noGrp="1"/>
          </p:cNvPicPr>
          <p:nvPr>
            <p:ph sz="half" idx="2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85852" y="5286388"/>
            <a:ext cx="3286148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>
            <a:normAutofit fontScale="70000" lnSpcReduction="20000"/>
          </a:bodyPr>
          <a:lstStyle/>
          <a:p>
            <a:pPr lvl="0">
              <a:buFontTx/>
              <a:buChar char="-"/>
            </a:pPr>
            <a:r>
              <a:rPr lang="fr-FR" sz="2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Le </a:t>
            </a:r>
            <a:r>
              <a:rPr lang="fr-FR" sz="2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modèle est souvent représenté par un automate décrit par un système d’équations: </a:t>
            </a:r>
            <a:endParaRPr lang="fr-FR" sz="2200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buNone/>
            </a:pPr>
            <a:r>
              <a:rPr lang="fr-FR" sz="2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fr-FR" sz="22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fr-FR" sz="2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				Y=</a:t>
            </a:r>
            <a:r>
              <a:rPr lang="el-GR" sz="2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fr-FR" sz="2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(X</a:t>
            </a:r>
            <a:r>
              <a:rPr lang="fr-FR" sz="2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0">
              <a:buNone/>
            </a:pPr>
            <a:endParaRPr lang="fr-FR" sz="22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fr-FR" sz="2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	   	. </a:t>
            </a:r>
            <a:r>
              <a:rPr lang="fr-FR" sz="2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X:  </a:t>
            </a:r>
            <a:r>
              <a:rPr lang="fr-FR" sz="2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variable (vecteur) représentant les paramètres d’entrée (inputs), contrôlable </a:t>
            </a:r>
            <a:r>
              <a:rPr lang="fr-FR" sz="2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ou  non</a:t>
            </a:r>
          </a:p>
          <a:p>
            <a:pPr lvl="0">
              <a:buNone/>
            </a:pPr>
            <a:endParaRPr lang="fr-FR" sz="22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fr-FR" sz="2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	. </a:t>
            </a:r>
            <a:r>
              <a:rPr lang="fr-FR" sz="2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Y,: output </a:t>
            </a:r>
            <a:r>
              <a:rPr lang="fr-FR" sz="2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ou sortie, représente les caractéristiques du système (mesures ou métriques de ses </a:t>
            </a:r>
            <a:r>
              <a:rPr lang="fr-FR" sz="2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performances)</a:t>
            </a:r>
          </a:p>
          <a:p>
            <a:pPr lvl="0">
              <a:buNone/>
            </a:pPr>
            <a:endParaRPr lang="fr-FR" sz="22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fr-FR" sz="2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l-GR" sz="2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l-GR" sz="2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fr-FR" sz="2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application </a:t>
            </a:r>
            <a:r>
              <a:rPr lang="fr-FR" sz="2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plus ou moins </a:t>
            </a:r>
            <a:r>
              <a:rPr lang="fr-FR" sz="22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sympatique</a:t>
            </a:r>
            <a:r>
              <a:rPr lang="fr-FR" sz="2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servant de modèle et décrit les relations logiques et </a:t>
            </a:r>
            <a:r>
              <a:rPr lang="fr-FR" sz="2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ou </a:t>
            </a:r>
            <a:r>
              <a:rPr lang="fr-FR" sz="2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mathématiques entre X et Y.</a:t>
            </a:r>
          </a:p>
          <a:p>
            <a:pPr lvl="0">
              <a:buNone/>
            </a:pPr>
            <a:endParaRPr lang="fr-FR" sz="22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fr-FR" sz="2200" u="sng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Exemple</a:t>
            </a:r>
            <a:r>
              <a:rPr lang="fr-FR" sz="2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fr-FR" sz="2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Pour </a:t>
            </a:r>
            <a:r>
              <a:rPr lang="fr-FR" sz="2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le système informatique, les mesures de performance Y peuvent être:</a:t>
            </a:r>
          </a:p>
          <a:p>
            <a:pPr lvl="0">
              <a:buNone/>
            </a:pPr>
            <a:r>
              <a:rPr lang="fr-FR" sz="2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	. Le temps de réponse (traitement des tâches par le processeur)</a:t>
            </a:r>
          </a:p>
          <a:p>
            <a:pPr lvl="0">
              <a:buNone/>
            </a:pPr>
            <a:r>
              <a:rPr lang="fr-FR" sz="2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	. Le débit du processeur</a:t>
            </a:r>
          </a:p>
          <a:p>
            <a:pPr lvl="0">
              <a:buNone/>
            </a:pPr>
            <a:r>
              <a:rPr lang="fr-FR" sz="2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	. la sûreté de fonctionnement (fiabilité, sécurité ou disponibilité)</a:t>
            </a:r>
          </a:p>
          <a:p>
            <a:pPr lvl="0">
              <a:buNone/>
            </a:pPr>
            <a:r>
              <a:rPr lang="fr-FR" sz="2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	. le taux de probabilité de perte, ….</a:t>
            </a: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EEF6-392F-434F-8200-72572710D415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729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EEF6-392F-434F-8200-72572710D415}" type="slidenum">
              <a:rPr lang="fr-FR" smtClean="0"/>
              <a:pPr/>
              <a:t>60</a:t>
            </a:fld>
            <a:endParaRPr lang="fr-FR"/>
          </a:p>
        </p:txBody>
      </p:sp>
      <p:pic>
        <p:nvPicPr>
          <p:cNvPr id="6" name="Espace réservé du contenu 5"/>
          <p:cNvPicPr>
            <a:picLocks noGrp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2976" y="4714884"/>
            <a:ext cx="4572032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Espace réservé du contenu 5"/>
          <p:cNvPicPr>
            <a:picLocks noGrp="1"/>
          </p:cNvPicPr>
          <p:nvPr>
            <p:ph sz="half"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8662" y="1214422"/>
            <a:ext cx="5357850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EEF6-392F-434F-8200-72572710D415}" type="slidenum">
              <a:rPr lang="fr-FR" smtClean="0"/>
              <a:pPr/>
              <a:t>61</a:t>
            </a:fld>
            <a:endParaRPr lang="fr-FR"/>
          </a:p>
        </p:txBody>
      </p:sp>
      <p:pic>
        <p:nvPicPr>
          <p:cNvPr id="5" name="Espace réservé du contenu 4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38" y="1000108"/>
            <a:ext cx="6500858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fr-FR" sz="1400" dirty="0" smtClean="0"/>
              <a:t>	</a:t>
            </a:r>
            <a:r>
              <a:rPr lang="fr-FR" sz="2200" dirty="0" smtClean="0">
                <a:latin typeface="Times New Roman" pitchFamily="18" charset="0"/>
                <a:cs typeface="Times New Roman" pitchFamily="18" charset="0"/>
              </a:rPr>
              <a:t>Il existe plusieurs types de modèles:</a:t>
            </a:r>
          </a:p>
          <a:p>
            <a:pPr>
              <a:buNone/>
            </a:pPr>
            <a:endParaRPr lang="fr-FR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fr-FR" sz="2200" dirty="0" smtClean="0">
                <a:latin typeface="Times New Roman" pitchFamily="18" charset="0"/>
                <a:cs typeface="Times New Roman" pitchFamily="18" charset="0"/>
              </a:rPr>
              <a:t>- Modèle </a:t>
            </a:r>
            <a:r>
              <a:rPr lang="fr-FR" sz="2200" b="1" dirty="0" smtClean="0">
                <a:latin typeface="Times New Roman" pitchFamily="18" charset="0"/>
                <a:cs typeface="Times New Roman" pitchFamily="18" charset="0"/>
              </a:rPr>
              <a:t>Analytique</a:t>
            </a:r>
            <a:r>
              <a:rPr lang="fr-FR" sz="2200" dirty="0" smtClean="0">
                <a:latin typeface="Times New Roman" pitchFamily="18" charset="0"/>
                <a:cs typeface="Times New Roman" pitchFamily="18" charset="0"/>
              </a:rPr>
              <a:t>: le comportement du système réel est décrit  à l’aide de relations mathématiques, logiques ou symboliques entre les entités( objets d’intérêt)</a:t>
            </a:r>
          </a:p>
          <a:p>
            <a:pPr>
              <a:buNone/>
            </a:pPr>
            <a:endParaRPr lang="fr-FR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fr-FR" sz="2200" dirty="0" smtClean="0">
                <a:latin typeface="Times New Roman" pitchFamily="18" charset="0"/>
                <a:cs typeface="Times New Roman" pitchFamily="18" charset="0"/>
              </a:rPr>
              <a:t>- Modèle </a:t>
            </a:r>
            <a:r>
              <a:rPr lang="fr-FR" sz="2200" b="1" dirty="0" smtClean="0">
                <a:latin typeface="Times New Roman" pitchFamily="18" charset="0"/>
                <a:cs typeface="Times New Roman" pitchFamily="18" charset="0"/>
              </a:rPr>
              <a:t>Descriptif</a:t>
            </a:r>
            <a:r>
              <a:rPr lang="fr-FR" sz="2200" dirty="0" smtClean="0">
                <a:latin typeface="Times New Roman" pitchFamily="18" charset="0"/>
                <a:cs typeface="Times New Roman" pitchFamily="18" charset="0"/>
              </a:rPr>
              <a:t>: le système est complexe à modéliser analytiquement, on y détaille les différents événements et actions</a:t>
            </a:r>
          </a:p>
          <a:p>
            <a:pPr>
              <a:buNone/>
            </a:pPr>
            <a:endParaRPr lang="fr-FR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fr-FR" sz="2200" dirty="0" smtClean="0">
                <a:latin typeface="Times New Roman" pitchFamily="18" charset="0"/>
                <a:cs typeface="Times New Roman" pitchFamily="18" charset="0"/>
              </a:rPr>
              <a:t>- Modèle </a:t>
            </a:r>
            <a:r>
              <a:rPr lang="fr-FR" sz="2200" b="1" dirty="0" smtClean="0">
                <a:latin typeface="Times New Roman" pitchFamily="18" charset="0"/>
                <a:cs typeface="Times New Roman" pitchFamily="18" charset="0"/>
              </a:rPr>
              <a:t>Statique</a:t>
            </a:r>
            <a:r>
              <a:rPr lang="fr-FR" sz="2200" dirty="0" smtClean="0">
                <a:latin typeface="Times New Roman" pitchFamily="18" charset="0"/>
                <a:cs typeface="Times New Roman" pitchFamily="18" charset="0"/>
              </a:rPr>
              <a:t> ( indépendant du temps) ou </a:t>
            </a:r>
            <a:r>
              <a:rPr lang="fr-FR" sz="2200" b="1" dirty="0" smtClean="0">
                <a:latin typeface="Times New Roman" pitchFamily="18" charset="0"/>
                <a:cs typeface="Times New Roman" pitchFamily="18" charset="0"/>
              </a:rPr>
              <a:t>Dynamique</a:t>
            </a:r>
            <a:r>
              <a:rPr lang="fr-FR" sz="2200" dirty="0" smtClean="0">
                <a:latin typeface="Times New Roman" pitchFamily="18" charset="0"/>
                <a:cs typeface="Times New Roman" pitchFamily="18" charset="0"/>
              </a:rPr>
              <a:t> (il décrit l’évolution du système dans le temps)</a:t>
            </a:r>
          </a:p>
          <a:p>
            <a:pPr>
              <a:buNone/>
            </a:pPr>
            <a:endParaRPr lang="fr-FR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fr-FR" sz="2200" dirty="0" smtClean="0">
                <a:latin typeface="Times New Roman" pitchFamily="18" charset="0"/>
                <a:cs typeface="Times New Roman" pitchFamily="18" charset="0"/>
              </a:rPr>
              <a:t>- Modèle </a:t>
            </a:r>
            <a:r>
              <a:rPr lang="fr-FR" sz="2200" b="1" dirty="0" smtClean="0">
                <a:latin typeface="Times New Roman" pitchFamily="18" charset="0"/>
                <a:cs typeface="Times New Roman" pitchFamily="18" charset="0"/>
              </a:rPr>
              <a:t>Déterministe</a:t>
            </a:r>
            <a:r>
              <a:rPr lang="fr-FR" sz="2200" dirty="0" smtClean="0">
                <a:latin typeface="Times New Roman" pitchFamily="18" charset="0"/>
                <a:cs typeface="Times New Roman" pitchFamily="18" charset="0"/>
              </a:rPr>
              <a:t> ( il dépend de facteurs connus) ou </a:t>
            </a:r>
            <a:r>
              <a:rPr lang="fr-FR" sz="2200" b="1" dirty="0" smtClean="0">
                <a:latin typeface="Times New Roman" pitchFamily="18" charset="0"/>
                <a:cs typeface="Times New Roman" pitchFamily="18" charset="0"/>
              </a:rPr>
              <a:t>Stochastique </a:t>
            </a:r>
            <a:r>
              <a:rPr lang="fr-FR" sz="2200" dirty="0" smtClean="0">
                <a:latin typeface="Times New Roman" pitchFamily="18" charset="0"/>
                <a:cs typeface="Times New Roman" pitchFamily="18" charset="0"/>
              </a:rPr>
              <a:t>(il dépend de facteurs aléatoires)</a:t>
            </a:r>
          </a:p>
          <a:p>
            <a:pPr>
              <a:buNone/>
            </a:pPr>
            <a:endParaRPr lang="fr-FR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fr-FR" sz="2200" dirty="0" smtClean="0">
                <a:latin typeface="Times New Roman" pitchFamily="18" charset="0"/>
                <a:cs typeface="Times New Roman" pitchFamily="18" charset="0"/>
              </a:rPr>
              <a:t>- Modèle </a:t>
            </a:r>
            <a:r>
              <a:rPr lang="fr-FR" sz="2200" b="1" dirty="0" smtClean="0">
                <a:latin typeface="Times New Roman" pitchFamily="18" charset="0"/>
                <a:cs typeface="Times New Roman" pitchFamily="18" charset="0"/>
              </a:rPr>
              <a:t>Discret</a:t>
            </a:r>
            <a:r>
              <a:rPr lang="fr-FR" sz="2200" dirty="0" smtClean="0">
                <a:latin typeface="Times New Roman" pitchFamily="18" charset="0"/>
                <a:cs typeface="Times New Roman" pitchFamily="18" charset="0"/>
              </a:rPr>
              <a:t> ou </a:t>
            </a:r>
            <a:r>
              <a:rPr lang="fr-FR" sz="2200" b="1" dirty="0" smtClean="0">
                <a:latin typeface="Times New Roman" pitchFamily="18" charset="0"/>
                <a:cs typeface="Times New Roman" pitchFamily="18" charset="0"/>
              </a:rPr>
              <a:t>Continu</a:t>
            </a:r>
          </a:p>
          <a:p>
            <a:pPr>
              <a:buNone/>
            </a:pPr>
            <a:endParaRPr lang="fr-FR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fr-FR" sz="2200" dirty="0" smtClean="0">
                <a:latin typeface="Times New Roman" pitchFamily="18" charset="0"/>
                <a:cs typeface="Times New Roman" pitchFamily="18" charset="0"/>
              </a:rPr>
              <a:t>- Modèle </a:t>
            </a:r>
            <a:r>
              <a:rPr lang="fr-FR" sz="2200" b="1" dirty="0" smtClean="0">
                <a:latin typeface="Times New Roman" pitchFamily="18" charset="0"/>
                <a:cs typeface="Times New Roman" pitchFamily="18" charset="0"/>
              </a:rPr>
              <a:t>Hybride</a:t>
            </a:r>
            <a:r>
              <a:rPr lang="fr-FR" sz="2200" dirty="0" smtClean="0">
                <a:latin typeface="Times New Roman" pitchFamily="18" charset="0"/>
                <a:cs typeface="Times New Roman" pitchFamily="18" charset="0"/>
              </a:rPr>
              <a:t>  combinant plusieurs types (dynamique, stochastique,…)</a:t>
            </a:r>
            <a:endParaRPr lang="fr-FR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EEF6-392F-434F-8200-72572710D415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2400" b="1" u="sng" dirty="0" smtClean="0">
                <a:latin typeface="Times New Roman" pitchFamily="18" charset="0"/>
                <a:cs typeface="Times New Roman" pitchFamily="18" charset="0"/>
              </a:rPr>
              <a:t>I.3  Evaluation des performances  </a:t>
            </a:r>
          </a:p>
          <a:p>
            <a:pPr>
              <a:buNone/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L’évaluation des performances se fait en deux étapes, l’étape de modélisation et une étape d’analyse  des performances. En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gros on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définit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le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modèle adéquat,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puis on fait une analyse pour calculer les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paramètres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(indices) de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performance; on analyse  alors les résultats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, et on recommence si les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résultats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obtenus ne sont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pas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satisfaisants.</a:t>
            </a:r>
          </a:p>
          <a:p>
            <a:pPr>
              <a:buNone/>
            </a:pPr>
            <a:endParaRPr lang="fr-FR" sz="1400" dirty="0"/>
          </a:p>
        </p:txBody>
      </p:sp>
      <p:sp>
        <p:nvSpPr>
          <p:cNvPr id="4" name="Ellipse 3"/>
          <p:cNvSpPr/>
          <p:nvPr/>
        </p:nvSpPr>
        <p:spPr>
          <a:xfrm>
            <a:off x="1500166" y="3722337"/>
            <a:ext cx="1428760" cy="57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Système</a:t>
            </a:r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1571604" y="4658620"/>
            <a:ext cx="1357322" cy="4438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Modèle</a:t>
            </a:r>
            <a:endParaRPr lang="fr-FR" dirty="0"/>
          </a:p>
        </p:txBody>
      </p:sp>
      <p:sp>
        <p:nvSpPr>
          <p:cNvPr id="7" name="Ellipse 6"/>
          <p:cNvSpPr/>
          <p:nvPr/>
        </p:nvSpPr>
        <p:spPr>
          <a:xfrm>
            <a:off x="1142976" y="5572140"/>
            <a:ext cx="2428892" cy="665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Mesure des performances</a:t>
            </a:r>
            <a:endParaRPr lang="fr-FR" dirty="0"/>
          </a:p>
        </p:txBody>
      </p:sp>
      <p:sp>
        <p:nvSpPr>
          <p:cNvPr id="9" name="Ellipse 8"/>
          <p:cNvSpPr/>
          <p:nvPr/>
        </p:nvSpPr>
        <p:spPr>
          <a:xfrm>
            <a:off x="5286380" y="4480024"/>
            <a:ext cx="1928826" cy="10921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Analyse des résultats</a:t>
            </a:r>
            <a:endParaRPr lang="fr-FR" dirty="0"/>
          </a:p>
        </p:txBody>
      </p:sp>
      <p:cxnSp>
        <p:nvCxnSpPr>
          <p:cNvPr id="11" name="Connecteur droit avec flèche 10"/>
          <p:cNvCxnSpPr/>
          <p:nvPr/>
        </p:nvCxnSpPr>
        <p:spPr>
          <a:xfrm rot="5400000">
            <a:off x="2214546" y="4480024"/>
            <a:ext cx="357191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2379616" y="5102422"/>
            <a:ext cx="22194" cy="469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en angle 18"/>
          <p:cNvCxnSpPr>
            <a:stCxn id="7" idx="6"/>
            <a:endCxn id="9" idx="4"/>
          </p:cNvCxnSpPr>
          <p:nvPr/>
        </p:nvCxnSpPr>
        <p:spPr>
          <a:xfrm flipV="1">
            <a:off x="3571868" y="5572140"/>
            <a:ext cx="2678925" cy="33258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4" idx="6"/>
            <a:endCxn id="4" idx="6"/>
          </p:cNvCxnSpPr>
          <p:nvPr/>
        </p:nvCxnSpPr>
        <p:spPr>
          <a:xfrm>
            <a:off x="2928926" y="401188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>
            <a:stCxn id="9" idx="0"/>
          </p:cNvCxnSpPr>
          <p:nvPr/>
        </p:nvCxnSpPr>
        <p:spPr>
          <a:xfrm flipV="1">
            <a:off x="6250793" y="4011883"/>
            <a:ext cx="0" cy="468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endCxn id="4" idx="6"/>
          </p:cNvCxnSpPr>
          <p:nvPr/>
        </p:nvCxnSpPr>
        <p:spPr>
          <a:xfrm flipH="1">
            <a:off x="2928926" y="4011883"/>
            <a:ext cx="332186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EEF6-392F-434F-8200-72572710D415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sz="1400" dirty="0" smtClean="0"/>
              <a:t>	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0n distingue deux types d’analyse:</a:t>
            </a:r>
          </a:p>
          <a:p>
            <a:pPr>
              <a:buNone/>
            </a:pPr>
            <a:endParaRPr lang="fr-FR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- Analyse </a:t>
            </a:r>
            <a:r>
              <a:rPr lang="fr-FR" sz="1600" b="1" dirty="0" smtClean="0">
                <a:latin typeface="Times New Roman" pitchFamily="18" charset="0"/>
                <a:cs typeface="Times New Roman" pitchFamily="18" charset="0"/>
              </a:rPr>
              <a:t>qualitative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: Elle permet la vérification d’une manière précise des propriétés comportementales et structurelles du système réel tel que le non blocage, la vivacité, …(Réseaux de Pétri)</a:t>
            </a:r>
          </a:p>
          <a:p>
            <a:pPr>
              <a:buNone/>
            </a:pPr>
            <a:endParaRPr lang="fr-FR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	- Analyse </a:t>
            </a:r>
            <a:r>
              <a:rPr lang="fr-FR" sz="1600" b="1" dirty="0" smtClean="0">
                <a:latin typeface="Times New Roman" pitchFamily="18" charset="0"/>
                <a:cs typeface="Times New Roman" pitchFamily="18" charset="0"/>
              </a:rPr>
              <a:t>quantitative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: Elle s’intéresse  au calcul des indices de performances;  Pour cela on distingue deux familles de méthodes d’analyse quantitative, par simulation et par méthode </a:t>
            </a:r>
            <a:r>
              <a:rPr lang="fr-FR" sz="1600" dirty="0" err="1" smtClean="0">
                <a:latin typeface="Times New Roman" pitchFamily="18" charset="0"/>
                <a:cs typeface="Times New Roman" pitchFamily="18" charset="0"/>
              </a:rPr>
              <a:t>anlalytique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 (processus  stochastiques, files d’attente,…,  calcul numérique)</a:t>
            </a:r>
          </a:p>
          <a:p>
            <a:pPr>
              <a:buNone/>
            </a:pPr>
            <a:endParaRPr lang="fr-FR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	La </a:t>
            </a:r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simulation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consiste 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à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reproduire 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l’évolution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du model pas 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à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pas en 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étudiant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une 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réalisation</a:t>
            </a:r>
            <a:endParaRPr lang="fr-FR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	particulière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de celui-ci ; ainsi elle 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conduit à réaliser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des 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expériences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sur le model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fr-FR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	Les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langages de simulation : on peut utiliser les langages 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universels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(C++, Java …) ou bien des</a:t>
            </a:r>
          </a:p>
          <a:p>
            <a:pPr>
              <a:buNone/>
            </a:pP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	langages spécifique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(GPSS, Simula, </a:t>
            </a:r>
            <a:r>
              <a:rPr lang="fr-FR" sz="1600" dirty="0" err="1">
                <a:latin typeface="Times New Roman" pitchFamily="18" charset="0"/>
                <a:cs typeface="Times New Roman" pitchFamily="18" charset="0"/>
              </a:rPr>
              <a:t>sinscript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) et pour les 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systèmes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de 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réseaux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et 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télécommunications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fr-FR" sz="1600" dirty="0" err="1" smtClean="0">
                <a:latin typeface="Times New Roman" pitchFamily="18" charset="0"/>
                <a:cs typeface="Times New Roman" pitchFamily="18" charset="0"/>
              </a:rPr>
              <a:t>Glomosim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, NS …).</a:t>
            </a:r>
          </a:p>
          <a:p>
            <a:pPr>
              <a:buNone/>
            </a:pPr>
            <a:endParaRPr lang="fr-FR" sz="1400" dirty="0"/>
          </a:p>
          <a:p>
            <a:pPr>
              <a:buNone/>
            </a:pPr>
            <a:endParaRPr lang="fr-FR" sz="1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EEF6-392F-434F-8200-72572710D415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3418</TotalTime>
  <Words>691</Words>
  <Application>Microsoft Office PowerPoint</Application>
  <PresentationFormat>Affichage à l'écran (4:3)</PresentationFormat>
  <Paragraphs>407</Paragraphs>
  <Slides>61</Slides>
  <Notes>61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61</vt:i4>
      </vt:variant>
    </vt:vector>
  </HeadingPairs>
  <TitlesOfParts>
    <vt:vector size="65" baseType="lpstr">
      <vt:lpstr>Arial</vt:lpstr>
      <vt:lpstr>Calibri</vt:lpstr>
      <vt:lpstr>Times New Roman</vt:lpstr>
      <vt:lpstr>Thème Office</vt:lpstr>
      <vt:lpstr>MEPS</vt:lpstr>
      <vt:lpstr>Sommaire</vt:lpstr>
      <vt:lpstr>I. Introduction    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II. Rappels de probabilité  (reprendre cours L2)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III. Processus Stochastiques: Quelques notions</vt:lpstr>
      <vt:lpstr>     Les p.s  peuvent être classés en 4 catégories: </vt:lpstr>
      <vt:lpstr>III. Processus Stochastiques: Quelques notions </vt:lpstr>
      <vt:lpstr>Présentation PowerPoint</vt:lpstr>
      <vt:lpstr>Présentation PowerPoint</vt:lpstr>
      <vt:lpstr>Présentation PowerPoint</vt:lpstr>
      <vt:lpstr>Présentation PowerPoint</vt:lpstr>
      <vt:lpstr>IV. Les chaines de Markov</vt:lpstr>
      <vt:lpstr>IV.1  Les chaînes de Markov à temps discret (CMTD)</vt:lpstr>
      <vt:lpstr>Présentation PowerPoint</vt:lpstr>
      <vt:lpstr>Représentation</vt:lpstr>
      <vt:lpstr>Présentation PowerPoint</vt:lpstr>
      <vt:lpstr>Analyse d’une CMTD</vt:lpstr>
      <vt:lpstr>Régime transitoire d’une CMTD</vt:lpstr>
      <vt:lpstr>Exemple (suite)</vt:lpstr>
      <vt:lpstr>Présentation PowerPoint</vt:lpstr>
      <vt:lpstr>Temps de séjour</vt:lpstr>
      <vt:lpstr>Classification d’une CMTD irréductible</vt:lpstr>
      <vt:lpstr>Classification des états d’une CMTD périodique</vt:lpstr>
      <vt:lpstr>Classification des états d’une CMTD transitoire</vt:lpstr>
      <vt:lpstr>Présentation PowerPoint</vt:lpstr>
      <vt:lpstr>Présentation PowerPoint</vt:lpstr>
      <vt:lpstr>Classification d’une CMTD</vt:lpstr>
      <vt:lpstr>Autres paramètres de performance</vt:lpstr>
      <vt:lpstr>Présentation PowerPoint</vt:lpstr>
      <vt:lpstr>Régime permanent</vt:lpstr>
      <vt:lpstr>Comment analyser?</vt:lpstr>
      <vt:lpstr>Présentation PowerPoint</vt:lpstr>
      <vt:lpstr>Régime permanent : propriétés</vt:lpstr>
      <vt:lpstr>Quelques remarques:</vt:lpstr>
      <vt:lpstr>Exercice d’application : </vt:lpstr>
      <vt:lpstr>CHAINES DE MARKOV  A TEMPS CONTINU ( CMTC )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PROCESSUS DE NAISSANCE ET DE MORT </vt:lpstr>
      <vt:lpstr>PROCESSUS DE NAISSANCE ET DE MORT ( TEMPS CONTINU )  </vt:lpstr>
      <vt:lpstr>ETATS STATIONNAIRES D’UN PROCESSUS DE NAISSANCE ET DE MORT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MEPS</dc:title>
  <dc:creator>Mourad</dc:creator>
  <cp:lastModifiedBy>im</cp:lastModifiedBy>
  <cp:revision>288</cp:revision>
  <dcterms:created xsi:type="dcterms:W3CDTF">2009-10-17T06:03:11Z</dcterms:created>
  <dcterms:modified xsi:type="dcterms:W3CDTF">2016-11-24T15:53:34Z</dcterms:modified>
</cp:coreProperties>
</file>