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58" r:id="rId5"/>
    <p:sldId id="261" r:id="rId6"/>
    <p:sldId id="264" r:id="rId7"/>
    <p:sldId id="265" r:id="rId8"/>
    <p:sldId id="266"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Sen"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A3503-3DDA-4C37-8373-065B6BCB4FF1}" v="2029" dt="2021-09-25T19:38:24.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5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0813f18b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f0813f18b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0813f18b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f0813f18b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0813f18b5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f0813f18b5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f0813f18b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f0813f18b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0813f18b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f0813f18b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0813f18b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f0813f18b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6"/>
        <p:cNvGrpSpPr/>
        <p:nvPr/>
      </p:nvGrpSpPr>
      <p:grpSpPr>
        <a:xfrm>
          <a:off x="0" y="0"/>
          <a:ext cx="0" cy="0"/>
          <a:chOff x="0" y="0"/>
          <a:chExt cx="0" cy="0"/>
        </a:xfrm>
      </p:grpSpPr>
      <p:sp>
        <p:nvSpPr>
          <p:cNvPr id="137" name="Google Shape;137;p14"/>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14"/>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39" name="Google Shape;139;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5" name="Google Shape;145;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17"/>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55" name="Google Shape;155;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0" name="Google Shape;160;p1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61" name="Google Shape;161;p1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62" name="Google Shape;162;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3" name="Google Shape;163;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4" name="Google Shape;164;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9"/>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68" name="Google Shape;168;p1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69" name="Google Shape;169;p19"/>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70" name="Google Shape;170;p1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71" name="Google Shape;171;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2" name="Google Shape;172;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3" name="Google Shape;173;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7" name="Google Shape;177;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1" name="Google Shape;181;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82" name="Google Shape;182;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83" name="Google Shape;183;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4" name="Google Shape;184;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8" name="Google Shape;188;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9" name="Google Shape;189;p22"/>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90" name="Google Shape;190;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2" name="Google Shape;192;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5" name="Google Shape;195;p23"/>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6" name="Google Shape;196;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7" name="Google Shape;197;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8" name="Google Shape;198;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4"/>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2" name="Google Shape;202;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4" name="Google Shape;204;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2" name="Google Shape;13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3" name="Google Shape;13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10" name="Google Shape;210;p25"/>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11" name="Google Shape;211;p25"/>
          <p:cNvSpPr/>
          <p:nvPr/>
        </p:nvSpPr>
        <p:spPr>
          <a:xfrm>
            <a:off x="2328747" y="247995"/>
            <a:ext cx="6172200" cy="900300"/>
          </a:xfrm>
          <a:prstGeom prst="rect">
            <a:avLst/>
          </a:prstGeom>
          <a:noFill/>
          <a:ln>
            <a:noFill/>
          </a:ln>
        </p:spPr>
        <p:txBody>
          <a:bodyPr spcFirstLastPara="1" wrap="square" lIns="91425" tIns="45700" rIns="91425" bIns="45700" anchor="t" anchorCtr="0">
            <a:noAutofit/>
          </a:bodyPr>
          <a:lstStyle/>
          <a:p>
            <a:pPr marL="0" marR="0" lvl="0" indent="0" algn="ctr" rtl="0">
              <a:spcBef>
                <a:spcPts val="600"/>
              </a:spcBef>
              <a:spcAft>
                <a:spcPts val="0"/>
              </a:spcAft>
              <a:buNone/>
            </a:pPr>
            <a:r>
              <a:rPr lang="e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600"/>
              </a:spcBef>
              <a:spcAft>
                <a:spcPts val="0"/>
              </a:spcAft>
              <a:buNone/>
            </a:pPr>
            <a:r>
              <a:rPr lang="e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a:t>
            </a:r>
            <a:r>
              <a:rPr lang="en" sz="1800" b="1" dirty="0">
                <a:solidFill>
                  <a:schemeClr val="dk1"/>
                </a:solidFill>
                <a:latin typeface="Times New Roman" panose="02020603050405020304" pitchFamily="18" charset="0"/>
                <a:ea typeface="Calibri"/>
                <a:cs typeface="Times New Roman" panose="02020603050405020304" pitchFamily="18" charset="0"/>
                <a:sym typeface="Calibri"/>
              </a:rPr>
              <a:t>TATIONAL INTELLIGENCE</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60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212" name="Google Shape;212;p25"/>
          <p:cNvSpPr txBox="1"/>
          <p:nvPr/>
        </p:nvSpPr>
        <p:spPr>
          <a:xfrm>
            <a:off x="2686294" y="2391022"/>
            <a:ext cx="6714709" cy="2616070"/>
          </a:xfrm>
          <a:prstGeom prst="rect">
            <a:avLst/>
          </a:prstGeom>
          <a:noFill/>
          <a:ln>
            <a:noFill/>
          </a:ln>
        </p:spPr>
        <p:txBody>
          <a:bodyPr spcFirstLastPara="1" wrap="square" lIns="91425" tIns="91425" rIns="91425" bIns="91425" anchor="t" anchorCtr="0">
            <a:spAutoFit/>
          </a:bodyPr>
          <a:lstStyle/>
          <a:p>
            <a:endParaRPr lang="en" sz="1900" dirty="0">
              <a:solidFill>
                <a:schemeClr val="dk1"/>
              </a:solidFill>
              <a:latin typeface="Sen"/>
              <a:ea typeface="Sen"/>
              <a:cs typeface="Sen"/>
            </a:endParaRPr>
          </a:p>
          <a:p>
            <a:pPr>
              <a:spcBef>
                <a:spcPts val="496"/>
              </a:spcBef>
            </a:pPr>
            <a:r>
              <a:rPr lang="en" sz="1900" b="1" dirty="0">
                <a:solidFill>
                  <a:schemeClr val="dk1"/>
                </a:solidFill>
                <a:latin typeface="Sen"/>
                <a:ea typeface="Sen"/>
                <a:cs typeface="Sen"/>
                <a:sym typeface="Sen"/>
              </a:rPr>
              <a:t>Assigned by :</a:t>
            </a:r>
            <a:r>
              <a:rPr lang="en" sz="1900" dirty="0">
                <a:solidFill>
                  <a:schemeClr val="dk1"/>
                </a:solidFill>
                <a:latin typeface="Sen"/>
                <a:ea typeface="Sen"/>
                <a:cs typeface="Sen"/>
                <a:sym typeface="Sen"/>
              </a:rPr>
              <a:t>Dr. A. Revathi - Assistant Prof</a:t>
            </a:r>
            <a:endParaRPr lang="en" sz="1900" dirty="0">
              <a:solidFill>
                <a:schemeClr val="dk1"/>
              </a:solidFill>
              <a:latin typeface="Sen"/>
              <a:ea typeface="Sen"/>
              <a:cs typeface="Sen"/>
            </a:endParaRPr>
          </a:p>
          <a:p>
            <a:pPr>
              <a:spcBef>
                <a:spcPts val="496"/>
              </a:spcBef>
            </a:pPr>
            <a:r>
              <a:rPr lang="en" sz="1900" dirty="0">
                <a:solidFill>
                  <a:schemeClr val="dk1"/>
                </a:solidFill>
                <a:latin typeface="Sen"/>
                <a:ea typeface="Sen"/>
                <a:cs typeface="Sen"/>
              </a:rPr>
              <a:t>    </a:t>
            </a:r>
            <a:r>
              <a:rPr lang="en" sz="1900" b="1" dirty="0">
                <a:solidFill>
                  <a:schemeClr val="dk1"/>
                </a:solidFill>
                <a:latin typeface="Sen"/>
                <a:ea typeface="Sen"/>
                <a:cs typeface="Sen"/>
              </a:rPr>
              <a:t>Team:</a:t>
            </a:r>
          </a:p>
          <a:p>
            <a:pPr marL="342900" indent="-342900">
              <a:spcBef>
                <a:spcPts val="496"/>
              </a:spcBef>
              <a:buChar char="•"/>
            </a:pPr>
            <a:r>
              <a:rPr lang="en" sz="1900" dirty="0">
                <a:solidFill>
                  <a:schemeClr val="dk1"/>
                </a:solidFill>
                <a:latin typeface="Sen"/>
                <a:ea typeface="Sen"/>
                <a:cs typeface="Sen"/>
              </a:rPr>
              <a:t>Rahul Kumar Agrahari (Lead)(RA1911033010053)</a:t>
            </a:r>
          </a:p>
          <a:p>
            <a:pPr marL="342900" indent="-342900">
              <a:spcBef>
                <a:spcPts val="496"/>
              </a:spcBef>
              <a:buChar char="•"/>
            </a:pPr>
            <a:r>
              <a:rPr lang="en" sz="1900" dirty="0">
                <a:solidFill>
                  <a:schemeClr val="dk1"/>
                </a:solidFill>
                <a:latin typeface="Sen"/>
                <a:ea typeface="Sen"/>
                <a:cs typeface="Sen"/>
              </a:rPr>
              <a:t>Mohd Zaid (RA1911033010062)</a:t>
            </a:r>
          </a:p>
          <a:p>
            <a:pPr marL="342900" indent="-342900">
              <a:spcBef>
                <a:spcPts val="496"/>
              </a:spcBef>
              <a:buChar char="•"/>
            </a:pPr>
            <a:r>
              <a:rPr lang="en" sz="1900" dirty="0">
                <a:solidFill>
                  <a:schemeClr val="dk1"/>
                </a:solidFill>
                <a:latin typeface="Sen"/>
                <a:ea typeface="Sen"/>
                <a:cs typeface="Sen"/>
              </a:rPr>
              <a:t>Anirudh Saxena</a:t>
            </a:r>
            <a:r>
              <a:rPr lang="en" sz="1900" dirty="0">
                <a:solidFill>
                  <a:schemeClr val="dk1"/>
                </a:solidFill>
                <a:latin typeface="Sen"/>
                <a:ea typeface="Sen"/>
              </a:rPr>
              <a:t> </a:t>
            </a:r>
            <a:r>
              <a:rPr lang="en" sz="1900" dirty="0">
                <a:solidFill>
                  <a:schemeClr val="dk1"/>
                </a:solidFill>
                <a:ea typeface="Sen"/>
              </a:rPr>
              <a:t>(RA1911033010069)</a:t>
            </a:r>
          </a:p>
          <a:p>
            <a:pPr marL="342900" indent="-342900">
              <a:spcBef>
                <a:spcPts val="496"/>
              </a:spcBef>
              <a:buChar char="•"/>
            </a:pPr>
            <a:endParaRPr lang="en" sz="1900" dirty="0">
              <a:solidFill>
                <a:schemeClr val="dk1"/>
              </a:solidFill>
              <a:latin typeface="Sen"/>
              <a:ea typeface="Sen"/>
              <a:cs typeface="Sen"/>
            </a:endParaRPr>
          </a:p>
        </p:txBody>
      </p:sp>
      <p:sp>
        <p:nvSpPr>
          <p:cNvPr id="3" name="Title 2">
            <a:extLst>
              <a:ext uri="{FF2B5EF4-FFF2-40B4-BE49-F238E27FC236}">
                <a16:creationId xmlns:a16="http://schemas.microsoft.com/office/drawing/2014/main" id="{EBBE4B02-D40A-4251-AE2C-DCF4E1CF8332}"/>
              </a:ext>
            </a:extLst>
          </p:cNvPr>
          <p:cNvSpPr>
            <a:spLocks noGrp="1"/>
          </p:cNvSpPr>
          <p:nvPr>
            <p:ph type="ctrTitle"/>
          </p:nvPr>
        </p:nvSpPr>
        <p:spPr>
          <a:xfrm>
            <a:off x="-649880" y="1509492"/>
            <a:ext cx="8525434" cy="1109223"/>
          </a:xfrm>
        </p:spPr>
        <p:txBody>
          <a:bodyPr>
            <a:normAutofit/>
          </a:bodyPr>
          <a:lstStyle/>
          <a:p>
            <a:r>
              <a:rPr lang="en" sz="3200" b="1" i="1" dirty="0"/>
              <a:t>Multiplayer Tic-Tac-Toe Game Using Socket  Programming</a:t>
            </a:r>
            <a:endParaRPr lang="en-US" sz="3200" b="1" dirty="0"/>
          </a:p>
          <a:p>
            <a:endParaRPr lang="en-US" sz="3200" b="1" dirty="0"/>
          </a:p>
        </p:txBody>
      </p:sp>
      <p:pic>
        <p:nvPicPr>
          <p:cNvPr id="5" name="Picture 5" descr="Shape&#10;&#10;Description automatically generated">
            <a:extLst>
              <a:ext uri="{FF2B5EF4-FFF2-40B4-BE49-F238E27FC236}">
                <a16:creationId xmlns:a16="http://schemas.microsoft.com/office/drawing/2014/main" id="{46321DBB-C3D9-436C-97B5-46EF5EE4F906}"/>
              </a:ext>
            </a:extLst>
          </p:cNvPr>
          <p:cNvPicPr>
            <a:picLocks noChangeAspect="1"/>
          </p:cNvPicPr>
          <p:nvPr/>
        </p:nvPicPr>
        <p:blipFill>
          <a:blip r:embed="rId4"/>
          <a:stretch>
            <a:fillRect/>
          </a:stretch>
        </p:blipFill>
        <p:spPr>
          <a:xfrm>
            <a:off x="310867" y="2781365"/>
            <a:ext cx="2314054" cy="18432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6"/>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18" name="Google Shape;218;p26"/>
          <p:cNvSpPr txBox="1">
            <a:spLocks noGrp="1"/>
          </p:cNvSpPr>
          <p:nvPr>
            <p:ph type="title"/>
          </p:nvPr>
        </p:nvSpPr>
        <p:spPr>
          <a:xfrm>
            <a:off x="1297500" y="24135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4000"/>
              <a:buFont typeface="Times New Roman"/>
              <a:buNone/>
            </a:pPr>
            <a:r>
              <a:rPr lang="en" sz="3700" b="1" dirty="0">
                <a:latin typeface="Sen"/>
                <a:ea typeface="Sen"/>
                <a:cs typeface="Sen"/>
                <a:sym typeface="Sen"/>
              </a:rPr>
              <a:t>Table of Contents</a:t>
            </a:r>
            <a:endParaRPr sz="2100" b="1" dirty="0">
              <a:latin typeface="Sen"/>
              <a:ea typeface="Sen"/>
              <a:cs typeface="Sen"/>
              <a:sym typeface="Sen"/>
            </a:endParaRPr>
          </a:p>
        </p:txBody>
      </p:sp>
      <p:sp>
        <p:nvSpPr>
          <p:cNvPr id="219" name="Google Shape;219;p26"/>
          <p:cNvSpPr txBox="1">
            <a:spLocks noGrp="1"/>
          </p:cNvSpPr>
          <p:nvPr>
            <p:ph type="body" idx="1"/>
          </p:nvPr>
        </p:nvSpPr>
        <p:spPr>
          <a:xfrm>
            <a:off x="1145100" y="1338950"/>
            <a:ext cx="7038900" cy="2911200"/>
          </a:xfrm>
          <a:prstGeom prst="rect">
            <a:avLst/>
          </a:prstGeom>
        </p:spPr>
        <p:txBody>
          <a:bodyPr spcFirstLastPara="1" wrap="square" lIns="91425" tIns="45700" rIns="91425" bIns="45700" anchor="t" anchorCtr="0">
            <a:normAutofit/>
          </a:bodyPr>
          <a:lstStyle/>
          <a:p>
            <a:pPr marL="457200" lvl="0" indent="-361950" algn="l" rtl="0">
              <a:spcBef>
                <a:spcPts val="360"/>
              </a:spcBef>
              <a:spcAft>
                <a:spcPts val="0"/>
              </a:spcAft>
              <a:buSzPts val="2100"/>
              <a:buFont typeface="Sen"/>
              <a:buChar char="❖"/>
            </a:pPr>
            <a:r>
              <a:rPr lang="en" sz="2100" dirty="0">
                <a:latin typeface="Sen"/>
                <a:ea typeface="Sen"/>
                <a:cs typeface="Sen"/>
                <a:sym typeface="Sen"/>
              </a:rPr>
              <a:t>Abstract</a:t>
            </a:r>
            <a:endParaRPr sz="2100" dirty="0">
              <a:latin typeface="Sen"/>
              <a:ea typeface="Sen"/>
              <a:cs typeface="Sen"/>
              <a:sym typeface="Sen"/>
            </a:endParaRPr>
          </a:p>
          <a:p>
            <a:pPr indent="-361950">
              <a:buSzPts val="2100"/>
              <a:buFont typeface="Sen"/>
              <a:buChar char="❖"/>
            </a:pPr>
            <a:r>
              <a:rPr lang="en" sz="2100" dirty="0">
                <a:latin typeface="Sen"/>
                <a:ea typeface="Sen"/>
                <a:cs typeface="Sen"/>
                <a:sym typeface="Sen"/>
              </a:rPr>
              <a:t>Introduction </a:t>
            </a:r>
            <a:endParaRPr sz="2100">
              <a:latin typeface="Sen"/>
              <a:ea typeface="Sen"/>
              <a:cs typeface="Sen"/>
              <a:sym typeface="Sen"/>
            </a:endParaRPr>
          </a:p>
          <a:p>
            <a:pPr marL="1143000" lvl="2" indent="-247650">
              <a:buSzPts val="2100"/>
              <a:buFont typeface="Sen"/>
              <a:buChar char="■"/>
            </a:pPr>
            <a:r>
              <a:rPr lang="en" sz="2100" dirty="0">
                <a:latin typeface="Sen"/>
                <a:ea typeface="Sen"/>
                <a:cs typeface="Sen"/>
                <a:sym typeface="Sen"/>
              </a:rPr>
              <a:t>What is Socket Programming?</a:t>
            </a:r>
            <a:endParaRPr sz="2100" dirty="0">
              <a:latin typeface="Sen"/>
              <a:ea typeface="Sen"/>
              <a:cs typeface="Sen"/>
              <a:sym typeface="Sen"/>
            </a:endParaRPr>
          </a:p>
          <a:p>
            <a:pPr marL="457200" lvl="0" indent="-361950" algn="l">
              <a:spcBef>
                <a:spcPts val="360"/>
              </a:spcBef>
              <a:spcAft>
                <a:spcPts val="0"/>
              </a:spcAft>
              <a:buSzPts val="2100"/>
              <a:buFont typeface="Sen"/>
              <a:buChar char="❖"/>
            </a:pPr>
            <a:r>
              <a:rPr lang="en" sz="2100" dirty="0">
                <a:latin typeface="Sen"/>
                <a:ea typeface="Sen"/>
                <a:cs typeface="Sen"/>
                <a:sym typeface="Sen"/>
              </a:rPr>
              <a:t>Methodology</a:t>
            </a:r>
            <a:endParaRPr sz="2100" dirty="0">
              <a:latin typeface="Sen"/>
              <a:ea typeface="Sen"/>
              <a:cs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Scope of the project</a:t>
            </a:r>
            <a:endParaRPr sz="21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Screenshots</a:t>
            </a:r>
            <a:endParaRPr sz="2100" dirty="0">
              <a:latin typeface="Sen"/>
              <a:ea typeface="Sen"/>
              <a:cs typeface="Sen"/>
              <a:sym typeface="Se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7"/>
          <p:cNvPicPr preferRelativeResize="0"/>
          <p:nvPr/>
        </p:nvPicPr>
        <p:blipFill rotWithShape="1">
          <a:blip r:embed="rId3">
            <a:alphaModFix/>
          </a:blip>
          <a:srcRect/>
          <a:stretch/>
        </p:blipFill>
        <p:spPr>
          <a:xfrm>
            <a:off x="228600" y="241350"/>
            <a:ext cx="1678305" cy="566261"/>
          </a:xfrm>
          <a:prstGeom prst="rect">
            <a:avLst/>
          </a:prstGeom>
          <a:noFill/>
          <a:ln>
            <a:noFill/>
          </a:ln>
        </p:spPr>
      </p:pic>
      <p:sp>
        <p:nvSpPr>
          <p:cNvPr id="225" name="Google Shape;225;p27"/>
          <p:cNvSpPr txBox="1">
            <a:spLocks noGrp="1"/>
          </p:cNvSpPr>
          <p:nvPr>
            <p:ph type="title"/>
          </p:nvPr>
        </p:nvSpPr>
        <p:spPr>
          <a:xfrm>
            <a:off x="1275197" y="29477"/>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700" b="1" dirty="0">
                <a:latin typeface="Sen"/>
                <a:ea typeface="Sen"/>
                <a:cs typeface="Sen"/>
                <a:sym typeface="Sen"/>
              </a:rPr>
              <a:t>Abstract</a:t>
            </a:r>
            <a:endParaRPr sz="1700" dirty="0">
              <a:latin typeface="Sen"/>
              <a:ea typeface="Sen"/>
              <a:cs typeface="Sen"/>
              <a:sym typeface="Sen"/>
            </a:endParaRPr>
          </a:p>
        </p:txBody>
      </p:sp>
      <p:sp>
        <p:nvSpPr>
          <p:cNvPr id="2" name="TextBox 1">
            <a:extLst>
              <a:ext uri="{FF2B5EF4-FFF2-40B4-BE49-F238E27FC236}">
                <a16:creationId xmlns:a16="http://schemas.microsoft.com/office/drawing/2014/main" id="{020835AD-0925-4643-8271-08548233BF61}"/>
              </a:ext>
            </a:extLst>
          </p:cNvPr>
          <p:cNvSpPr txBox="1"/>
          <p:nvPr/>
        </p:nvSpPr>
        <p:spPr>
          <a:xfrm>
            <a:off x="679077" y="1247215"/>
            <a:ext cx="806151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dirty="0"/>
              <a:t>The programming Language that I use for the project is python version 3.7</a:t>
            </a:r>
          </a:p>
          <a:p>
            <a:pPr marL="285750" indent="-285750">
              <a:buChar char="•"/>
            </a:pPr>
            <a:r>
              <a:rPr lang="en-US" sz="1600" dirty="0"/>
              <a:t>The game is basically multiplayer ,so over here the role of socket programming comes into picture</a:t>
            </a:r>
          </a:p>
          <a:p>
            <a:pPr marL="285750" indent="-285750">
              <a:buChar char="•"/>
            </a:pPr>
            <a:r>
              <a:rPr lang="en-US" sz="1600" dirty="0"/>
              <a:t>The two players are connected to each other with the help of socket and assigned ports in order to make the communication possible </a:t>
            </a:r>
          </a:p>
          <a:p>
            <a:pPr marL="285750" indent="-285750">
              <a:buChar char="•"/>
            </a:pPr>
            <a:r>
              <a:rPr lang="en-US" sz="1600" dirty="0"/>
              <a:t>For the interface I have used </a:t>
            </a:r>
            <a:r>
              <a:rPr lang="en-US" sz="1600" dirty="0" err="1"/>
              <a:t>pygame</a:t>
            </a:r>
            <a:r>
              <a:rPr lang="en-US" sz="1600" dirty="0"/>
              <a:t> and </a:t>
            </a:r>
            <a:r>
              <a:rPr lang="en-US" sz="1600" dirty="0" err="1"/>
              <a:t>tkinter</a:t>
            </a:r>
            <a:r>
              <a:rPr lang="en-US" sz="1600" dirty="0"/>
              <a:t> these are python GUI toolkit</a:t>
            </a:r>
          </a:p>
          <a:p>
            <a:pPr marL="285750" indent="-285750">
              <a:buChar char="•"/>
            </a:pPr>
            <a:r>
              <a:rPr lang="en-US" sz="1600" dirty="0"/>
              <a:t>The user will provide their name and choices in order to play the game</a:t>
            </a:r>
          </a:p>
          <a:p>
            <a:pPr marL="285750" indent="-285750">
              <a:buChar char="•"/>
            </a:pPr>
            <a:r>
              <a:rPr lang="en-US" sz="1600" dirty="0"/>
              <a:t>Once they provided the conventional input that are required there game begins</a:t>
            </a:r>
          </a:p>
          <a:p>
            <a:pPr marL="285750" indent="-285750">
              <a:buChar char="•"/>
            </a:pPr>
            <a:r>
              <a:rPr lang="en-US" sz="1600" dirty="0"/>
              <a:t>Now the sockets will be connected </a:t>
            </a:r>
          </a:p>
          <a:p>
            <a:pPr marL="285750" indent="-285750">
              <a:buChar char="•"/>
            </a:pPr>
            <a:r>
              <a:rPr lang="en-US" sz="1600" dirty="0"/>
              <a:t>Communication will take place </a:t>
            </a:r>
          </a:p>
          <a:p>
            <a:pPr marL="285750" indent="-285750">
              <a:buChar char="•"/>
            </a:pPr>
            <a:r>
              <a:rPr lang="en-US" sz="1600" dirty="0"/>
              <a:t>In the end the results will be declared as per the Algorithm used</a:t>
            </a:r>
          </a:p>
          <a:p>
            <a:pPr marL="285750" indent="-285750">
              <a:buChar char="•"/>
            </a:pPr>
            <a:r>
              <a:rPr lang="en-US" sz="1600" dirty="0"/>
              <a:t>The results are Win ,Lose or Draw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0"/>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45" name="Google Shape;245;p30"/>
          <p:cNvSpPr txBox="1">
            <a:spLocks noGrp="1"/>
          </p:cNvSpPr>
          <p:nvPr>
            <p:ph type="title"/>
          </p:nvPr>
        </p:nvSpPr>
        <p:spPr>
          <a:xfrm>
            <a:off x="1297500" y="24135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 sz="3700" b="1" dirty="0">
                <a:latin typeface="Sen"/>
                <a:ea typeface="Sen"/>
                <a:cs typeface="Sen"/>
                <a:sym typeface="Sen"/>
              </a:rPr>
              <a:t>What is Socket?</a:t>
            </a:r>
            <a:endParaRPr sz="1700" dirty="0">
              <a:latin typeface="Sen"/>
              <a:ea typeface="Sen"/>
              <a:cs typeface="Sen"/>
              <a:sym typeface="Sen"/>
            </a:endParaRPr>
          </a:p>
        </p:txBody>
      </p:sp>
      <p:sp>
        <p:nvSpPr>
          <p:cNvPr id="246" name="Google Shape;246;p30"/>
          <p:cNvSpPr txBox="1">
            <a:spLocks noGrp="1"/>
          </p:cNvSpPr>
          <p:nvPr>
            <p:ph type="body" idx="1"/>
          </p:nvPr>
        </p:nvSpPr>
        <p:spPr>
          <a:xfrm>
            <a:off x="228600" y="1155450"/>
            <a:ext cx="8754600" cy="3579300"/>
          </a:xfrm>
          <a:prstGeom prst="rect">
            <a:avLst/>
          </a:prstGeom>
        </p:spPr>
        <p:txBody>
          <a:bodyPr spcFirstLastPara="1" wrap="square" lIns="91425" tIns="45700" rIns="91425" bIns="45700" anchor="t" anchorCtr="0">
            <a:noAutofit/>
          </a:bodyPr>
          <a:lstStyle/>
          <a:p>
            <a:pPr marL="0" indent="0">
              <a:lnSpc>
                <a:spcPct val="130000"/>
              </a:lnSpc>
              <a:spcBef>
                <a:spcPts val="1200"/>
              </a:spcBef>
              <a:buNone/>
            </a:pPr>
            <a:r>
              <a:rPr lang="en" sz="1600" dirty="0">
                <a:ea typeface="Sen"/>
                <a:sym typeface="Sen"/>
              </a:rPr>
              <a:t>Sockets and the socket API are used to send messages across a network. They provide a form of inter-process communication (IPC). The network can be a logical, local network to the computer, or one that’s physically connected to an external network, with its own connections to other networks. The obvious example is the Internet, which you connect to via your ISP.</a:t>
            </a:r>
            <a:endParaRPr lang="en-US" sz="1600"/>
          </a:p>
          <a:p>
            <a:pPr marL="0" indent="0">
              <a:lnSpc>
                <a:spcPct val="130000"/>
              </a:lnSpc>
              <a:spcBef>
                <a:spcPts val="1200"/>
              </a:spcBef>
              <a:buNone/>
            </a:pPr>
            <a:r>
              <a:rPr lang="en" sz="1600" dirty="0"/>
              <a:t>Sockets have a long history. Their use originated with ARPANET in 1971 and later became an API in the Berkeley Software Distribution (BSD) operating system released in 1983 called Berkeley sockets.</a:t>
            </a:r>
          </a:p>
          <a:p>
            <a:pPr>
              <a:buNone/>
            </a:pPr>
            <a:r>
              <a:rPr lang="en-US" sz="1600" dirty="0"/>
              <a:t>Why should you use TCP? The Transmission Control Protocol (TCP):</a:t>
            </a:r>
            <a:endParaRPr lang="en-US" sz="1600"/>
          </a:p>
          <a:p>
            <a:pPr marL="285750" indent="-285750"/>
            <a:r>
              <a:rPr lang="en-US" sz="1600" b="1" dirty="0"/>
              <a:t>Is reliable:</a:t>
            </a:r>
            <a:r>
              <a:rPr lang="en-US" sz="1600" dirty="0"/>
              <a:t> packets dropped in the network are detected and retransmitted by the sender.</a:t>
            </a:r>
            <a:endParaRPr lang="en-US" sz="1600"/>
          </a:p>
          <a:p>
            <a:pPr marL="285750" indent="-285750"/>
            <a:r>
              <a:rPr lang="en-US" sz="1600" b="1" dirty="0"/>
              <a:t>Has in-order data delivery:</a:t>
            </a:r>
            <a:r>
              <a:rPr lang="en-US" sz="1600" dirty="0"/>
              <a:t> data is read by your application in the order it was written by the sender.</a:t>
            </a:r>
            <a:endParaRPr lang="en-US" sz="1600"/>
          </a:p>
          <a:p>
            <a:pPr marL="0" indent="0">
              <a:lnSpc>
                <a:spcPct val="95000"/>
              </a:lnSpc>
              <a:buSzPts val="605"/>
              <a:buNone/>
            </a:pPr>
            <a:endParaRPr lang="en-US" sz="1600" dirty="0">
              <a:latin typeface="Sen"/>
              <a:ea typeface="Sen"/>
              <a:cs typeface="S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3"/>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66" name="Google Shape;266;p33"/>
          <p:cNvSpPr txBox="1">
            <a:spLocks noGrp="1"/>
          </p:cNvSpPr>
          <p:nvPr>
            <p:ph type="title"/>
          </p:nvPr>
        </p:nvSpPr>
        <p:spPr>
          <a:xfrm>
            <a:off x="1766775" y="164900"/>
            <a:ext cx="7038900" cy="914100"/>
          </a:xfrm>
          <a:prstGeom prst="rect">
            <a:avLst/>
          </a:prstGeom>
        </p:spPr>
        <p:txBody>
          <a:bodyPr spcFirstLastPara="1" wrap="square" lIns="91425" tIns="45700" rIns="91425" bIns="45700" anchor="ctr" anchorCtr="0">
            <a:normAutofit/>
          </a:bodyPr>
          <a:lstStyle/>
          <a:p>
            <a:pPr marL="0" lvl="0" indent="0" algn="ctr">
              <a:spcBef>
                <a:spcPts val="0"/>
              </a:spcBef>
              <a:spcAft>
                <a:spcPts val="0"/>
              </a:spcAft>
              <a:buNone/>
            </a:pPr>
            <a:r>
              <a:rPr lang="en" sz="3700" b="1" dirty="0">
                <a:latin typeface="Sen"/>
                <a:sym typeface="Sen"/>
              </a:rPr>
              <a:t>Methodology</a:t>
            </a:r>
            <a:endParaRPr lang="en-US" dirty="0"/>
          </a:p>
        </p:txBody>
      </p:sp>
      <p:sp>
        <p:nvSpPr>
          <p:cNvPr id="267" name="Google Shape;267;p33"/>
          <p:cNvSpPr txBox="1">
            <a:spLocks noGrp="1"/>
          </p:cNvSpPr>
          <p:nvPr>
            <p:ph type="body" idx="1"/>
          </p:nvPr>
        </p:nvSpPr>
        <p:spPr>
          <a:xfrm>
            <a:off x="387975" y="1429975"/>
            <a:ext cx="8435700" cy="3048900"/>
          </a:xfrm>
          <a:prstGeom prst="rect">
            <a:avLst/>
          </a:prstGeom>
        </p:spPr>
        <p:txBody>
          <a:bodyPr spcFirstLastPara="1" wrap="square" lIns="91425" tIns="45700" rIns="91425" bIns="45700" anchor="t" anchorCtr="0">
            <a:noAutofit/>
          </a:bodyPr>
          <a:lstStyle/>
          <a:p>
            <a:pPr marL="342900">
              <a:lnSpc>
                <a:spcPct val="114999"/>
              </a:lnSpc>
              <a:spcBef>
                <a:spcPts val="0"/>
              </a:spcBef>
              <a:buSzPts val="1100"/>
              <a:buFont typeface="Wingdings" panose="05000000000000000000" pitchFamily="2" charset="2"/>
              <a:buChar char="§"/>
            </a:pPr>
            <a:r>
              <a:rPr lang="en" sz="1900" dirty="0">
                <a:latin typeface="Lato"/>
                <a:ea typeface="Lato"/>
                <a:cs typeface="Lato"/>
                <a:sym typeface="Lato"/>
              </a:rPr>
              <a:t>First of all we run the respective </a:t>
            </a:r>
            <a:r>
              <a:rPr lang="en" sz="1900" dirty="0" err="1">
                <a:latin typeface="Lato"/>
                <a:ea typeface="Lato"/>
                <a:cs typeface="Lato"/>
                <a:sym typeface="Lato"/>
              </a:rPr>
              <a:t>Tkinter</a:t>
            </a:r>
            <a:r>
              <a:rPr lang="en" sz="1900" dirty="0">
                <a:latin typeface="Lato"/>
                <a:ea typeface="Lato"/>
                <a:cs typeface="Lato"/>
                <a:sym typeface="Lato"/>
              </a:rPr>
              <a:t> GUI file</a:t>
            </a:r>
            <a:endParaRPr lang="en-US" sz="1900" dirty="0">
              <a:latin typeface="Lato"/>
              <a:ea typeface="Lato"/>
              <a:cs typeface="Lato"/>
            </a:endParaRPr>
          </a:p>
          <a:p>
            <a:pPr marL="342900">
              <a:lnSpc>
                <a:spcPct val="114999"/>
              </a:lnSpc>
              <a:spcBef>
                <a:spcPts val="1200"/>
              </a:spcBef>
              <a:buSzPts val="1100"/>
              <a:buFont typeface="Wingdings" panose="05000000000000000000" pitchFamily="2" charset="2"/>
              <a:buChar char="§"/>
            </a:pPr>
            <a:r>
              <a:rPr lang="en" sz="1900" dirty="0">
                <a:latin typeface="Lato"/>
                <a:ea typeface="Lato"/>
                <a:cs typeface="Lato"/>
                <a:sym typeface="Lato"/>
              </a:rPr>
              <a:t>Then we will fill the required details needed to begin with the game</a:t>
            </a:r>
            <a:endParaRPr sz="1900" dirty="0">
              <a:latin typeface="Lato"/>
              <a:ea typeface="Lato"/>
              <a:cs typeface="Lato"/>
            </a:endParaRPr>
          </a:p>
          <a:p>
            <a:pPr marL="342900">
              <a:lnSpc>
                <a:spcPct val="114999"/>
              </a:lnSpc>
              <a:spcBef>
                <a:spcPts val="1200"/>
              </a:spcBef>
              <a:buSzPts val="1100"/>
              <a:buFont typeface="Wingdings" panose="05000000000000000000" pitchFamily="2" charset="2"/>
              <a:buChar char="§"/>
            </a:pPr>
            <a:r>
              <a:rPr lang="en" sz="1900" dirty="0">
                <a:latin typeface="Lato"/>
                <a:ea typeface="Lato"/>
                <a:cs typeface="Lato"/>
              </a:rPr>
              <a:t>Then the respective </a:t>
            </a:r>
            <a:r>
              <a:rPr lang="en" sz="1900" dirty="0" err="1">
                <a:latin typeface="Lato"/>
                <a:ea typeface="Lato"/>
                <a:cs typeface="Lato"/>
              </a:rPr>
              <a:t>pygame</a:t>
            </a:r>
            <a:r>
              <a:rPr lang="en" sz="1900" dirty="0">
                <a:latin typeface="Lato"/>
                <a:ea typeface="Lato"/>
                <a:cs typeface="Lato"/>
              </a:rPr>
              <a:t> window for both the player will be displayed </a:t>
            </a:r>
          </a:p>
          <a:p>
            <a:pPr marL="342900">
              <a:lnSpc>
                <a:spcPct val="114999"/>
              </a:lnSpc>
              <a:spcBef>
                <a:spcPts val="1200"/>
              </a:spcBef>
              <a:buSzPts val="1100"/>
              <a:buFont typeface="Wingdings" panose="05000000000000000000" pitchFamily="2" charset="2"/>
              <a:buChar char="§"/>
            </a:pPr>
            <a:r>
              <a:rPr lang="en" sz="1900" dirty="0">
                <a:latin typeface="Lato"/>
                <a:ea typeface="Lato"/>
                <a:cs typeface="Lato"/>
              </a:rPr>
              <a:t>The players are required to choose the block they want to select</a:t>
            </a:r>
          </a:p>
          <a:p>
            <a:pPr marL="342900">
              <a:lnSpc>
                <a:spcPct val="114999"/>
              </a:lnSpc>
              <a:spcBef>
                <a:spcPts val="1200"/>
              </a:spcBef>
              <a:buSzPts val="1100"/>
              <a:buFont typeface="Wingdings" panose="05000000000000000000" pitchFamily="2" charset="2"/>
              <a:buChar char="§"/>
            </a:pPr>
            <a:r>
              <a:rPr lang="en" sz="1900" dirty="0">
                <a:latin typeface="Lato"/>
                <a:ea typeface="Lato"/>
                <a:cs typeface="Lato"/>
              </a:rPr>
              <a:t>In the end The result will be displayed on the players respective Window</a:t>
            </a:r>
          </a:p>
          <a:p>
            <a:pPr marL="0" indent="0">
              <a:lnSpc>
                <a:spcPct val="115000"/>
              </a:lnSpc>
              <a:spcBef>
                <a:spcPts val="1200"/>
              </a:spcBef>
              <a:buSzPts val="1100"/>
              <a:buNone/>
            </a:pPr>
            <a:endParaRPr lang="en-US" sz="1900" dirty="0">
              <a:latin typeface="Lato"/>
              <a:ea typeface="Lato"/>
              <a:cs typeface="Lato"/>
            </a:endParaRPr>
          </a:p>
          <a:p>
            <a:pPr marL="0" indent="0">
              <a:spcBef>
                <a:spcPts val="1200"/>
              </a:spcBef>
              <a:buNone/>
            </a:pPr>
            <a:endParaRPr lang="en-US" sz="3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4"/>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73" name="Google Shape;273;p34"/>
          <p:cNvSpPr txBox="1">
            <a:spLocks noGrp="1"/>
          </p:cNvSpPr>
          <p:nvPr>
            <p:ph type="title"/>
          </p:nvPr>
        </p:nvSpPr>
        <p:spPr>
          <a:xfrm>
            <a:off x="1461975" y="24110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700" b="1">
                <a:latin typeface="Sen"/>
                <a:ea typeface="Sen"/>
                <a:cs typeface="Sen"/>
                <a:sym typeface="Sen"/>
              </a:rPr>
              <a:t>Scope of the project</a:t>
            </a:r>
            <a:r>
              <a:rPr lang="en" sz="3700" b="1">
                <a:solidFill>
                  <a:schemeClr val="lt1"/>
                </a:solidFill>
                <a:latin typeface="Sen"/>
                <a:ea typeface="Sen"/>
                <a:cs typeface="Sen"/>
                <a:sym typeface="Sen"/>
              </a:rPr>
              <a:t> </a:t>
            </a:r>
            <a:endParaRPr sz="1700">
              <a:latin typeface="Sen"/>
              <a:ea typeface="Sen"/>
              <a:cs typeface="Sen"/>
              <a:sym typeface="Sen"/>
            </a:endParaRPr>
          </a:p>
        </p:txBody>
      </p:sp>
      <p:sp>
        <p:nvSpPr>
          <p:cNvPr id="274" name="Google Shape;274;p34"/>
          <p:cNvSpPr txBox="1">
            <a:spLocks noGrp="1"/>
          </p:cNvSpPr>
          <p:nvPr>
            <p:ph type="body" idx="1"/>
          </p:nvPr>
        </p:nvSpPr>
        <p:spPr>
          <a:xfrm>
            <a:off x="387975" y="1429975"/>
            <a:ext cx="8435700" cy="3048900"/>
          </a:xfrm>
          <a:prstGeom prst="rect">
            <a:avLst/>
          </a:prstGeom>
        </p:spPr>
        <p:txBody>
          <a:bodyPr spcFirstLastPara="1" wrap="square" lIns="91425" tIns="45700" rIns="91425" bIns="45700" anchor="t" anchorCtr="0">
            <a:noAutofit/>
          </a:bodyPr>
          <a:lstStyle/>
          <a:p>
            <a:pPr marL="285750" indent="-285750">
              <a:lnSpc>
                <a:spcPct val="115000"/>
              </a:lnSpc>
              <a:spcBef>
                <a:spcPts val="0"/>
              </a:spcBef>
              <a:buFont typeface="Wingdings" panose="05000000000000000000" pitchFamily="2" charset="2"/>
              <a:buChar char="§"/>
            </a:pPr>
            <a:r>
              <a:rPr lang="en" sz="2000" dirty="0">
                <a:latin typeface="Lato"/>
                <a:ea typeface="Lato"/>
                <a:cs typeface="Lato"/>
                <a:sym typeface="Lato"/>
              </a:rPr>
              <a:t>The scope of the project is multifold. </a:t>
            </a:r>
            <a:endParaRPr lang="en" sz="2000" dirty="0">
              <a:latin typeface="Lato"/>
              <a:ea typeface="Lato"/>
              <a:cs typeface="Lato"/>
            </a:endParaRPr>
          </a:p>
          <a:p>
            <a:pPr marL="285750" indent="-285750">
              <a:lnSpc>
                <a:spcPct val="115000"/>
              </a:lnSpc>
              <a:spcBef>
                <a:spcPts val="0"/>
              </a:spcBef>
              <a:buFont typeface="Wingdings" panose="05000000000000000000" pitchFamily="2" charset="2"/>
              <a:buChar char="§"/>
            </a:pPr>
            <a:r>
              <a:rPr lang="en" sz="2000" dirty="0">
                <a:latin typeface="Lato"/>
                <a:ea typeface="Lato"/>
                <a:cs typeface="Lato"/>
                <a:sym typeface="Lato"/>
              </a:rPr>
              <a:t>If we can introduce a AI bot as one of the player.</a:t>
            </a:r>
            <a:endParaRPr lang="en" sz="2000" dirty="0">
              <a:latin typeface="Lato"/>
              <a:ea typeface="Lato"/>
              <a:cs typeface="Lato"/>
            </a:endParaRPr>
          </a:p>
          <a:p>
            <a:pPr marL="285750" indent="-285750">
              <a:lnSpc>
                <a:spcPct val="115000"/>
              </a:lnSpc>
              <a:spcBef>
                <a:spcPts val="0"/>
              </a:spcBef>
              <a:buFont typeface="Wingdings" panose="05000000000000000000" pitchFamily="2" charset="2"/>
              <a:buChar char="§"/>
            </a:pPr>
            <a:r>
              <a:rPr lang="en" sz="2000" dirty="0">
                <a:latin typeface="Lato"/>
                <a:ea typeface="Lato"/>
                <a:cs typeface="Lato"/>
              </a:rPr>
              <a:t>Then we can set the difficulty level of the game as per the deployed AI Bot respectively</a:t>
            </a:r>
          </a:p>
          <a:p>
            <a:pPr marL="571500" lvl="0" indent="-571500" algn="l" rtl="0">
              <a:spcBef>
                <a:spcPts val="1200"/>
              </a:spcBef>
              <a:spcAft>
                <a:spcPts val="0"/>
              </a:spcAft>
              <a:buFont typeface="Wingdings" panose="05000000000000000000" pitchFamily="2" charset="2"/>
              <a:buChar char="§"/>
            </a:pPr>
            <a:endParaRPr sz="3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6236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CDA504E-23F8-4924-888F-1D7C3E51ACBF}"/>
              </a:ext>
            </a:extLst>
          </p:cNvPr>
          <p:cNvPicPr>
            <a:picLocks noChangeAspect="1"/>
          </p:cNvPicPr>
          <p:nvPr/>
        </p:nvPicPr>
        <p:blipFill>
          <a:blip r:embed="rId2"/>
          <a:stretch>
            <a:fillRect/>
          </a:stretch>
        </p:blipFill>
        <p:spPr>
          <a:xfrm>
            <a:off x="2380032" y="329287"/>
            <a:ext cx="3670365" cy="4542794"/>
          </a:xfrm>
          <a:prstGeom prst="rect">
            <a:avLst/>
          </a:prstGeom>
        </p:spPr>
      </p:pic>
      <p:pic>
        <p:nvPicPr>
          <p:cNvPr id="5" name="Picture 5" descr="A picture containing shoji&#10;&#10;Description automatically generated">
            <a:extLst>
              <a:ext uri="{FF2B5EF4-FFF2-40B4-BE49-F238E27FC236}">
                <a16:creationId xmlns:a16="http://schemas.microsoft.com/office/drawing/2014/main" id="{4E0ED59E-F986-4544-B69E-8D3D3715233A}"/>
              </a:ext>
            </a:extLst>
          </p:cNvPr>
          <p:cNvPicPr>
            <a:picLocks noChangeAspect="1"/>
          </p:cNvPicPr>
          <p:nvPr/>
        </p:nvPicPr>
        <p:blipFill>
          <a:blip r:embed="rId3"/>
          <a:stretch>
            <a:fillRect/>
          </a:stretch>
        </p:blipFill>
        <p:spPr>
          <a:xfrm>
            <a:off x="6048094" y="329287"/>
            <a:ext cx="2956707" cy="1577301"/>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2E966A4A-5C7C-4453-9D67-79E83F8838E0}"/>
              </a:ext>
            </a:extLst>
          </p:cNvPr>
          <p:cNvPicPr>
            <a:picLocks noChangeAspect="1"/>
          </p:cNvPicPr>
          <p:nvPr/>
        </p:nvPicPr>
        <p:blipFill>
          <a:blip r:embed="rId4"/>
          <a:stretch>
            <a:fillRect/>
          </a:stretch>
        </p:blipFill>
        <p:spPr>
          <a:xfrm>
            <a:off x="6048093" y="1818165"/>
            <a:ext cx="2964537" cy="1567668"/>
          </a:xfrm>
          <a:prstGeom prst="rect">
            <a:avLst/>
          </a:prstGeom>
        </p:spPr>
      </p:pic>
      <p:pic>
        <p:nvPicPr>
          <p:cNvPr id="6" name="Picture 6" descr="Shape, arrow&#10;&#10;Description automatically generated">
            <a:extLst>
              <a:ext uri="{FF2B5EF4-FFF2-40B4-BE49-F238E27FC236}">
                <a16:creationId xmlns:a16="http://schemas.microsoft.com/office/drawing/2014/main" id="{95061979-F931-4C65-A116-57A7884FDBBF}"/>
              </a:ext>
            </a:extLst>
          </p:cNvPr>
          <p:cNvPicPr>
            <a:picLocks noChangeAspect="1"/>
          </p:cNvPicPr>
          <p:nvPr/>
        </p:nvPicPr>
        <p:blipFill>
          <a:blip r:embed="rId5"/>
          <a:stretch>
            <a:fillRect/>
          </a:stretch>
        </p:blipFill>
        <p:spPr>
          <a:xfrm>
            <a:off x="6079409" y="3275513"/>
            <a:ext cx="2894077" cy="1596568"/>
          </a:xfrm>
          <a:prstGeom prst="rect">
            <a:avLst/>
          </a:prstGeom>
        </p:spPr>
      </p:pic>
      <p:sp>
        <p:nvSpPr>
          <p:cNvPr id="2" name="Title 1">
            <a:extLst>
              <a:ext uri="{FF2B5EF4-FFF2-40B4-BE49-F238E27FC236}">
                <a16:creationId xmlns:a16="http://schemas.microsoft.com/office/drawing/2014/main" id="{C6AB598A-B7B8-481C-ADFD-918310974292}"/>
              </a:ext>
            </a:extLst>
          </p:cNvPr>
          <p:cNvSpPr>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spcBef>
                <a:spcPct val="0"/>
              </a:spcBef>
            </a:pPr>
            <a:r>
              <a:rPr lang="en-US" sz="1900" kern="1200">
                <a:solidFill>
                  <a:srgbClr val="FFFFFF"/>
                </a:solidFill>
                <a:latin typeface="+mj-lt"/>
                <a:ea typeface="+mj-ea"/>
                <a:cs typeface="+mj-cs"/>
              </a:rPr>
              <a:t>ScreenShot</a:t>
            </a:r>
          </a:p>
        </p:txBody>
      </p:sp>
    </p:spTree>
    <p:extLst>
      <p:ext uri="{BB962C8B-B14F-4D97-AF65-F5344CB8AC3E}">
        <p14:creationId xmlns:p14="http://schemas.microsoft.com/office/powerpoint/2010/main" val="2716681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1138</Words>
  <Application>Microsoft Office PowerPoint</Application>
  <PresentationFormat>On-screen Show (16:9)</PresentationFormat>
  <Paragraphs>58</Paragraphs>
  <Slides>7</Slides>
  <Notes>6</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Focus</vt:lpstr>
      <vt:lpstr>Office Theme</vt:lpstr>
      <vt:lpstr>Multiplayer Tic-Tac-Toe Game Using Socket  Programming </vt:lpstr>
      <vt:lpstr>Table of Contents</vt:lpstr>
      <vt:lpstr>Abstract</vt:lpstr>
      <vt:lpstr>What is Socket?</vt:lpstr>
      <vt:lpstr>Methodology</vt:lpstr>
      <vt:lpstr>Scope of the project </vt:lpstr>
      <vt:lpstr>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Identification of Pneumonia disease using Deep Learning and Chest X-Ray images.</dc:title>
  <dc:creator>win</dc:creator>
  <cp:lastModifiedBy>win</cp:lastModifiedBy>
  <cp:revision>241</cp:revision>
  <dcterms:modified xsi:type="dcterms:W3CDTF">2021-09-25T19:39:29Z</dcterms:modified>
</cp:coreProperties>
</file>