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59" r:id="rId10"/>
    <p:sldId id="271" r:id="rId11"/>
    <p:sldId id="269" r:id="rId12"/>
    <p:sldId id="268" r:id="rId13"/>
    <p:sldId id="272" r:id="rId14"/>
    <p:sldId id="273" r:id="rId15"/>
    <p:sldId id="274" r:id="rId16"/>
    <p:sldId id="263" r:id="rId17"/>
    <p:sldId id="270" r:id="rId18"/>
    <p:sldId id="264" r:id="rId19"/>
    <p:sldId id="26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4"/>
    <p:restoredTop sz="94757"/>
  </p:normalViewPr>
  <p:slideViewPr>
    <p:cSldViewPr snapToGrid="0" snapToObjects="1">
      <p:cViewPr>
        <p:scale>
          <a:sx n="93" d="100"/>
          <a:sy n="93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9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93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9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156D-E02F-4DF1-BC26-9B4730BB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Structured Sparse-1 BS-RIS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5B12A-633B-4692-84C1-371545E1ED78}"/>
              </a:ext>
            </a:extLst>
          </p:cNvPr>
          <p:cNvSpPr/>
          <p:nvPr/>
        </p:nvSpPr>
        <p:spPr>
          <a:xfrm>
            <a:off x="838200" y="2065536"/>
            <a:ext cx="2967734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B1590D-E5E8-4568-A97D-054F8221730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838200" y="354940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69C0DB0-75EA-49B2-80D1-BFE7B5F67766}"/>
              </a:ext>
            </a:extLst>
          </p:cNvPr>
          <p:cNvCxnSpPr/>
          <p:nvPr/>
        </p:nvCxnSpPr>
        <p:spPr>
          <a:xfrm>
            <a:off x="838200" y="280264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244AB8-C9CE-49DD-A832-EA7D77332DD1}"/>
              </a:ext>
            </a:extLst>
          </p:cNvPr>
          <p:cNvCxnSpPr/>
          <p:nvPr/>
        </p:nvCxnSpPr>
        <p:spPr>
          <a:xfrm>
            <a:off x="838200" y="428092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917D58-C8EA-437E-B416-4CE8A0B9393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2206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75A43C-0D6A-441C-B244-91F611D08DCF}"/>
              </a:ext>
            </a:extLst>
          </p:cNvPr>
          <p:cNvCxnSpPr>
            <a:cxnSpLocks/>
          </p:cNvCxnSpPr>
          <p:nvPr/>
        </p:nvCxnSpPr>
        <p:spPr>
          <a:xfrm>
            <a:off x="15905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66D54D-E9B7-436D-BFAF-35053186FDD3}"/>
              </a:ext>
            </a:extLst>
          </p:cNvPr>
          <p:cNvCxnSpPr>
            <a:cxnSpLocks/>
          </p:cNvCxnSpPr>
          <p:nvPr/>
        </p:nvCxnSpPr>
        <p:spPr>
          <a:xfrm>
            <a:off x="30383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A69DA71-EB66-4DDB-A126-1B622E7BD261}"/>
              </a:ext>
            </a:extLst>
          </p:cNvPr>
          <p:cNvSpPr/>
          <p:nvPr/>
        </p:nvSpPr>
        <p:spPr>
          <a:xfrm>
            <a:off x="1605788" y="281788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663579-5F70-4A32-B1C9-56240FB79A03}"/>
              </a:ext>
            </a:extLst>
          </p:cNvPr>
          <p:cNvSpPr/>
          <p:nvPr/>
        </p:nvSpPr>
        <p:spPr>
          <a:xfrm>
            <a:off x="2329689" y="355982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3FF0D4-1D0F-457B-81DE-FF36AA4FD7D0}"/>
              </a:ext>
            </a:extLst>
          </p:cNvPr>
          <p:cNvSpPr/>
          <p:nvPr/>
        </p:nvSpPr>
        <p:spPr>
          <a:xfrm>
            <a:off x="822957" y="5471415"/>
            <a:ext cx="2967734" cy="773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C8BE0C-1A39-408B-800C-928D3126BCAA}"/>
              </a:ext>
            </a:extLst>
          </p:cNvPr>
          <p:cNvSpPr/>
          <p:nvPr/>
        </p:nvSpPr>
        <p:spPr>
          <a:xfrm>
            <a:off x="4369811" y="2065536"/>
            <a:ext cx="716278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8ABF46-E56B-4BD3-8634-7E2DF43FF943}"/>
              </a:ext>
            </a:extLst>
          </p:cNvPr>
          <p:cNvCxnSpPr>
            <a:cxnSpLocks/>
          </p:cNvCxnSpPr>
          <p:nvPr/>
        </p:nvCxnSpPr>
        <p:spPr>
          <a:xfrm>
            <a:off x="159054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441A4F8-886B-40A8-95DE-3BDAD340131C}"/>
              </a:ext>
            </a:extLst>
          </p:cNvPr>
          <p:cNvCxnSpPr>
            <a:cxnSpLocks/>
          </p:cNvCxnSpPr>
          <p:nvPr/>
        </p:nvCxnSpPr>
        <p:spPr>
          <a:xfrm>
            <a:off x="232206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6C123D-F1EF-4D80-8F1A-69127583C91C}"/>
              </a:ext>
            </a:extLst>
          </p:cNvPr>
          <p:cNvCxnSpPr>
            <a:cxnSpLocks/>
          </p:cNvCxnSpPr>
          <p:nvPr/>
        </p:nvCxnSpPr>
        <p:spPr>
          <a:xfrm>
            <a:off x="3059174" y="5471415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A0AA24-7BAE-453A-8AB0-E1179C985F47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4369811" y="3549403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FBBC37-6E93-4754-9890-164E72410036}"/>
              </a:ext>
            </a:extLst>
          </p:cNvPr>
          <p:cNvCxnSpPr>
            <a:cxnSpLocks/>
          </p:cNvCxnSpPr>
          <p:nvPr/>
        </p:nvCxnSpPr>
        <p:spPr>
          <a:xfrm>
            <a:off x="4369811" y="4291336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95ED4F-3C27-4BDB-983F-3B7C4C00CC91}"/>
              </a:ext>
            </a:extLst>
          </p:cNvPr>
          <p:cNvCxnSpPr>
            <a:cxnSpLocks/>
          </p:cNvCxnSpPr>
          <p:nvPr/>
        </p:nvCxnSpPr>
        <p:spPr>
          <a:xfrm>
            <a:off x="4369811" y="2777882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2E30EB7-7969-4EF6-B913-83BE9EA26240}"/>
              </a:ext>
            </a:extLst>
          </p:cNvPr>
          <p:cNvSpPr/>
          <p:nvPr/>
        </p:nvSpPr>
        <p:spPr>
          <a:xfrm>
            <a:off x="4385053" y="2802643"/>
            <a:ext cx="701036" cy="75718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5C05B-4964-408A-86DC-D6E01B4EC899}"/>
              </a:ext>
            </a:extLst>
          </p:cNvPr>
          <p:cNvSpPr/>
          <p:nvPr/>
        </p:nvSpPr>
        <p:spPr>
          <a:xfrm>
            <a:off x="4385053" y="3568955"/>
            <a:ext cx="701036" cy="71067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D54F1CC-DED9-1F43-8BCB-EB8D3911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3" y="3698810"/>
            <a:ext cx="4268930" cy="22158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814AEF45-D3AA-0741-91E3-78DE74F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57" y="1690688"/>
            <a:ext cx="4995273" cy="4273734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C1BB652-7178-AE41-8D3D-35CFF682B590}"/>
              </a:ext>
            </a:extLst>
          </p:cNvPr>
          <p:cNvSpPr/>
          <p:nvPr/>
        </p:nvSpPr>
        <p:spPr>
          <a:xfrm>
            <a:off x="2612572" y="4042426"/>
            <a:ext cx="279204" cy="2792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CE26157-1CD9-6E46-9398-11B24F1F7B6C}"/>
              </a:ext>
            </a:extLst>
          </p:cNvPr>
          <p:cNvCxnSpPr>
            <a:cxnSpLocks/>
          </p:cNvCxnSpPr>
          <p:nvPr/>
        </p:nvCxnSpPr>
        <p:spPr>
          <a:xfrm flipV="1">
            <a:off x="2891776" y="4182028"/>
            <a:ext cx="249041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01B8463-BD48-EA43-947D-B55278514439}"/>
              </a:ext>
            </a:extLst>
          </p:cNvPr>
          <p:cNvSpPr/>
          <p:nvPr/>
        </p:nvSpPr>
        <p:spPr>
          <a:xfrm rot="2203822">
            <a:off x="2373086" y="2002973"/>
            <a:ext cx="1513114" cy="2235397"/>
          </a:xfrm>
          <a:custGeom>
            <a:avLst/>
            <a:gdLst>
              <a:gd name="connsiteX0" fmla="*/ 0 w 1513114"/>
              <a:gd name="connsiteY0" fmla="*/ 1117699 h 2235397"/>
              <a:gd name="connsiteX1" fmla="*/ 756557 w 1513114"/>
              <a:gd name="connsiteY1" fmla="*/ 0 h 2235397"/>
              <a:gd name="connsiteX2" fmla="*/ 1513114 w 1513114"/>
              <a:gd name="connsiteY2" fmla="*/ 1117699 h 2235397"/>
              <a:gd name="connsiteX3" fmla="*/ 756557 w 1513114"/>
              <a:gd name="connsiteY3" fmla="*/ 2235398 h 2235397"/>
              <a:gd name="connsiteX4" fmla="*/ 0 w 1513114"/>
              <a:gd name="connsiteY4" fmla="*/ 1117699 h 22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14" h="2235397" extrusionOk="0">
                <a:moveTo>
                  <a:pt x="0" y="1117699"/>
                </a:moveTo>
                <a:cubicBezTo>
                  <a:pt x="-77151" y="452822"/>
                  <a:pt x="245053" y="35155"/>
                  <a:pt x="756557" y="0"/>
                </a:cubicBezTo>
                <a:cubicBezTo>
                  <a:pt x="1260743" y="18179"/>
                  <a:pt x="1367713" y="505034"/>
                  <a:pt x="1513114" y="1117699"/>
                </a:cubicBezTo>
                <a:cubicBezTo>
                  <a:pt x="1462018" y="1784885"/>
                  <a:pt x="1171391" y="2251988"/>
                  <a:pt x="756557" y="2235398"/>
                </a:cubicBezTo>
                <a:cubicBezTo>
                  <a:pt x="225035" y="2173197"/>
                  <a:pt x="132155" y="1798132"/>
                  <a:pt x="0" y="1117699"/>
                </a:cubicBezTo>
                <a:close/>
              </a:path>
            </a:pathLst>
          </a:custGeom>
          <a:noFill/>
          <a:ln w="34925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AE1D84-3F78-1D4F-AC9C-96C336765982}"/>
              </a:ext>
            </a:extLst>
          </p:cNvPr>
          <p:cNvSpPr/>
          <p:nvPr/>
        </p:nvSpPr>
        <p:spPr>
          <a:xfrm rot="6793789">
            <a:off x="479793" y="4085732"/>
            <a:ext cx="2053375" cy="1198595"/>
          </a:xfrm>
          <a:custGeom>
            <a:avLst/>
            <a:gdLst>
              <a:gd name="connsiteX0" fmla="*/ 0 w 2053375"/>
              <a:gd name="connsiteY0" fmla="*/ 599298 h 1198595"/>
              <a:gd name="connsiteX1" fmla="*/ 1026688 w 2053375"/>
              <a:gd name="connsiteY1" fmla="*/ 0 h 1198595"/>
              <a:gd name="connsiteX2" fmla="*/ 2053376 w 2053375"/>
              <a:gd name="connsiteY2" fmla="*/ 599298 h 1198595"/>
              <a:gd name="connsiteX3" fmla="*/ 1026688 w 2053375"/>
              <a:gd name="connsiteY3" fmla="*/ 1198596 h 1198595"/>
              <a:gd name="connsiteX4" fmla="*/ 0 w 2053375"/>
              <a:gd name="connsiteY4" fmla="*/ 599298 h 11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375" h="1198595" extrusionOk="0">
                <a:moveTo>
                  <a:pt x="0" y="599298"/>
                </a:moveTo>
                <a:cubicBezTo>
                  <a:pt x="-19271" y="256428"/>
                  <a:pt x="322498" y="51481"/>
                  <a:pt x="1026688" y="0"/>
                </a:cubicBezTo>
                <a:cubicBezTo>
                  <a:pt x="1636575" y="9024"/>
                  <a:pt x="1959456" y="271301"/>
                  <a:pt x="2053376" y="599298"/>
                </a:cubicBezTo>
                <a:cubicBezTo>
                  <a:pt x="1970999" y="1010727"/>
                  <a:pt x="1588102" y="1229602"/>
                  <a:pt x="1026688" y="1198596"/>
                </a:cubicBezTo>
                <a:cubicBezTo>
                  <a:pt x="379240" y="1154594"/>
                  <a:pt x="66426" y="962020"/>
                  <a:pt x="0" y="599298"/>
                </a:cubicBezTo>
                <a:close/>
              </a:path>
            </a:pathLst>
          </a:custGeom>
          <a:noFill/>
          <a:ln w="34925">
            <a:solidFill>
              <a:schemeClr val="accent6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FF1C2FE-F948-3D4B-82EE-9A95F29402DB}"/>
              </a:ext>
            </a:extLst>
          </p:cNvPr>
          <p:cNvCxnSpPr>
            <a:cxnSpLocks/>
          </p:cNvCxnSpPr>
          <p:nvPr/>
        </p:nvCxnSpPr>
        <p:spPr>
          <a:xfrm flipV="1">
            <a:off x="1490336" y="2204463"/>
            <a:ext cx="0" cy="155107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941EC3-5612-D642-ADA7-681514F94845}"/>
              </a:ext>
            </a:extLst>
          </p:cNvPr>
          <p:cNvCxnSpPr>
            <a:cxnSpLocks/>
          </p:cNvCxnSpPr>
          <p:nvPr/>
        </p:nvCxnSpPr>
        <p:spPr>
          <a:xfrm flipH="1" flipV="1">
            <a:off x="1712686" y="2204463"/>
            <a:ext cx="576512" cy="637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6F3F572-B04A-C546-9633-B234185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9" y="20063"/>
            <a:ext cx="3911600" cy="2184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7BAA9B9-1B8D-0D46-B7AB-0229EBC3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20" y="2035750"/>
            <a:ext cx="4557291" cy="11546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67F5DA-C709-8F4E-AC72-448CA04627AF}"/>
              </a:ext>
            </a:extLst>
          </p:cNvPr>
          <p:cNvSpPr txBox="1"/>
          <p:nvPr/>
        </p:nvSpPr>
        <p:spPr>
          <a:xfrm>
            <a:off x="5481948" y="395229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of received pilot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738D78-A69B-C743-A3A1-9FF78E2AD0AE}"/>
              </a:ext>
            </a:extLst>
          </p:cNvPr>
          <p:cNvSpPr txBox="1"/>
          <p:nvPr/>
        </p:nvSpPr>
        <p:spPr>
          <a:xfrm>
            <a:off x="654775" y="1441786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Hidden variables,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grid parameters/channel support</a:t>
            </a:r>
          </a:p>
          <a:p>
            <a:r>
              <a:rPr kumimoji="1" lang="en-US" altLang="zh-CN" dirty="0">
                <a:latin typeface="Times" pitchFamily="2" charset="0"/>
              </a:rPr>
              <a:t> (sample belong to which cluster)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F72C98-78A4-0541-AE47-24EF4E860554}"/>
              </a:ext>
            </a:extLst>
          </p:cNvPr>
          <p:cNvCxnSpPr>
            <a:cxnSpLocks/>
          </p:cNvCxnSpPr>
          <p:nvPr/>
        </p:nvCxnSpPr>
        <p:spPr>
          <a:xfrm flipV="1">
            <a:off x="3384714" y="2686526"/>
            <a:ext cx="1087961" cy="30842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1D474-7C29-F846-9D16-F2D9C227F157}"/>
              </a:ext>
            </a:extLst>
          </p:cNvPr>
          <p:cNvSpPr txBox="1"/>
          <p:nvPr/>
        </p:nvSpPr>
        <p:spPr>
          <a:xfrm>
            <a:off x="4404432" y="2267116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Parameters to estimate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Theta rotation with respect to grids</a:t>
            </a:r>
          </a:p>
          <a:p>
            <a:r>
              <a:rPr kumimoji="1" lang="en-US" altLang="zh-CN" dirty="0">
                <a:latin typeface="Times" pitchFamily="2" charset="0"/>
              </a:rPr>
              <a:t> (the distribution parameters</a:t>
            </a:r>
          </a:p>
          <a:p>
            <a:r>
              <a:rPr kumimoji="1" lang="en-US" altLang="zh-CN" dirty="0">
                <a:latin typeface="Times" pitchFamily="2" charset="0"/>
              </a:rPr>
              <a:t> under each cluster)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C5CA8-A874-A040-8B3B-1C3D3B0FB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927" y="4321630"/>
            <a:ext cx="330200" cy="4445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2388A88-D8C5-B645-95E3-9C60B562E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782" y="5923123"/>
            <a:ext cx="4557291" cy="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ED5B6-3F15-AE42-8B8E-5D939E2C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propagation-1</a:t>
            </a:r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9EF7A89-C2CF-E54F-A0DA-F1EC4FBF3235}"/>
              </a:ext>
            </a:extLst>
          </p:cNvPr>
          <p:cNvGrpSpPr/>
          <p:nvPr/>
        </p:nvGrpSpPr>
        <p:grpSpPr>
          <a:xfrm>
            <a:off x="156683" y="1563688"/>
            <a:ext cx="6426704" cy="4660872"/>
            <a:chOff x="1198083" y="1371558"/>
            <a:chExt cx="6426704" cy="46608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77D279-8743-AD4B-9B12-CE9923944389}"/>
                </a:ext>
              </a:extLst>
            </p:cNvPr>
            <p:cNvSpPr/>
            <p:nvPr/>
          </p:nvSpPr>
          <p:spPr>
            <a:xfrm>
              <a:off x="6636327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877A0E3-78CB-E245-8144-A983758646B3}"/>
                </a:ext>
              </a:extLst>
            </p:cNvPr>
            <p:cNvSpPr/>
            <p:nvPr/>
          </p:nvSpPr>
          <p:spPr>
            <a:xfrm>
              <a:off x="1507671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19CE39-77AA-0645-B5C4-17EF0CFD75E6}"/>
                </a:ext>
              </a:extLst>
            </p:cNvPr>
            <p:cNvSpPr/>
            <p:nvPr/>
          </p:nvSpPr>
          <p:spPr>
            <a:xfrm>
              <a:off x="4071999" y="2854036"/>
              <a:ext cx="678873" cy="6788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9D76DB7-0083-524C-99A6-00BFF40A46DC}"/>
                </a:ext>
              </a:extLst>
            </p:cNvPr>
            <p:cNvCxnSpPr>
              <a:stCxn id="4" idx="2"/>
              <a:endCxn id="6" idx="3"/>
            </p:cNvCxnSpPr>
            <p:nvPr/>
          </p:nvCxnSpPr>
          <p:spPr>
            <a:xfrm flipH="1">
              <a:off x="4750872" y="3193473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E0E56C0-5942-4B46-8C49-C55A9D2AB01C}"/>
                </a:ext>
              </a:extLst>
            </p:cNvPr>
            <p:cNvCxnSpPr/>
            <p:nvPr/>
          </p:nvCxnSpPr>
          <p:spPr>
            <a:xfrm flipH="1">
              <a:off x="2186544" y="3193472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/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/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7273" t="-2857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/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883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/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762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/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83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/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/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 node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26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/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" altLang="zh-CN" dirty="0"/>
                    <a:t>neighboring variable nodes </a:t>
                  </a:r>
                </a:p>
                <a:p>
                  <a:r>
                    <a:rPr kumimoji="1" lang="en" altLang="zh-CN" dirty="0"/>
                    <a:t>to the factor node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255" t="-3846" b="-13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D69472A0-A279-DC4B-ABCC-225F30495FE7}"/>
                </a:ext>
              </a:extLst>
            </p:cNvPr>
            <p:cNvCxnSpPr>
              <a:stCxn id="17" idx="1"/>
              <a:endCxn id="5" idx="5"/>
            </p:cNvCxnSpPr>
            <p:nvPr/>
          </p:nvCxnSpPr>
          <p:spPr>
            <a:xfrm flipV="1">
              <a:off x="1677981" y="3433490"/>
              <a:ext cx="409144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28EB230-7ABC-0046-A933-C97583E792FD}"/>
                </a:ext>
              </a:extLst>
            </p:cNvPr>
            <p:cNvCxnSpPr>
              <a:stCxn id="17" idx="3"/>
              <a:endCxn id="4" idx="3"/>
            </p:cNvCxnSpPr>
            <p:nvPr/>
          </p:nvCxnSpPr>
          <p:spPr>
            <a:xfrm flipV="1">
              <a:off x="4701566" y="3433490"/>
              <a:ext cx="2034180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/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zh-CN" altLang="en-US" sz="2000" b="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/>
                          <m:e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blipFill>
                  <a:blip r:embed="rId10"/>
                  <a:stretch>
                    <a:fillRect t="-122059" b="-1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BCC73F43-112A-804E-B55A-78A8A75F00C9}"/>
                </a:ext>
              </a:extLst>
            </p:cNvPr>
            <p:cNvCxnSpPr/>
            <p:nvPr/>
          </p:nvCxnSpPr>
          <p:spPr>
            <a:xfrm>
              <a:off x="4903108" y="3009398"/>
              <a:ext cx="158812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/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/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5675D57-837A-FF48-8739-9D387CF6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3108" y="3396247"/>
              <a:ext cx="1562706" cy="1266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8DCE3518-2FBC-2048-B1B2-24E4DDE5FD2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4659245" y="1679217"/>
              <a:ext cx="988541" cy="863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6E69C1-C957-EC41-8CC2-523B5B508C46}"/>
                </a:ext>
              </a:extLst>
            </p:cNvPr>
            <p:cNvSpPr txBox="1"/>
            <p:nvPr/>
          </p:nvSpPr>
          <p:spPr>
            <a:xfrm>
              <a:off x="3370935" y="1371558"/>
              <a:ext cx="2385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Messages</a:t>
              </a:r>
            </a:p>
            <a:p>
              <a:r>
                <a:rPr kumimoji="1" lang="en-US" altLang="zh-CN" dirty="0"/>
                <a:t> (real-valued function)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/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/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/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/>
                            </m:ctrlPr>
                          </m:sSupPr>
                          <m:e>
                            <m:r>
                              <a:rPr lang="en-US" altLang="zh-CN" sz="2400" i="1"/>
                              <m:t>𝑎</m:t>
                            </m:r>
                          </m:e>
                          <m:sup>
                            <m:r>
                              <a:rPr lang="en-US" altLang="zh-CN" sz="2400" i="1"/>
                              <m:t>∗</m:t>
                            </m:r>
                          </m:sup>
                        </m:sSup>
                        <m:r>
                          <a:rPr lang="en-US" altLang="zh-CN" sz="2400" i="1"/>
                          <m:t>∈</m:t>
                        </m:r>
                        <m:r>
                          <a:rPr lang="en-US" altLang="zh-CN" sz="2400" i="1"/>
                          <m:t>𝑁</m:t>
                        </m:r>
                        <m:r>
                          <a:rPr lang="en-US" altLang="zh-CN" sz="2400" i="1"/>
                          <m:t>(</m:t>
                        </m:r>
                        <m:r>
                          <a:rPr lang="en-US" altLang="zh-CN" sz="2400" i="1"/>
                          <m:t>𝑣</m:t>
                        </m:r>
                        <m:r>
                          <a:rPr lang="en-US" altLang="zh-CN" sz="2400" i="1"/>
                          <m:t>)</m:t>
                        </m:r>
                        <m:r>
                          <a:rPr lang="en-US" altLang="zh-CN" sz="2400"/>
                          <m:t>∖</m:t>
                        </m:r>
                        <m:r>
                          <a:rPr lang="en-US" altLang="zh-CN" sz="2400" i="1"/>
                          <m:t>{</m:t>
                        </m:r>
                        <m:r>
                          <a:rPr lang="en-US" altLang="zh-CN" sz="2400" i="1"/>
                          <m:t>𝑎</m:t>
                        </m:r>
                        <m:r>
                          <a:rPr lang="en-US" altLang="zh-CN" sz="2400" i="1"/>
                          <m:t>}</m:t>
                        </m:r>
                      </m:sub>
                      <m:sup/>
                      <m:e>
                        <m:r>
                          <a:rPr lang="en-US" altLang="zh-CN" sz="2400" i="1"/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/>
                        </m:ctrlPr>
                      </m:sSubPr>
                      <m:e>
                        <m:r>
                          <a:rPr lang="en-US" altLang="zh-CN" sz="2400" i="1"/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/>
                            </m:ctrlPr>
                          </m:sSupPr>
                          <m:e>
                            <m:r>
                              <a:rPr lang="en-US" altLang="zh-CN" sz="2400" i="1"/>
                              <m:t>𝑎</m:t>
                            </m:r>
                          </m:e>
                          <m:sup>
                            <m:r>
                              <a:rPr lang="en-US" altLang="zh-CN" sz="2400" i="1"/>
                              <m:t>∗</m:t>
                            </m:r>
                          </m:sup>
                        </m:sSup>
                        <m:r>
                          <a:rPr lang="en-US" altLang="zh-CN" sz="2400" i="1"/>
                          <m:t>→</m:t>
                        </m:r>
                        <m:r>
                          <a:rPr lang="en-US" altLang="zh-CN" sz="2400" i="1"/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/>
                            </m:ctrlPr>
                          </m:sSubPr>
                          <m:e>
                            <m:r>
                              <a:rPr lang="en-US" altLang="zh-CN" sz="2400" i="1"/>
                              <m:t>𝑥</m:t>
                            </m:r>
                          </m:e>
                          <m:sub>
                            <m:r>
                              <a:rPr lang="en-US" altLang="zh-CN" sz="2400" i="1"/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blipFill>
                <a:blip r:embed="rId13"/>
                <a:stretch>
                  <a:fillRect l="-8565" t="-25714" b="-9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/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/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/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/>
                              </m:ctrlPr>
                            </m:sSubSupPr>
                            <m:e>
                              <m:r>
                                <a:rPr lang="en-US" altLang="zh-CN" sz="2400" b="1" i="1"/>
                                <m:t>𝐱</m:t>
                              </m:r>
                            </m:e>
                            <m:sub>
                              <m:r>
                                <a:rPr lang="en-US" altLang="zh-CN" sz="2400" i="1"/>
                                <m:t>𝑎</m:t>
                              </m:r>
                            </m:sub>
                            <m:sup>
                              <m:r>
                                <a:rPr lang="en-US" altLang="zh-CN" sz="2400" i="1"/>
                                <m:t>′</m:t>
                              </m:r>
                            </m:sup>
                          </m:sSubSup>
                          <m:r>
                            <a:rPr lang="en-US" altLang="zh-CN" sz="2400" i="1"/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/>
                              </m:ctrlPr>
                            </m:sSubSupPr>
                            <m:e>
                              <m:r>
                                <a:rPr lang="en-US" altLang="zh-CN" sz="2400" i="1"/>
                                <m:t>𝑥</m:t>
                              </m:r>
                            </m:e>
                            <m:sub>
                              <m:r>
                                <a:rPr lang="en-US" altLang="zh-CN" sz="2400" i="1"/>
                                <m:t>𝑣</m:t>
                              </m:r>
                            </m:sub>
                            <m:sup>
                              <m:r>
                                <a:rPr lang="en-US" altLang="zh-CN" sz="2400" i="1"/>
                                <m:t>′</m:t>
                              </m:r>
                            </m:sup>
                          </m:sSubSup>
                          <m:r>
                            <a:rPr lang="en-US" altLang="zh-CN" sz="2400" i="1"/>
                            <m:t>=</m:t>
                          </m:r>
                          <m:sSub>
                            <m:sSubPr>
                              <m:ctrlPr>
                                <a:rPr lang="zh-CN" altLang="zh-CN" sz="2400" i="1"/>
                              </m:ctrlPr>
                            </m:sSubPr>
                            <m:e>
                              <m:r>
                                <a:rPr lang="en-US" altLang="zh-CN" sz="2400" i="1"/>
                                <m:t>𝑥</m:t>
                              </m:r>
                            </m:e>
                            <m:sub>
                              <m:r>
                                <a:rPr lang="en-US" altLang="zh-CN" sz="2400" i="1"/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/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/>
                          </m:ctrlPr>
                        </m:sSubPr>
                        <m:e>
                          <m:r>
                            <a:rPr lang="en-US" altLang="zh-CN" sz="2400" i="1"/>
                            <m:t>𝑓</m:t>
                          </m:r>
                        </m:e>
                        <m:sub>
                          <m:r>
                            <a:rPr lang="en-US" altLang="zh-CN" sz="2400" i="1"/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/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/>
                              </m:ctrlPr>
                            </m:sSubSupPr>
                            <m:e>
                              <m:r>
                                <a:rPr lang="en-US" altLang="zh-CN" sz="2400" b="1" i="1"/>
                                <m:t>𝐱</m:t>
                              </m:r>
                            </m:e>
                            <m:sub>
                              <m:r>
                                <a:rPr lang="en-US" altLang="zh-CN" sz="2400" i="1"/>
                                <m:t>𝑎</m:t>
                              </m:r>
                            </m:sub>
                            <m:sup>
                              <m:r>
                                <a:rPr lang="en-US" altLang="zh-CN" sz="2400" i="1"/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/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/>
                              </m:ctrlPr>
                            </m:sSupPr>
                            <m:e>
                              <m:r>
                                <a:rPr lang="en-US" altLang="zh-CN" sz="2400" i="1"/>
                                <m:t>𝑣</m:t>
                              </m:r>
                            </m:e>
                            <m:sup>
                              <m:r>
                                <a:rPr lang="en-US" altLang="zh-CN" sz="2400" i="1"/>
                                <m:t>∗</m:t>
                              </m:r>
                            </m:sup>
                          </m:sSup>
                          <m:r>
                            <a:rPr lang="en-US" altLang="zh-CN" sz="2400" i="1"/>
                            <m:t>∈</m:t>
                          </m:r>
                          <m:r>
                            <a:rPr lang="en-US" altLang="zh-CN" sz="2400" i="1"/>
                            <m:t>𝑁</m:t>
                          </m:r>
                          <m:r>
                            <a:rPr lang="en-US" altLang="zh-CN" sz="2400" i="1"/>
                            <m:t>(</m:t>
                          </m:r>
                          <m:r>
                            <a:rPr lang="en-US" altLang="zh-CN" sz="2400" i="1"/>
                            <m:t>𝑎</m:t>
                          </m:r>
                          <m:r>
                            <a:rPr lang="en-US" altLang="zh-CN" sz="2400" i="1"/>
                            <m:t>)</m:t>
                          </m:r>
                          <m:r>
                            <a:rPr lang="en-US" altLang="zh-CN" sz="2400"/>
                            <m:t>∖</m:t>
                          </m:r>
                          <m:r>
                            <a:rPr lang="en-US" altLang="zh-CN" sz="2400" i="1"/>
                            <m:t>{</m:t>
                          </m:r>
                          <m:r>
                            <a:rPr lang="en-US" altLang="zh-CN" sz="2400" i="1"/>
                            <m:t>𝑣</m:t>
                          </m:r>
                          <m:r>
                            <a:rPr lang="en-US" altLang="zh-CN" sz="2400" i="1"/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/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/>
                          </m:ctrlPr>
                        </m:sSubPr>
                        <m:e>
                          <m:r>
                            <a:rPr lang="en-US" altLang="zh-CN" sz="2400" i="1"/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/>
                              </m:ctrlPr>
                            </m:sSupPr>
                            <m:e>
                              <m:r>
                                <a:rPr lang="en-US" altLang="zh-CN" sz="2400" i="1"/>
                                <m:t>𝑣</m:t>
                              </m:r>
                            </m:e>
                            <m:sup>
                              <m:r>
                                <a:rPr lang="en-US" altLang="zh-CN" sz="2400" i="1"/>
                                <m:t>∗</m:t>
                              </m:r>
                            </m:sup>
                          </m:sSup>
                          <m:r>
                            <a:rPr lang="en-US" altLang="zh-CN" sz="2400" i="1"/>
                            <m:t>→</m:t>
                          </m:r>
                          <m:r>
                            <a:rPr lang="en-US" altLang="zh-CN" sz="2400" i="1"/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/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/>
                              </m:ctrlPr>
                            </m:sSubSupPr>
                            <m:e>
                              <m:r>
                                <a:rPr lang="en-US" altLang="zh-CN" sz="2400" i="1"/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/>
                                  </m:ctrlPr>
                                </m:sSupPr>
                                <m:e>
                                  <m:r>
                                    <a:rPr lang="en-US" altLang="zh-CN" sz="2400" i="1"/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/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/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blipFill>
                <a:blip r:embed="rId14"/>
                <a:stretch>
                  <a:fillRect l="-12121" t="-50000" b="-7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2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propagation-2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/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/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/>
                            </m:ctrlPr>
                          </m:sSupPr>
                          <m:e>
                            <m:r>
                              <a:rPr lang="en-US" altLang="zh-CN" sz="2400" i="1"/>
                              <m:t>𝑎</m:t>
                            </m:r>
                          </m:e>
                          <m:sup>
                            <m:r>
                              <a:rPr lang="en-US" altLang="zh-CN" sz="2400" i="1"/>
                              <m:t>∗</m:t>
                            </m:r>
                          </m:sup>
                        </m:sSup>
                        <m:r>
                          <a:rPr lang="en-US" altLang="zh-CN" sz="2400" i="1"/>
                          <m:t>∈</m:t>
                        </m:r>
                        <m:r>
                          <a:rPr lang="en-US" altLang="zh-CN" sz="2400" i="1"/>
                          <m:t>𝑁</m:t>
                        </m:r>
                        <m:r>
                          <a:rPr lang="en-US" altLang="zh-CN" sz="2400" i="1"/>
                          <m:t>(</m:t>
                        </m:r>
                        <m:r>
                          <a:rPr lang="en-US" altLang="zh-CN" sz="2400" i="1"/>
                          <m:t>𝑣</m:t>
                        </m:r>
                        <m:r>
                          <a:rPr lang="en-US" altLang="zh-CN" sz="2400" i="1"/>
                          <m:t>)</m:t>
                        </m:r>
                        <m:r>
                          <a:rPr lang="en-US" altLang="zh-CN" sz="2400"/>
                          <m:t>∖</m:t>
                        </m:r>
                        <m:r>
                          <a:rPr lang="en-US" altLang="zh-CN" sz="2400" i="1"/>
                          <m:t>{</m:t>
                        </m:r>
                        <m:r>
                          <a:rPr lang="en-US" altLang="zh-CN" sz="2400" i="1"/>
                          <m:t>𝑎</m:t>
                        </m:r>
                        <m:r>
                          <a:rPr lang="en-US" altLang="zh-CN" sz="2400" i="1"/>
                          <m:t>}</m:t>
                        </m:r>
                      </m:sub>
                      <m:sup/>
                      <m:e>
                        <m:r>
                          <a:rPr lang="en-US" altLang="zh-CN" sz="2400" i="1"/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/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/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/>
                              </m:ctrlPr>
                            </m:sSupPr>
                            <m:e>
                              <m:r>
                                <a:rPr lang="en-US" altLang="zh-CN" sz="2400" i="1"/>
                                <m:t>𝑣</m:t>
                              </m:r>
                            </m:e>
                            <m:sup>
                              <m:r>
                                <a:rPr lang="en-US" altLang="zh-CN" sz="2400" i="1"/>
                                <m:t>∗</m:t>
                              </m:r>
                            </m:sup>
                          </m:sSup>
                          <m:r>
                            <a:rPr lang="en-US" altLang="zh-CN" sz="2400" i="1"/>
                            <m:t>∈</m:t>
                          </m:r>
                          <m:r>
                            <a:rPr lang="en-US" altLang="zh-CN" sz="2400" i="1"/>
                            <m:t>𝑁</m:t>
                          </m:r>
                          <m:r>
                            <a:rPr lang="en-US" altLang="zh-CN" sz="2400" i="1"/>
                            <m:t>(</m:t>
                          </m:r>
                          <m:r>
                            <a:rPr lang="en-US" altLang="zh-CN" sz="2400" i="1"/>
                            <m:t>𝑎</m:t>
                          </m:r>
                          <m:r>
                            <a:rPr lang="en-US" altLang="zh-CN" sz="2400" i="1"/>
                            <m:t>)</m:t>
                          </m:r>
                          <m:r>
                            <a:rPr lang="en-US" altLang="zh-CN" sz="2400"/>
                            <m:t>∖</m:t>
                          </m:r>
                          <m:r>
                            <a:rPr lang="en-US" altLang="zh-CN" sz="2400" i="1"/>
                            <m:t>{</m:t>
                          </m:r>
                          <m:r>
                            <a:rPr lang="en-US" altLang="zh-CN" sz="2400" i="1"/>
                            <m:t>𝑣</m:t>
                          </m:r>
                          <m:r>
                            <a:rPr lang="en-US" altLang="zh-CN" sz="2400" i="1"/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/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0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Belief propagation-3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/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/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/>
                            </m:ctrlPr>
                          </m:sSupPr>
                          <m:e>
                            <m:r>
                              <a:rPr lang="en-US" altLang="zh-CN" sz="2400" i="1"/>
                              <m:t>𝑎</m:t>
                            </m:r>
                          </m:e>
                          <m:sup>
                            <m:r>
                              <a:rPr lang="en-US" altLang="zh-CN" sz="2400" i="1"/>
                              <m:t>∗</m:t>
                            </m:r>
                          </m:sup>
                        </m:sSup>
                        <m:r>
                          <a:rPr lang="en-US" altLang="zh-CN" sz="2400" i="1"/>
                          <m:t>∈</m:t>
                        </m:r>
                        <m:r>
                          <a:rPr lang="en-US" altLang="zh-CN" sz="2400" i="1"/>
                          <m:t>𝑁</m:t>
                        </m:r>
                        <m:r>
                          <a:rPr lang="en-US" altLang="zh-CN" sz="2400" i="1"/>
                          <m:t>(</m:t>
                        </m:r>
                        <m:r>
                          <a:rPr lang="en-US" altLang="zh-CN" sz="2400" i="1"/>
                          <m:t>𝑣</m:t>
                        </m:r>
                        <m:r>
                          <a:rPr lang="en-US" altLang="zh-CN" sz="2400" i="1"/>
                          <m:t>)</m:t>
                        </m:r>
                        <m:r>
                          <a:rPr lang="en-US" altLang="zh-CN" sz="2400"/>
                          <m:t>∖</m:t>
                        </m:r>
                        <m:r>
                          <a:rPr lang="en-US" altLang="zh-CN" sz="2400" i="1"/>
                          <m:t>{</m:t>
                        </m:r>
                        <m:r>
                          <a:rPr lang="en-US" altLang="zh-CN" sz="2400" i="1"/>
                          <m:t>𝑎</m:t>
                        </m:r>
                        <m:r>
                          <a:rPr lang="en-US" altLang="zh-CN" sz="2400" i="1"/>
                          <m:t>}</m:t>
                        </m:r>
                      </m:sub>
                      <m:sup/>
                      <m:e>
                        <m:r>
                          <a:rPr lang="en-US" altLang="zh-CN" sz="2400" i="1"/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/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/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/>
                              </m:ctrlPr>
                            </m:sSupPr>
                            <m:e>
                              <m:r>
                                <a:rPr lang="en-US" altLang="zh-CN" sz="2400" i="1"/>
                                <m:t>𝑣</m:t>
                              </m:r>
                            </m:e>
                            <m:sup>
                              <m:r>
                                <a:rPr lang="en-US" altLang="zh-CN" sz="2400" i="1"/>
                                <m:t>∗</m:t>
                              </m:r>
                            </m:sup>
                          </m:sSup>
                          <m:r>
                            <a:rPr lang="en-US" altLang="zh-CN" sz="2400" i="1"/>
                            <m:t>∈</m:t>
                          </m:r>
                          <m:r>
                            <a:rPr lang="en-US" altLang="zh-CN" sz="2400" i="1"/>
                            <m:t>𝑁</m:t>
                          </m:r>
                          <m:r>
                            <a:rPr lang="en-US" altLang="zh-CN" sz="2400" i="1"/>
                            <m:t>(</m:t>
                          </m:r>
                          <m:r>
                            <a:rPr lang="en-US" altLang="zh-CN" sz="2400" i="1"/>
                            <m:t>𝑎</m:t>
                          </m:r>
                          <m:r>
                            <a:rPr lang="en-US" altLang="zh-CN" sz="2400" i="1"/>
                            <m:t>)</m:t>
                          </m:r>
                          <m:r>
                            <a:rPr lang="en-US" altLang="zh-CN" sz="2400"/>
                            <m:t>∖</m:t>
                          </m:r>
                          <m:r>
                            <a:rPr lang="en-US" altLang="zh-CN" sz="2400" i="1"/>
                            <m:t>{</m:t>
                          </m:r>
                          <m:r>
                            <a:rPr lang="en-US" altLang="zh-CN" sz="2400" i="1"/>
                            <m:t>𝑣</m:t>
                          </m:r>
                          <m:r>
                            <a:rPr lang="en-US" altLang="zh-CN" sz="2400" i="1"/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/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2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86605-1D03-6A45-A425-5E02817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74684-695E-B548-ADCF-C2B606D5FA1E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1DFBC8F0-CD3E-A34E-A3FD-AB8EBB2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835E776-1C30-1941-99AD-8A9DAE4B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9FE1EEA7-29E1-DE44-9EAB-484F41769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9685458-B5A3-CA4D-BB9B-C99C96B40340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C1B947-2FBB-164A-8219-F4CA72C67E31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027012F-9569-1D4F-89D3-2068FAC5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11C7F863-E73E-704A-992C-676595B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E398F4-CCC9-AD4E-8CE1-C24E334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E57F23-DD93-3843-BD4C-262E11A0526A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5C217A-3323-C948-A6DD-8D286877F67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846F69B-B000-AC48-AD93-1E868CFAC2D7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F26B46-0D01-1846-A896-36E267BF6CF2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81222C-F633-E54E-ADC9-42A5B2ADAF48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55C331B-570C-1747-8883-3BA52A694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A7655-6A44-C846-977F-472F428AC597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53716B1-3540-304D-92F4-4758525B4CFF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6E8C92A-5F17-894D-9950-D893916B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815A270-D8AE-684C-8F50-ACD447DF7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555B05D-36F6-F740-8A91-AE783F46B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860F352-419C-1D4A-9BC0-CB930FD93268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201A84-C4D0-9146-B593-78611EA7293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79D075-BB44-BF40-BFF5-AB8109E3D6D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9E4E444-5489-414F-82FA-362F53AEA3C8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2FC2634-0493-9944-B24B-A6249B7E4027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053CA22-2BC3-3543-9E47-02EF30A56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FE7CA2D-88E4-514A-B61A-50201141A08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1C1CF557-9076-0B47-8E6C-F22467750C97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8FB5C44-9F37-D74F-9FDE-66B7E36E5052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4C358F3-56A8-8347-898C-EEB82B38B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E323A03-37E7-B44C-AFC8-A4C3DA25AB78}"/>
              </a:ext>
            </a:extLst>
          </p:cNvPr>
          <p:cNvCxnSpPr>
            <a:cxnSpLocks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DB0BB87-AC98-5848-9172-C635AD870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54" y="2896054"/>
            <a:ext cx="3162300" cy="698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3F8A91-E058-E24C-9985-FE9E31E94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919" y="3585915"/>
            <a:ext cx="2476839" cy="16716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20EB624-92CE-4943-ABC2-6E1BAFCE2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040" y="5252618"/>
            <a:ext cx="5156200" cy="1003300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278FC1F-B4F3-D146-8E5E-1154D1779124}"/>
              </a:ext>
            </a:extLst>
          </p:cNvPr>
          <p:cNvSpPr/>
          <p:nvPr/>
        </p:nvSpPr>
        <p:spPr>
          <a:xfrm>
            <a:off x="4206284" y="3590171"/>
            <a:ext cx="166191" cy="166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2D452A0-F838-9C4E-966D-460F4AFB4B00}"/>
              </a:ext>
            </a:extLst>
          </p:cNvPr>
          <p:cNvCxnSpPr>
            <a:cxnSpLocks/>
          </p:cNvCxnSpPr>
          <p:nvPr/>
        </p:nvCxnSpPr>
        <p:spPr>
          <a:xfrm flipV="1">
            <a:off x="2899100" y="3756362"/>
            <a:ext cx="1307184" cy="18548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8CA604A-1D6E-5F4D-9E95-601D2A35DF1A}"/>
              </a:ext>
            </a:extLst>
          </p:cNvPr>
          <p:cNvSpPr/>
          <p:nvPr/>
        </p:nvSpPr>
        <p:spPr>
          <a:xfrm>
            <a:off x="3567973" y="5299244"/>
            <a:ext cx="2662553" cy="835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A1247-7F71-854A-A676-1C191D0E33D3}"/>
              </a:ext>
            </a:extLst>
          </p:cNvPr>
          <p:cNvSpPr txBox="1"/>
          <p:nvPr/>
        </p:nvSpPr>
        <p:spPr>
          <a:xfrm>
            <a:off x="4111413" y="61687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Scaled path loss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F0476-CE97-D64B-94C9-484B4C273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809" y="18112"/>
            <a:ext cx="5383191" cy="9980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4884854-87A9-0640-82D4-B6AE1D92AA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3505" y="1896474"/>
            <a:ext cx="1445651" cy="353723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65355D2-DF3E-C24E-A6F2-20F7F593D641}"/>
              </a:ext>
            </a:extLst>
          </p:cNvPr>
          <p:cNvSpPr txBox="1"/>
          <p:nvPr/>
        </p:nvSpPr>
        <p:spPr>
          <a:xfrm>
            <a:off x="9837739" y="143961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Compress Sensing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6975-847D-E94C-ABEF-CDC8B1A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406" y="1302419"/>
            <a:ext cx="74930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91E6D-62A7-3C45-94DB-30918190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13904"/>
            <a:ext cx="5181600" cy="3069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0BB62-B200-7C45-BB62-4A819CCF88C1}"/>
              </a:ext>
            </a:extLst>
          </p:cNvPr>
          <p:cNvSpPr txBox="1"/>
          <p:nvPr/>
        </p:nvSpPr>
        <p:spPr>
          <a:xfrm>
            <a:off x="1876926" y="346509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Let                         be the only variables 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B53A9-9837-584E-BE8F-99CC9A10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9" y="3414625"/>
            <a:ext cx="4445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F2994-796B-5E4D-B89D-7F59FB473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5" b="20000"/>
          <a:stretch/>
        </p:blipFill>
        <p:spPr>
          <a:xfrm>
            <a:off x="3112476" y="3409282"/>
            <a:ext cx="520212" cy="4064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89396E4-346E-7841-949C-1E3489030495}"/>
              </a:ext>
            </a:extLst>
          </p:cNvPr>
          <p:cNvCxnSpPr/>
          <p:nvPr/>
        </p:nvCxnSpPr>
        <p:spPr>
          <a:xfrm flipV="1">
            <a:off x="6001407" y="1027906"/>
            <a:ext cx="1210187" cy="2655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B6B70B-6ACF-8544-91F1-F208E59A63CA}"/>
              </a:ext>
            </a:extLst>
          </p:cNvPr>
          <p:cNvCxnSpPr>
            <a:cxnSpLocks/>
          </p:cNvCxnSpPr>
          <p:nvPr/>
        </p:nvCxnSpPr>
        <p:spPr>
          <a:xfrm>
            <a:off x="8795895" y="3601479"/>
            <a:ext cx="0" cy="45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ED104-A3CC-374E-8191-91867DE73179}"/>
              </a:ext>
            </a:extLst>
          </p:cNvPr>
          <p:cNvSpPr txBox="1"/>
          <p:nvPr/>
        </p:nvSpPr>
        <p:spPr>
          <a:xfrm>
            <a:off x="9044529" y="36829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Pilot design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6DD02-66C5-F846-BA33-6F49BEE5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90" y="4052257"/>
            <a:ext cx="3972910" cy="1048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8F772-4D0A-DE43-9C6D-5CE98A22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502" y="5101180"/>
            <a:ext cx="2157686" cy="1388610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A5F17-A33A-C349-84EE-F7004CF3F4DC}"/>
              </a:ext>
            </a:extLst>
          </p:cNvPr>
          <p:cNvCxnSpPr>
            <a:cxnSpLocks/>
          </p:cNvCxnSpPr>
          <p:nvPr/>
        </p:nvCxnSpPr>
        <p:spPr>
          <a:xfrm flipH="1" flipV="1">
            <a:off x="6495393" y="5555581"/>
            <a:ext cx="1303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887045-1E2E-A841-B6C6-517C500D2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139" y="4960888"/>
            <a:ext cx="3546633" cy="7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in MIMO</a:t>
            </a: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VS.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LASSO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AMP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EACFA-7F11-8040-A965-589589F3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56" y="3546010"/>
            <a:ext cx="6114120" cy="113356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21D3442-4715-5941-871A-5A70624DB99B}"/>
              </a:ext>
            </a:extLst>
          </p:cNvPr>
          <p:cNvCxnSpPr>
            <a:cxnSpLocks/>
          </p:cNvCxnSpPr>
          <p:nvPr/>
        </p:nvCxnSpPr>
        <p:spPr>
          <a:xfrm flipH="1">
            <a:off x="3920648" y="4338918"/>
            <a:ext cx="1870055" cy="55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r>
              <a:rPr kumimoji="1" lang="zh-CN" altLang="en-US" dirty="0"/>
              <a:t> </a:t>
            </a:r>
            <a:r>
              <a:rPr kumimoji="1" lang="zh-CN" altLang="en-US" sz="2800" dirty="0"/>
              <a:t>提出完方案，往后放？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1936781" y="556735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883733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862456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7163053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762317" y="5748087"/>
              <a:ext cx="45719" cy="359370"/>
              <a:chOff x="3307229" y="2523890"/>
              <a:chExt cx="45719" cy="359370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29" y="25238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29" y="2630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731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29" y="28375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439431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418154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718751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5000424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851873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7274</TotalTime>
  <Words>698</Words>
  <Application>Microsoft Macintosh PowerPoint</Application>
  <PresentationFormat>宽屏</PresentationFormat>
  <Paragraphs>193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SimSun</vt:lpstr>
      <vt:lpstr>Arial</vt:lpstr>
      <vt:lpstr>Cambria Math</vt:lpstr>
      <vt:lpstr>Times</vt:lpstr>
      <vt:lpstr>Times New Roman</vt:lpstr>
      <vt:lpstr>Office 主题​​</vt:lpstr>
      <vt:lpstr> 进度汇报 RIS Angular Domain Divided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Frame Design 提出完方案，往后放？</vt:lpstr>
      <vt:lpstr>Structured Sparse-1 BS-RIS</vt:lpstr>
      <vt:lpstr>EM alg.</vt:lpstr>
      <vt:lpstr>VBI explain</vt:lpstr>
      <vt:lpstr>Belief propagation-1</vt:lpstr>
      <vt:lpstr>Belief propagation-2</vt:lpstr>
      <vt:lpstr>Belief propagation-3</vt:lpstr>
      <vt:lpstr>Phase 1</vt:lpstr>
      <vt:lpstr>Phase 2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郭旭沨</cp:lastModifiedBy>
  <cp:revision>57</cp:revision>
  <dcterms:created xsi:type="dcterms:W3CDTF">2021-10-07T05:11:57Z</dcterms:created>
  <dcterms:modified xsi:type="dcterms:W3CDTF">2021-11-21T02:37:40Z</dcterms:modified>
</cp:coreProperties>
</file>