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2" r:id="rId5"/>
    <p:sldId id="257" r:id="rId6"/>
    <p:sldId id="289" r:id="rId7"/>
    <p:sldId id="258" r:id="rId8"/>
    <p:sldId id="266" r:id="rId9"/>
    <p:sldId id="267" r:id="rId10"/>
    <p:sldId id="285" r:id="rId11"/>
    <p:sldId id="259" r:id="rId12"/>
    <p:sldId id="288" r:id="rId13"/>
    <p:sldId id="271" r:id="rId14"/>
    <p:sldId id="269" r:id="rId15"/>
    <p:sldId id="268" r:id="rId16"/>
    <p:sldId id="272" r:id="rId17"/>
    <p:sldId id="273" r:id="rId18"/>
    <p:sldId id="274" r:id="rId19"/>
    <p:sldId id="275" r:id="rId20"/>
    <p:sldId id="277" r:id="rId21"/>
    <p:sldId id="276" r:id="rId22"/>
    <p:sldId id="280" r:id="rId23"/>
    <p:sldId id="278" r:id="rId24"/>
    <p:sldId id="279" r:id="rId25"/>
    <p:sldId id="283" r:id="rId26"/>
    <p:sldId id="284" r:id="rId27"/>
    <p:sldId id="282" r:id="rId28"/>
    <p:sldId id="263" r:id="rId29"/>
    <p:sldId id="270" r:id="rId30"/>
    <p:sldId id="286" r:id="rId31"/>
    <p:sldId id="264" r:id="rId32"/>
    <p:sldId id="290" r:id="rId33"/>
    <p:sldId id="287" r:id="rId34"/>
    <p:sldId id="26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357"/>
    <p:restoredTop sz="94890"/>
  </p:normalViewPr>
  <p:slideViewPr>
    <p:cSldViewPr snapToGrid="0" snapToObjects="1">
      <p:cViewPr>
        <p:scale>
          <a:sx n="135" d="100"/>
          <a:sy n="135" d="100"/>
        </p:scale>
        <p:origin x="-1240" y="328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6.pn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20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10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0.png"/><Relationship Id="rId17" Type="http://schemas.openxmlformats.org/officeDocument/2006/relationships/image" Target="../media/image69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67.png"/><Relationship Id="rId19" Type="http://schemas.openxmlformats.org/officeDocument/2006/relationships/image" Target="../media/image71.png"/><Relationship Id="rId14" Type="http://schemas.openxmlformats.org/officeDocument/2006/relationships/image" Target="../media/image6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74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0.png"/><Relationship Id="rId4" Type="http://schemas.openxmlformats.org/officeDocument/2006/relationships/image" Target="../media/image660.png"/><Relationship Id="rId9" Type="http://schemas.openxmlformats.org/officeDocument/2006/relationships/image" Target="../media/image710.png"/><Relationship Id="rId14" Type="http://schemas.openxmlformats.org/officeDocument/2006/relationships/image" Target="../media/image7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9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4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40.png"/><Relationship Id="rId9" Type="http://schemas.openxmlformats.org/officeDocument/2006/relationships/image" Target="../media/image34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>
            <a:extLst>
              <a:ext uri="{FF2B5EF4-FFF2-40B4-BE49-F238E27FC236}">
                <a16:creationId xmlns:a16="http://schemas.microsoft.com/office/drawing/2014/main" id="{F1F04226-1500-4180-9A02-3046C8740519}"/>
              </a:ext>
            </a:extLst>
          </p:cNvPr>
          <p:cNvSpPr/>
          <p:nvPr/>
        </p:nvSpPr>
        <p:spPr>
          <a:xfrm>
            <a:off x="2393911" y="536698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193D619-4A10-4E66-8A68-963093FC1BF8}"/>
              </a:ext>
            </a:extLst>
          </p:cNvPr>
          <p:cNvSpPr/>
          <p:nvPr/>
        </p:nvSpPr>
        <p:spPr>
          <a:xfrm>
            <a:off x="2393911" y="5369928"/>
            <a:ext cx="297691" cy="65338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0155"/>
            <a:chOff x="990600" y="2803133"/>
            <a:chExt cx="3151288" cy="1480155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800328" y="2300766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8846221" y="204966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2690383" y="535612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620839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599562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6900159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619679" y="5748088"/>
              <a:ext cx="45720" cy="359371"/>
              <a:chOff x="3307229" y="2666528"/>
              <a:chExt cx="45720" cy="359371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30" y="26665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30" y="2772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8740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30" y="29801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284482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263205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563802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4974121" y="5713078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680758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Partial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538321" y="1472219"/>
            <a:ext cx="185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cost 2</a:t>
            </a:r>
            <a:r>
              <a:rPr kumimoji="1" lang="en-US" altLang="zh-CN" baseline="30000" dirty="0">
                <a:latin typeface="SimSun" panose="02010600030101010101" pitchFamily="2" charset="-122"/>
                <a:ea typeface="SimSun" panose="02010600030101010101" pitchFamily="2" charset="-122"/>
              </a:rPr>
              <a:t>nd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27" name="直线箭头连接符 243">
            <a:extLst>
              <a:ext uri="{FF2B5EF4-FFF2-40B4-BE49-F238E27FC236}">
                <a16:creationId xmlns:a16="http://schemas.microsoft.com/office/drawing/2014/main" id="{8DA2B798-148A-4F37-81A4-DCADD52A2B7B}"/>
              </a:ext>
            </a:extLst>
          </p:cNvPr>
          <p:cNvCxnSpPr>
            <a:cxnSpLocks/>
          </p:cNvCxnSpPr>
          <p:nvPr/>
        </p:nvCxnSpPr>
        <p:spPr>
          <a:xfrm flipH="1">
            <a:off x="9792151" y="2451872"/>
            <a:ext cx="109858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>
            <a:extLst>
              <a:ext uri="{FF2B5EF4-FFF2-40B4-BE49-F238E27FC236}">
                <a16:creationId xmlns:a16="http://schemas.microsoft.com/office/drawing/2014/main" id="{376BDBB2-A274-47D3-91E0-49D0CC16A5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9248" y="3677859"/>
            <a:ext cx="623432" cy="379114"/>
          </a:xfrm>
          <a:prstGeom prst="rect">
            <a:avLst/>
          </a:prstGeom>
        </p:spPr>
      </p:pic>
      <p:sp>
        <p:nvSpPr>
          <p:cNvPr id="131" name="矩形 130">
            <a:extLst>
              <a:ext uri="{FF2B5EF4-FFF2-40B4-BE49-F238E27FC236}">
                <a16:creationId xmlns:a16="http://schemas.microsoft.com/office/drawing/2014/main" id="{AC3CE7D9-93D0-4B8E-BBC6-E3802B4D7B81}"/>
              </a:ext>
            </a:extLst>
          </p:cNvPr>
          <p:cNvSpPr/>
          <p:nvPr/>
        </p:nvSpPr>
        <p:spPr>
          <a:xfrm>
            <a:off x="11065854" y="5364554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直线连接符 256">
            <a:extLst>
              <a:ext uri="{FF2B5EF4-FFF2-40B4-BE49-F238E27FC236}">
                <a16:creationId xmlns:a16="http://schemas.microsoft.com/office/drawing/2014/main" id="{7071D352-FDD0-4687-85AE-D70E4E18F1C8}"/>
              </a:ext>
            </a:extLst>
          </p:cNvPr>
          <p:cNvCxnSpPr/>
          <p:nvPr/>
        </p:nvCxnSpPr>
        <p:spPr>
          <a:xfrm>
            <a:off x="11070763" y="536698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77DDDF5C-9008-4E15-BD02-6CC8C19CD92D}"/>
              </a:ext>
            </a:extLst>
          </p:cNvPr>
          <p:cNvSpPr/>
          <p:nvPr/>
        </p:nvSpPr>
        <p:spPr>
          <a:xfrm rot="8430622">
            <a:off x="2453052" y="5449001"/>
            <a:ext cx="778106" cy="767636"/>
          </a:xfrm>
          <a:prstGeom prst="arc">
            <a:avLst>
              <a:gd name="adj1" fmla="val 15211713"/>
              <a:gd name="adj2" fmla="val 299842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/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 sz="2200" b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blipFill>
                <a:blip r:embed="rId14"/>
                <a:stretch>
                  <a:fillRect l="-8148" t="-5172" r="-7407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线连接符 252">
            <a:extLst>
              <a:ext uri="{FF2B5EF4-FFF2-40B4-BE49-F238E27FC236}">
                <a16:creationId xmlns:a16="http://schemas.microsoft.com/office/drawing/2014/main" id="{8650C608-D014-474C-ADF1-2A2D56B2EE59}"/>
              </a:ext>
            </a:extLst>
          </p:cNvPr>
          <p:cNvCxnSpPr>
            <a:cxnSpLocks/>
          </p:cNvCxnSpPr>
          <p:nvPr/>
        </p:nvCxnSpPr>
        <p:spPr>
          <a:xfrm>
            <a:off x="2693299" y="4836795"/>
            <a:ext cx="0" cy="1192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52">
            <a:extLst>
              <a:ext uri="{FF2B5EF4-FFF2-40B4-BE49-F238E27FC236}">
                <a16:creationId xmlns:a16="http://schemas.microsoft.com/office/drawing/2014/main" id="{EF5D6D3D-2774-4396-AABF-3803281BA36C}"/>
              </a:ext>
            </a:extLst>
          </p:cNvPr>
          <p:cNvCxnSpPr>
            <a:cxnSpLocks/>
          </p:cNvCxnSpPr>
          <p:nvPr/>
        </p:nvCxnSpPr>
        <p:spPr>
          <a:xfrm flipH="1">
            <a:off x="2682964" y="4836795"/>
            <a:ext cx="1206406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/>
              <p:nvPr/>
            </p:nvSpPr>
            <p:spPr>
              <a:xfrm>
                <a:off x="2762556" y="4831100"/>
                <a:ext cx="116102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200" dirty="0">
                    <a:latin typeface="Times" pitchFamily="2" charset="0"/>
                  </a:rPr>
                  <a:t>-</a:t>
                </a:r>
                <a:r>
                  <a:rPr kumimoji="1" lang="en-US" altLang="zh-CN" sz="2200" dirty="0" err="1">
                    <a:latin typeface="Times" pitchFamily="2" charset="0"/>
                  </a:rPr>
                  <a:t>th</a:t>
                </a:r>
                <a:r>
                  <a:rPr kumimoji="1" lang="en-US" altLang="zh-CN" sz="2200" dirty="0">
                    <a:latin typeface="Times" pitchFamily="2" charset="0"/>
                  </a:rPr>
                  <a:t> frame</a:t>
                </a:r>
                <a:endParaRPr kumimoji="1" lang="zh-CN" altLang="en-US" sz="22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556" y="4831100"/>
                <a:ext cx="1161023" cy="338554"/>
              </a:xfrm>
              <a:prstGeom prst="rect">
                <a:avLst/>
              </a:prstGeom>
              <a:blipFill>
                <a:blip r:embed="rId15"/>
                <a:stretch>
                  <a:fillRect l="-7330" t="-27273" r="-12042" b="-5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71AFBABC-A14E-48B1-A102-D3FEB5CC9645}"/>
              </a:ext>
            </a:extLst>
          </p:cNvPr>
          <p:cNvSpPr txBox="1"/>
          <p:nvPr/>
        </p:nvSpPr>
        <p:spPr>
          <a:xfrm>
            <a:off x="4350688" y="1022361"/>
            <a:ext cx="35782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Only in the 1</a:t>
            </a:r>
            <a:r>
              <a:rPr kumimoji="1" lang="en-US" altLang="zh-CN" sz="2200" baseline="30000" dirty="0">
                <a:latin typeface="Times" pitchFamily="2" charset="0"/>
              </a:rPr>
              <a:t>st</a:t>
            </a:r>
            <a:r>
              <a:rPr kumimoji="1" lang="en-US" altLang="zh-CN" sz="2200" dirty="0">
                <a:latin typeface="Times" pitchFamily="2" charset="0"/>
              </a:rPr>
              <a:t> user estimation</a:t>
            </a:r>
            <a:endParaRPr kumimoji="1" lang="zh-CN" altLang="en-US" sz="2200" dirty="0">
              <a:latin typeface="Times" pitchFamily="2" charset="0"/>
            </a:endParaRPr>
          </a:p>
        </p:txBody>
      </p:sp>
      <p:pic>
        <p:nvPicPr>
          <p:cNvPr id="170" name="图片 169">
            <a:extLst>
              <a:ext uri="{FF2B5EF4-FFF2-40B4-BE49-F238E27FC236}">
                <a16:creationId xmlns:a16="http://schemas.microsoft.com/office/drawing/2014/main" id="{2AC62B36-513F-484A-8391-A38A7F8AA9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3399" y="3384946"/>
            <a:ext cx="497922" cy="383017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62054BC6-9F52-4DE7-9D66-43B17982F9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8418" y="3324966"/>
            <a:ext cx="532367" cy="4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>
            <a:extLst>
              <a:ext uri="{FF2B5EF4-FFF2-40B4-BE49-F238E27FC236}">
                <a16:creationId xmlns:a16="http://schemas.microsoft.com/office/drawing/2014/main" id="{F1F04226-1500-4180-9A02-3046C8740519}"/>
              </a:ext>
            </a:extLst>
          </p:cNvPr>
          <p:cNvSpPr/>
          <p:nvPr/>
        </p:nvSpPr>
        <p:spPr>
          <a:xfrm>
            <a:off x="2393911" y="536698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193D619-4A10-4E66-8A68-963093FC1BF8}"/>
              </a:ext>
            </a:extLst>
          </p:cNvPr>
          <p:cNvSpPr/>
          <p:nvPr/>
        </p:nvSpPr>
        <p:spPr>
          <a:xfrm>
            <a:off x="2393911" y="5369928"/>
            <a:ext cx="297691" cy="65338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65" y="-29054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专利 中文版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阶段一：广播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040681" cy="656422"/>
            <a:chOff x="838200" y="2650733"/>
            <a:chExt cx="3040681" cy="65642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BS</a:t>
              </a:r>
              <a:endParaRPr kumimoji="1" lang="zh-CN" altLang="en-US" dirty="0">
                <a:latin typeface="Times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04110" y="277968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RIS</a:t>
              </a:r>
              <a:endParaRPr kumimoji="1" lang="zh-CN" altLang="en-US" dirty="0">
                <a:latin typeface="Times" pitchFamily="2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UE</a:t>
              </a:r>
              <a:endParaRPr kumimoji="1" lang="zh-CN" altLang="en-US" dirty="0">
                <a:latin typeface="Times" pitchFamily="2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4"/>
              <a:ext cx="390472" cy="656421"/>
              <a:chOff x="1269728" y="2650734"/>
              <a:chExt cx="390472" cy="656421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304994" y="2650734"/>
                <a:ext cx="355206" cy="328210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304994" y="2814838"/>
                <a:ext cx="355206" cy="164106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040681" cy="656422"/>
            <a:chOff x="990600" y="2803133"/>
            <a:chExt cx="3040681" cy="656422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BS</a:t>
              </a:r>
              <a:endParaRPr kumimoji="1" lang="zh-CN" altLang="en-US" dirty="0">
                <a:latin typeface="Times" pitchFamily="2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RIS</a:t>
              </a:r>
              <a:endParaRPr kumimoji="1" lang="zh-CN" altLang="en-US" dirty="0">
                <a:latin typeface="Times" pitchFamily="2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UE</a:t>
              </a:r>
              <a:endParaRPr kumimoji="1" lang="zh-CN" altLang="en-US" dirty="0">
                <a:latin typeface="Times" pitchFamily="2" charset="0"/>
              </a:endParaRPr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4"/>
              <a:ext cx="390472" cy="656421"/>
              <a:chOff x="1269728" y="2650734"/>
              <a:chExt cx="390472" cy="656421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304994" y="2650734"/>
                <a:ext cx="355206" cy="32821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304994" y="2814838"/>
                <a:ext cx="355206" cy="16410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040681" cy="656422"/>
            <a:chOff x="990600" y="2803133"/>
            <a:chExt cx="3040681" cy="656422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BS</a:t>
              </a:r>
              <a:endParaRPr kumimoji="1" lang="zh-CN" altLang="en-US" dirty="0">
                <a:latin typeface="Times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RIS</a:t>
              </a:r>
              <a:endParaRPr kumimoji="1" lang="zh-CN" altLang="en-US" dirty="0">
                <a:latin typeface="Times" pitchFamily="2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pitchFamily="2" charset="0"/>
                </a:rPr>
                <a:t>UE</a:t>
              </a:r>
              <a:endParaRPr kumimoji="1" lang="zh-CN" altLang="en-US" dirty="0">
                <a:latin typeface="Times" pitchFamily="2" charset="0"/>
              </a:endParaRPr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4"/>
              <a:ext cx="390472" cy="656421"/>
              <a:chOff x="1269728" y="2650734"/>
              <a:chExt cx="390472" cy="656421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304994" y="2650734"/>
                <a:ext cx="355206" cy="32821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304994" y="2814838"/>
                <a:ext cx="355206" cy="16410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646831" y="2087042"/>
            <a:ext cx="142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导频信号</a:t>
            </a: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800328" y="2300766"/>
            <a:ext cx="109858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2690383" y="535612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620839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599562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6900159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619679" y="5748088"/>
              <a:ext cx="45720" cy="359371"/>
              <a:chOff x="3307229" y="2666528"/>
              <a:chExt cx="45720" cy="359371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30" y="26665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30" y="2772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8740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30" y="29801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284482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263205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563802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数据传输</a:t>
              </a: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4974121" y="571307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数据传输</a:t>
              </a: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680758" y="570166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数据传输</a:t>
              </a: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阶段一</a:t>
            </a: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阶段二</a:t>
            </a: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阶段三</a:t>
            </a:r>
          </a:p>
        </p:txBody>
      </p:sp>
      <p:cxnSp>
        <p:nvCxnSpPr>
          <p:cNvPr id="127" name="直线箭头连接符 243">
            <a:extLst>
              <a:ext uri="{FF2B5EF4-FFF2-40B4-BE49-F238E27FC236}">
                <a16:creationId xmlns:a16="http://schemas.microsoft.com/office/drawing/2014/main" id="{8DA2B798-148A-4F37-81A4-DCADD52A2B7B}"/>
              </a:ext>
            </a:extLst>
          </p:cNvPr>
          <p:cNvCxnSpPr>
            <a:cxnSpLocks/>
          </p:cNvCxnSpPr>
          <p:nvPr/>
        </p:nvCxnSpPr>
        <p:spPr>
          <a:xfrm flipH="1">
            <a:off x="9792151" y="2451872"/>
            <a:ext cx="109858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AC3CE7D9-93D0-4B8E-BBC6-E3802B4D7B81}"/>
              </a:ext>
            </a:extLst>
          </p:cNvPr>
          <p:cNvSpPr/>
          <p:nvPr/>
        </p:nvSpPr>
        <p:spPr>
          <a:xfrm>
            <a:off x="11065854" y="5364554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直线连接符 256">
            <a:extLst>
              <a:ext uri="{FF2B5EF4-FFF2-40B4-BE49-F238E27FC236}">
                <a16:creationId xmlns:a16="http://schemas.microsoft.com/office/drawing/2014/main" id="{7071D352-FDD0-4687-85AE-D70E4E18F1C8}"/>
              </a:ext>
            </a:extLst>
          </p:cNvPr>
          <p:cNvCxnSpPr/>
          <p:nvPr/>
        </p:nvCxnSpPr>
        <p:spPr>
          <a:xfrm>
            <a:off x="11070763" y="536698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77DDDF5C-9008-4E15-BD02-6CC8C19CD92D}"/>
              </a:ext>
            </a:extLst>
          </p:cNvPr>
          <p:cNvSpPr/>
          <p:nvPr/>
        </p:nvSpPr>
        <p:spPr>
          <a:xfrm rot="8430622">
            <a:off x="2453052" y="5449001"/>
            <a:ext cx="778106" cy="767636"/>
          </a:xfrm>
          <a:prstGeom prst="arc">
            <a:avLst>
              <a:gd name="adj1" fmla="val 15211713"/>
              <a:gd name="adj2" fmla="val 299842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/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 sz="2200" b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blipFill>
                <a:blip r:embed="rId14"/>
                <a:stretch>
                  <a:fillRect l="-8148" t="-5172" r="-7407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线连接符 252">
            <a:extLst>
              <a:ext uri="{FF2B5EF4-FFF2-40B4-BE49-F238E27FC236}">
                <a16:creationId xmlns:a16="http://schemas.microsoft.com/office/drawing/2014/main" id="{8650C608-D014-474C-ADF1-2A2D56B2EE59}"/>
              </a:ext>
            </a:extLst>
          </p:cNvPr>
          <p:cNvCxnSpPr>
            <a:cxnSpLocks/>
          </p:cNvCxnSpPr>
          <p:nvPr/>
        </p:nvCxnSpPr>
        <p:spPr>
          <a:xfrm>
            <a:off x="2693299" y="4836795"/>
            <a:ext cx="0" cy="1192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52">
            <a:extLst>
              <a:ext uri="{FF2B5EF4-FFF2-40B4-BE49-F238E27FC236}">
                <a16:creationId xmlns:a16="http://schemas.microsoft.com/office/drawing/2014/main" id="{EF5D6D3D-2774-4396-AABF-3803281BA36C}"/>
              </a:ext>
            </a:extLst>
          </p:cNvPr>
          <p:cNvCxnSpPr>
            <a:cxnSpLocks/>
          </p:cNvCxnSpPr>
          <p:nvPr/>
        </p:nvCxnSpPr>
        <p:spPr>
          <a:xfrm flipH="1">
            <a:off x="2682964" y="4836795"/>
            <a:ext cx="1206406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/>
              <p:nvPr/>
            </p:nvSpPr>
            <p:spPr>
              <a:xfrm>
                <a:off x="2762556" y="4831100"/>
                <a:ext cx="8815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CN" altLang="en-US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1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t</m:t>
                    </m:r>
                  </m:oMath>
                </a14:m>
                <a:r>
                  <a:rPr kumimoji="1" lang="zh-CN" altLang="en-US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个帧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556" y="4831100"/>
                <a:ext cx="881523" cy="307777"/>
              </a:xfrm>
              <a:prstGeom prst="rect">
                <a:avLst/>
              </a:prstGeom>
              <a:blipFill>
                <a:blip r:embed="rId15"/>
                <a:stretch>
                  <a:fillRect l="-16901" t="-32000" r="-12676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文本框 138">
            <a:extLst>
              <a:ext uri="{FF2B5EF4-FFF2-40B4-BE49-F238E27FC236}">
                <a16:creationId xmlns:a16="http://schemas.microsoft.com/office/drawing/2014/main" id="{47913FD8-E36D-2C44-996F-F48B9F7BCC38}"/>
              </a:ext>
            </a:extLst>
          </p:cNvPr>
          <p:cNvSpPr txBox="1"/>
          <p:nvPr/>
        </p:nvSpPr>
        <p:spPr>
          <a:xfrm>
            <a:off x="4443430" y="1472219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阶段二：级联信道估计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D3F56B0-7E43-7041-80B1-EA50A2DEB69D}"/>
              </a:ext>
            </a:extLst>
          </p:cNvPr>
          <p:cNvSpPr txBox="1"/>
          <p:nvPr/>
        </p:nvSpPr>
        <p:spPr>
          <a:xfrm>
            <a:off x="8014896" y="146486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阶段三：信道校准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72D994B-5CA2-5C4F-BE35-F28537497DAD}"/>
              </a:ext>
            </a:extLst>
          </p:cNvPr>
          <p:cNvSpPr txBox="1"/>
          <p:nvPr/>
        </p:nvSpPr>
        <p:spPr>
          <a:xfrm>
            <a:off x="6172898" y="2100560"/>
            <a:ext cx="142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导频信号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55AB52D-A9DC-9C4C-9C2D-868F3C957981}"/>
              </a:ext>
            </a:extLst>
          </p:cNvPr>
          <p:cNvSpPr txBox="1"/>
          <p:nvPr/>
        </p:nvSpPr>
        <p:spPr>
          <a:xfrm>
            <a:off x="9743096" y="1878937"/>
            <a:ext cx="142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导频信号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CEF3650E-6107-E940-8795-354ACBA2EEF5}"/>
                  </a:ext>
                </a:extLst>
              </p:cNvPr>
              <p:cNvSpPr txBox="1"/>
              <p:nvPr/>
            </p:nvSpPr>
            <p:spPr>
              <a:xfrm>
                <a:off x="1045420" y="3486948"/>
                <a:ext cx="2632792" cy="434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zh-CN" altLang="en-US" sz="2000" dirty="0">
                    <a:ea typeface="SimSun" panose="02010600030101010101" pitchFamily="2" charset="-122"/>
                  </a:rPr>
                  <a:t>估计目标：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𝜓</m:t>
                        </m:r>
                      </m:e>
                      <m:sub>
                        <m: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𝑙</m:t>
                        </m:r>
                      </m:sub>
                    </m:sSub>
                    <m:r>
                      <a:rPr kumimoji="1" lang="zh-CN" altLang="en-US" sz="2000" b="1" i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𝑙</m:t>
                        </m:r>
                      </m:sub>
                    </m:sSub>
                    <m:r>
                      <a:rPr kumimoji="1" lang="zh-CN" altLang="en-US" sz="2000" b="1" i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𝜙</m:t>
                        </m:r>
                      </m:e>
                      <m:sub>
                        <m: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𝑘</m:t>
                        </m:r>
                        <m: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kumimoji="1" lang="zh-CN" altLang="en-US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endParaRPr kumimoji="1" lang="zh-CN" altLang="en-US" sz="2000" b="1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CEF3650E-6107-E940-8795-354ACBA2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20" y="3486948"/>
                <a:ext cx="2632792" cy="434478"/>
              </a:xfrm>
              <a:prstGeom prst="rect">
                <a:avLst/>
              </a:prstGeom>
              <a:blipFill>
                <a:blip r:embed="rId16"/>
                <a:stretch>
                  <a:fillRect l="-2404" t="-14286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F8E5D7D7-8F95-F04C-9A0A-898A272B8367}"/>
                  </a:ext>
                </a:extLst>
              </p:cNvPr>
              <p:cNvSpPr txBox="1"/>
              <p:nvPr/>
            </p:nvSpPr>
            <p:spPr>
              <a:xfrm>
                <a:off x="2839278" y="3101873"/>
                <a:ext cx="6235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   &amp;&amp;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F8E5D7D7-8F95-F04C-9A0A-898A272B8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78" y="3101873"/>
                <a:ext cx="6235148" cy="369332"/>
              </a:xfrm>
              <a:prstGeom prst="rect">
                <a:avLst/>
              </a:prstGeom>
              <a:blipFill>
                <a:blip r:embed="rId17"/>
                <a:stretch>
                  <a:fillRect t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FD3521D6-333C-0745-BFA1-0971D4A761CD}"/>
                  </a:ext>
                </a:extLst>
              </p:cNvPr>
              <p:cNvSpPr txBox="1"/>
              <p:nvPr/>
            </p:nvSpPr>
            <p:spPr>
              <a:xfrm>
                <a:off x="4669088" y="3479231"/>
                <a:ext cx="2713702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zh-CN" altLang="en-US" sz="2000" dirty="0">
                    <a:ea typeface="SimSun" panose="02010600030101010101" pitchFamily="2" charset="-122"/>
                  </a:rPr>
                  <a:t>估计目标：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 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zh-CN" altLang="en-US" sz="2000" b="1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FD3521D6-333C-0745-BFA1-0971D4A7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088" y="3479231"/>
                <a:ext cx="2713702" cy="424796"/>
              </a:xfrm>
              <a:prstGeom prst="rect">
                <a:avLst/>
              </a:prstGeom>
              <a:blipFill>
                <a:blip r:embed="rId18"/>
                <a:stretch>
                  <a:fillRect l="-2326" t="-14706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90E5A56-0DDB-334F-B816-07E76BB6D264}"/>
                  </a:ext>
                </a:extLst>
              </p:cNvPr>
              <p:cNvSpPr txBox="1"/>
              <p:nvPr/>
            </p:nvSpPr>
            <p:spPr>
              <a:xfrm>
                <a:off x="8312665" y="3502870"/>
                <a:ext cx="2713702" cy="429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zh-CN" altLang="en-US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估计目标：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𝜑</m:t>
                        </m:r>
                      </m:e>
                      <m:sub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𝑘</m:t>
                        </m:r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kumimoji="1" lang="zh-CN" altLang="en-US" sz="2000" b="1" i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kumimoji="1" lang="zh-CN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𝑘</m:t>
                        </m:r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kumimoji="1" lang="zh-CN" altLang="en-US" sz="2000" b="1" i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kumimoji="1" lang="zh-CN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000" b="1">
                            <a:latin typeface="SimSun" panose="02010600030101010101" pitchFamily="2" charset="-122"/>
                            <a:ea typeface="SimSun" panose="02010600030101010101" pitchFamily="2" charset="-122"/>
                          </a:rPr>
                          <m:t>𝑙</m:t>
                        </m:r>
                      </m:sub>
                    </m:sSub>
                  </m:oMath>
                </a14:m>
                <a:endParaRPr kumimoji="1" lang="zh-CN" altLang="en-US" sz="2000" b="1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90E5A56-0DDB-334F-B816-07E76BB6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65" y="3502870"/>
                <a:ext cx="2713702" cy="429156"/>
              </a:xfrm>
              <a:prstGeom prst="rect">
                <a:avLst/>
              </a:prstGeom>
              <a:blipFill>
                <a:blip r:embed="rId19"/>
                <a:stretch>
                  <a:fillRect l="-2326" t="-14706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3AEFA389-F569-974C-A80B-815680B0F832}"/>
              </a:ext>
            </a:extLst>
          </p:cNvPr>
          <p:cNvSpPr txBox="1"/>
          <p:nvPr/>
        </p:nvSpPr>
        <p:spPr>
          <a:xfrm>
            <a:off x="2676423" y="55105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D3BA9EE-D761-4140-8302-5C34842AC683}"/>
              </a:ext>
            </a:extLst>
          </p:cNvPr>
          <p:cNvSpPr txBox="1"/>
          <p:nvPr/>
        </p:nvSpPr>
        <p:spPr>
          <a:xfrm>
            <a:off x="205805" y="49978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95DEF50-7355-C844-9AFD-F96A9C22C952}"/>
              </a:ext>
            </a:extLst>
          </p:cNvPr>
          <p:cNvSpPr txBox="1"/>
          <p:nvPr/>
        </p:nvSpPr>
        <p:spPr>
          <a:xfrm>
            <a:off x="3000683" y="55049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EA1EDD0-8E66-8045-95A5-3064902BC0AE}"/>
              </a:ext>
            </a:extLst>
          </p:cNvPr>
          <p:cNvSpPr txBox="1"/>
          <p:nvPr/>
        </p:nvSpPr>
        <p:spPr>
          <a:xfrm>
            <a:off x="205805" y="54689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B6A0C665-C408-4C46-B3BC-404F9E7B5BF1}"/>
              </a:ext>
            </a:extLst>
          </p:cNvPr>
          <p:cNvSpPr txBox="1"/>
          <p:nvPr/>
        </p:nvSpPr>
        <p:spPr>
          <a:xfrm>
            <a:off x="213646" y="59763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0D03FE1-2C88-E943-A7EE-708C52D460D5}"/>
              </a:ext>
            </a:extLst>
          </p:cNvPr>
          <p:cNvSpPr txBox="1"/>
          <p:nvPr/>
        </p:nvSpPr>
        <p:spPr>
          <a:xfrm>
            <a:off x="2384392" y="55168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6B4B86E-ADF0-A644-9B64-08DEA555E619}"/>
              </a:ext>
            </a:extLst>
          </p:cNvPr>
          <p:cNvSpPr txBox="1"/>
          <p:nvPr/>
        </p:nvSpPr>
        <p:spPr>
          <a:xfrm>
            <a:off x="5306839" y="54797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E3EFF94-A5D9-334E-9478-2957F8BDC6D2}"/>
              </a:ext>
            </a:extLst>
          </p:cNvPr>
          <p:cNvSpPr txBox="1"/>
          <p:nvPr/>
        </p:nvSpPr>
        <p:spPr>
          <a:xfrm>
            <a:off x="7335330" y="54859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B9DFBCD-F82C-B749-8109-F59779EF88D2}"/>
              </a:ext>
            </a:extLst>
          </p:cNvPr>
          <p:cNvSpPr txBox="1"/>
          <p:nvPr/>
        </p:nvSpPr>
        <p:spPr>
          <a:xfrm>
            <a:off x="9007761" y="54845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822B5D73-78DD-8D44-BC25-B01A072993EA}"/>
              </a:ext>
            </a:extLst>
          </p:cNvPr>
          <p:cNvSpPr txBox="1"/>
          <p:nvPr/>
        </p:nvSpPr>
        <p:spPr>
          <a:xfrm>
            <a:off x="11051626" y="549815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kumimoji="1" lang="zh-CN" altLang="en-US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08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1ABF-BA2F-4BD0-A864-EBBA5C0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Armijo Rule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1868B1-AF79-4AEF-88D6-688A9D5729AB}"/>
              </a:ext>
            </a:extLst>
          </p:cNvPr>
          <p:cNvGrpSpPr/>
          <p:nvPr/>
        </p:nvGrpSpPr>
        <p:grpSpPr>
          <a:xfrm>
            <a:off x="55759" y="1690688"/>
            <a:ext cx="5685126" cy="5903368"/>
            <a:chOff x="461756" y="1554480"/>
            <a:chExt cx="5685126" cy="59033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6CA34-2A95-49B3-8AE6-7CC8633ED439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5" y="4732182"/>
              <a:ext cx="44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10C667-1A5F-42B9-B9E5-C83D9AAE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25" y="1690688"/>
              <a:ext cx="0" cy="3539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11DB431-4E02-4B43-A1BE-DE829609B900}"/>
                </a:ext>
              </a:extLst>
            </p:cNvPr>
            <p:cNvSpPr/>
            <p:nvPr/>
          </p:nvSpPr>
          <p:spPr>
            <a:xfrm>
              <a:off x="1542292" y="2243329"/>
              <a:ext cx="3566156" cy="5214519"/>
            </a:xfrm>
            <a:prstGeom prst="arc">
              <a:avLst>
                <a:gd name="adj1" fmla="val 11062004"/>
                <a:gd name="adj2" fmla="val 17286772"/>
              </a:avLst>
            </a:prstGeom>
            <a:ln w="349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270F5D-4EA1-4B7D-A80A-B4F1B1A68E5A}"/>
                </a:ext>
              </a:extLst>
            </p:cNvPr>
            <p:cNvCxnSpPr/>
            <p:nvPr/>
          </p:nvCxnSpPr>
          <p:spPr>
            <a:xfrm>
              <a:off x="1810512" y="3541776"/>
              <a:ext cx="0" cy="11904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7A438-5D7F-48B0-99F1-2116B0501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25" y="3541776"/>
              <a:ext cx="2682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/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blipFill>
                  <a:blip r:embed="rId2"/>
                  <a:stretch>
                    <a:fillRect l="-6316" t="-5263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A0C224-807B-48F5-91BB-940D901C8B0C}"/>
                </a:ext>
              </a:extLst>
            </p:cNvPr>
            <p:cNvCxnSpPr/>
            <p:nvPr/>
          </p:nvCxnSpPr>
          <p:spPr>
            <a:xfrm flipV="1">
              <a:off x="1752445" y="1554480"/>
              <a:ext cx="935891" cy="1987296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38B3B59-1B2E-44A3-8372-23782EB75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511" y="1896968"/>
              <a:ext cx="2590801" cy="1644807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/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blipFill>
                  <a:blip r:embed="rId3"/>
                  <a:stretch>
                    <a:fillRect l="-763" t="-5172" r="-1781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/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/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/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blipFill>
                  <a:blip r:embed="rId6"/>
                  <a:stretch>
                    <a:fillRect l="-9375" t="-5172" r="-375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7748CB-5AD5-4ED7-B1E6-F452EC3BBCDD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11" y="2243329"/>
              <a:ext cx="0" cy="2488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695282-41C9-4366-B4DB-703CB1F6DD52}"/>
                </a:ext>
              </a:extLst>
            </p:cNvPr>
            <p:cNvSpPr txBox="1"/>
            <p:nvPr/>
          </p:nvSpPr>
          <p:spPr>
            <a:xfrm rot="19691552">
              <a:off x="1979152" y="2563785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b="1" dirty="0">
                  <a:latin typeface="Times" pitchFamily="2" charset="0"/>
                </a:rPr>
                <a:t>Safe zoom</a:t>
              </a:r>
              <a:endParaRPr kumimoji="1" lang="zh-CN" altLang="en-US" sz="2200" b="1" dirty="0" err="1">
                <a:latin typeface="Times" pitchFamily="2" charset="0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368A7187-9309-45F6-AE6C-55F2A9931BAB}"/>
                </a:ext>
              </a:extLst>
            </p:cNvPr>
            <p:cNvSpPr/>
            <p:nvPr/>
          </p:nvSpPr>
          <p:spPr>
            <a:xfrm rot="16200000">
              <a:off x="2314957" y="3921951"/>
              <a:ext cx="286509" cy="1295399"/>
            </a:xfrm>
            <a:prstGeom prst="rightBrace">
              <a:avLst>
                <a:gd name="adj1" fmla="val 38918"/>
                <a:gd name="adj2" fmla="val 50000"/>
              </a:avLst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/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/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blipFill>
                  <a:blip r:embed="rId8"/>
                  <a:stretch>
                    <a:fillRect b="-82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F24F3ED-EBB9-4B8C-8965-62A1EBDADFA4}"/>
              </a:ext>
            </a:extLst>
          </p:cNvPr>
          <p:cNvGrpSpPr/>
          <p:nvPr/>
        </p:nvGrpSpPr>
        <p:grpSpPr>
          <a:xfrm>
            <a:off x="5404063" y="1257289"/>
            <a:ext cx="5949737" cy="4841389"/>
            <a:chOff x="5830844" y="426550"/>
            <a:chExt cx="5949737" cy="4841389"/>
          </a:xfrm>
        </p:grpSpPr>
        <p:sp>
          <p:nvSpPr>
            <p:cNvPr id="38" name="流程图: 决策 37">
              <a:extLst>
                <a:ext uri="{FF2B5EF4-FFF2-40B4-BE49-F238E27FC236}">
                  <a16:creationId xmlns:a16="http://schemas.microsoft.com/office/drawing/2014/main" id="{DCF4BB8A-CDAE-43B7-B2F3-8BB46242182B}"/>
                </a:ext>
              </a:extLst>
            </p:cNvPr>
            <p:cNvSpPr/>
            <p:nvPr/>
          </p:nvSpPr>
          <p:spPr>
            <a:xfrm>
              <a:off x="5830844" y="2772734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If safe?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E955FA-F563-4A4F-AD11-6833895E0C96}"/>
                </a:ext>
              </a:extLst>
            </p:cNvPr>
            <p:cNvSpPr txBox="1"/>
            <p:nvPr/>
          </p:nvSpPr>
          <p:spPr>
            <a:xfrm>
              <a:off x="7268484" y="3979651"/>
              <a:ext cx="594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Yes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C238F63-9073-4366-8062-CB87D032BCEA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462284" y="3376193"/>
              <a:ext cx="686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/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EABCCF9-3712-4586-B8E9-0C7EF3BDBFD1}"/>
                </a:ext>
              </a:extLst>
            </p:cNvPr>
            <p:cNvCxnSpPr>
              <a:stCxn id="52" idx="0"/>
            </p:cNvCxnSpPr>
            <p:nvPr/>
          </p:nvCxnSpPr>
          <p:spPr>
            <a:xfrm rot="16200000" flipV="1">
              <a:off x="8261588" y="1006551"/>
              <a:ext cx="854529" cy="30845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2CC6F4-3976-4B4D-A896-276B4D0CDD2A}"/>
                </a:ext>
              </a:extLst>
            </p:cNvPr>
            <p:cNvSpPr txBox="1"/>
            <p:nvPr/>
          </p:nvSpPr>
          <p:spPr>
            <a:xfrm>
              <a:off x="8424196" y="2943977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/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A3ACE90E-F830-4F0C-8E54-08E9877F5DAC}"/>
                </a:ext>
              </a:extLst>
            </p:cNvPr>
            <p:cNvSpPr/>
            <p:nvPr/>
          </p:nvSpPr>
          <p:spPr>
            <a:xfrm>
              <a:off x="9149141" y="426550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Conver.?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B57A84B5-DB59-46FA-883F-8B8E6AAD43E1}"/>
                </a:ext>
              </a:extLst>
            </p:cNvPr>
            <p:cNvCxnSpPr>
              <a:cxnSpLocks/>
              <a:stCxn id="62" idx="1"/>
              <a:endCxn id="38" idx="0"/>
            </p:cNvCxnSpPr>
            <p:nvPr/>
          </p:nvCxnSpPr>
          <p:spPr>
            <a:xfrm rot="10800000" flipV="1">
              <a:off x="7146565" y="1030008"/>
              <a:ext cx="2002577" cy="17427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FC8A830-DB85-4CDD-8C55-20D28675B8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146564" y="3979651"/>
              <a:ext cx="1" cy="488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E68BEAC-73AD-4029-9D3B-D0DBE9AB1FC1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>
            <a:xfrm rot="5400000" flipH="1" flipV="1">
              <a:off x="7574752" y="1062110"/>
              <a:ext cx="4237930" cy="4173728"/>
            </a:xfrm>
            <a:prstGeom prst="bentConnector4">
              <a:avLst>
                <a:gd name="adj1" fmla="val -5394"/>
                <a:gd name="adj2" fmla="val 10547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FFAE88-B939-4033-9E98-CC187A719CC1}"/>
                </a:ext>
              </a:extLst>
            </p:cNvPr>
            <p:cNvSpPr txBox="1"/>
            <p:nvPr/>
          </p:nvSpPr>
          <p:spPr>
            <a:xfrm>
              <a:off x="8566432" y="570511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94A78816-819B-450E-92F4-028CE8D58B19}"/>
              </a:ext>
            </a:extLst>
          </p:cNvPr>
          <p:cNvSpPr txBox="1"/>
          <p:nvPr/>
        </p:nvSpPr>
        <p:spPr>
          <a:xfrm>
            <a:off x="10038080" y="741372"/>
            <a:ext cx="594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Yes</a:t>
            </a:r>
            <a:endParaRPr kumimoji="1" lang="zh-CN" altLang="en-US" sz="2200" dirty="0" err="1">
              <a:latin typeface="Times" pitchFamily="2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D0548AC-F504-4FE9-ABAE-D5521007D25D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038080" y="698857"/>
            <a:ext cx="0" cy="55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/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31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3F6F7BD-D4DA-4CC8-8BDD-50EE5C4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Overall Alg.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734760-782F-42FA-B8D0-B915DD428C04}"/>
              </a:ext>
            </a:extLst>
          </p:cNvPr>
          <p:cNvGrpSpPr/>
          <p:nvPr/>
        </p:nvGrpSpPr>
        <p:grpSpPr>
          <a:xfrm>
            <a:off x="919264" y="2902468"/>
            <a:ext cx="10048672" cy="2253575"/>
            <a:chOff x="838200" y="2626468"/>
            <a:chExt cx="10048672" cy="22535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29A5EB-8673-44CB-974E-6EA9CD6804DA}"/>
                </a:ext>
              </a:extLst>
            </p:cNvPr>
            <p:cNvSpPr/>
            <p:nvPr/>
          </p:nvSpPr>
          <p:spPr>
            <a:xfrm>
              <a:off x="838200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E66A73-9FBC-4E70-BCF5-492FA0BC97A9}"/>
                </a:ext>
              </a:extLst>
            </p:cNvPr>
            <p:cNvSpPr/>
            <p:nvPr/>
          </p:nvSpPr>
          <p:spPr>
            <a:xfrm>
              <a:off x="7190362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693BA3-8025-482F-96BE-099BAA22B33D}"/>
                </a:ext>
              </a:extLst>
            </p:cNvPr>
            <p:cNvSpPr txBox="1"/>
            <p:nvPr/>
          </p:nvSpPr>
          <p:spPr>
            <a:xfrm>
              <a:off x="852119" y="2629711"/>
              <a:ext cx="1486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E-step-VBI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E3B868-EED7-4236-A8A0-F86DA5C7C7AB}"/>
                </a:ext>
              </a:extLst>
            </p:cNvPr>
            <p:cNvSpPr txBox="1"/>
            <p:nvPr/>
          </p:nvSpPr>
          <p:spPr>
            <a:xfrm>
              <a:off x="7190362" y="2626468"/>
              <a:ext cx="15776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M-step-MM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/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/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/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A8B3E01-3322-443C-8B2C-5DADB7F82143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4719536" y="5933484"/>
            <a:ext cx="888398" cy="492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5343BDC-9206-4D4E-9720-D366CBAF6354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 flipV="1">
            <a:off x="4719536" y="5440724"/>
            <a:ext cx="888398" cy="4927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41E92-0626-4B74-BCA0-DAC3B8FD93B5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2767520" y="5156044"/>
            <a:ext cx="1037617" cy="7774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/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blipFill>
                <a:blip r:embed="rId5"/>
                <a:stretch>
                  <a:fillRect b="-1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/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E04402C-C2F1-4923-8290-2D82CFAAD8ED}"/>
              </a:ext>
            </a:extLst>
          </p:cNvPr>
          <p:cNvCxnSpPr>
            <a:cxnSpLocks/>
            <a:stCxn id="8" idx="0"/>
            <a:endCxn id="42" idx="1"/>
          </p:cNvCxnSpPr>
          <p:nvPr/>
        </p:nvCxnSpPr>
        <p:spPr>
          <a:xfrm rot="5400000" flipH="1" flipV="1">
            <a:off x="2782202" y="1996998"/>
            <a:ext cx="894030" cy="9233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372BC54-4785-4A54-BF3A-17E24AD10100}"/>
              </a:ext>
            </a:extLst>
          </p:cNvPr>
          <p:cNvSpPr/>
          <p:nvPr/>
        </p:nvSpPr>
        <p:spPr>
          <a:xfrm>
            <a:off x="3690916" y="1765301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zh-CN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osterior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7378D4-5D32-4CEC-86F3-A9C7BA218E55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 flipV="1">
            <a:off x="5219699" y="1579245"/>
            <a:ext cx="419101" cy="43243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251A318-8B4D-45D3-A87E-4444DDA876D8}"/>
              </a:ext>
            </a:extLst>
          </p:cNvPr>
          <p:cNvCxnSpPr>
            <a:stCxn id="38" idx="1"/>
            <a:endCxn id="42" idx="3"/>
          </p:cNvCxnSpPr>
          <p:nvPr/>
        </p:nvCxnSpPr>
        <p:spPr>
          <a:xfrm rot="10800000">
            <a:off x="5219700" y="2011681"/>
            <a:ext cx="419101" cy="41814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2066FAC-60FF-4D6F-9BDD-D1D1CC02F52F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6553200" y="1579245"/>
            <a:ext cx="718226" cy="407117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B519406-9C25-41D2-B032-EB269D7EB8B3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6553200" y="1986362"/>
            <a:ext cx="718226" cy="443465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3236C2C-C834-429D-A661-C2881911E021}"/>
              </a:ext>
            </a:extLst>
          </p:cNvPr>
          <p:cNvCxnSpPr>
            <a:cxnSpLocks/>
            <a:stCxn id="43" idx="3"/>
            <a:endCxn id="9" idx="0"/>
          </p:cNvCxnSpPr>
          <p:nvPr/>
        </p:nvCxnSpPr>
        <p:spPr>
          <a:xfrm>
            <a:off x="8800209" y="1986362"/>
            <a:ext cx="319472" cy="9193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AA739F3-97E8-4E00-8C1C-AD086AB37C0A}"/>
              </a:ext>
            </a:extLst>
          </p:cNvPr>
          <p:cNvCxnSpPr>
            <a:stCxn id="9" idx="2"/>
          </p:cNvCxnSpPr>
          <p:nvPr/>
        </p:nvCxnSpPr>
        <p:spPr>
          <a:xfrm rot="5400000">
            <a:off x="7892381" y="4706185"/>
            <a:ext cx="777443" cy="1677159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339D178-6BEF-4D3B-AD1B-E261FBD4F4D2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6522335" y="5440726"/>
            <a:ext cx="920189" cy="49275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16EFC424-1E9D-46EE-9D28-C75E50D56E86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6522334" y="5933486"/>
            <a:ext cx="920190" cy="4927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/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/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7AD1A34-9D6C-8A4C-849B-D7F0269C7BB0}"/>
              </a:ext>
            </a:extLst>
          </p:cNvPr>
          <p:cNvSpPr txBox="1"/>
          <p:nvPr/>
        </p:nvSpPr>
        <p:spPr>
          <a:xfrm>
            <a:off x="8608114" y="3460797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first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EC0EA8-8A60-3B43-9F91-6E2AF05DBE26}"/>
              </a:ext>
            </a:extLst>
          </p:cNvPr>
          <p:cNvSpPr txBox="1"/>
          <p:nvPr/>
        </p:nvSpPr>
        <p:spPr>
          <a:xfrm>
            <a:off x="8281102" y="4317907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second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343EF4-2490-2045-99E5-EDA2D8D7381B}"/>
              </a:ext>
            </a:extLst>
          </p:cNvPr>
          <p:cNvSpPr/>
          <p:nvPr/>
        </p:nvSpPr>
        <p:spPr>
          <a:xfrm>
            <a:off x="1149684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A</a:t>
            </a:r>
          </a:p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VBI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7FED0C-5AE4-3149-BD79-F9EA3BFDC7F5}"/>
              </a:ext>
            </a:extLst>
          </p:cNvPr>
          <p:cNvSpPr/>
          <p:nvPr/>
        </p:nvSpPr>
        <p:spPr>
          <a:xfrm>
            <a:off x="3110489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B</a:t>
            </a:r>
          </a:p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Factor-graph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D0034D-5EA2-DB4C-9A46-899A1C9175E3}"/>
              </a:ext>
            </a:extLst>
          </p:cNvPr>
          <p:cNvCxnSpPr/>
          <p:nvPr/>
        </p:nvCxnSpPr>
        <p:spPr>
          <a:xfrm>
            <a:off x="2458473" y="3891684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2C60F9-9362-F242-A958-71436BDEC959}"/>
              </a:ext>
            </a:extLst>
          </p:cNvPr>
          <p:cNvCxnSpPr>
            <a:cxnSpLocks/>
          </p:cNvCxnSpPr>
          <p:nvPr/>
        </p:nvCxnSpPr>
        <p:spPr>
          <a:xfrm flipH="1">
            <a:off x="2458473" y="4533350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364B04D-397D-8C4D-A427-85AF61C4F159}"/>
              </a:ext>
            </a:extLst>
          </p:cNvPr>
          <p:cNvSpPr/>
          <p:nvPr/>
        </p:nvSpPr>
        <p:spPr>
          <a:xfrm>
            <a:off x="4830594" y="5030436"/>
            <a:ext cx="2469079" cy="17628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80F6B-7191-C94E-94FB-DFC9F848DFCE}"/>
              </a:ext>
            </a:extLst>
          </p:cNvPr>
          <p:cNvSpPr txBox="1"/>
          <p:nvPr/>
        </p:nvSpPr>
        <p:spPr>
          <a:xfrm>
            <a:off x="5107223" y="4554553"/>
            <a:ext cx="1909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Initial</a:t>
            </a:r>
            <a:r>
              <a:rPr kumimoji="1"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position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95C549BD-D96F-B543-A020-EBB143918A2B}"/>
              </a:ext>
            </a:extLst>
          </p:cNvPr>
          <p:cNvCxnSpPr>
            <a:stCxn id="19" idx="3"/>
          </p:cNvCxnSpPr>
          <p:nvPr/>
        </p:nvCxnSpPr>
        <p:spPr>
          <a:xfrm rot="5400000" flipH="1">
            <a:off x="914655" y="2257637"/>
            <a:ext cx="3632696" cy="4922359"/>
          </a:xfrm>
          <a:prstGeom prst="bentConnector4">
            <a:avLst>
              <a:gd name="adj1" fmla="val 722"/>
              <a:gd name="adj2" fmla="val 99958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FFDA181-C119-314B-AF65-1B22D5FDC591}"/>
              </a:ext>
            </a:extLst>
          </p:cNvPr>
          <p:cNvSpPr txBox="1"/>
          <p:nvPr/>
        </p:nvSpPr>
        <p:spPr>
          <a:xfrm>
            <a:off x="390290" y="6045095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First calculation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B624AC0-A512-4519-B777-0A16A9DC7DFF}"/>
              </a:ext>
            </a:extLst>
          </p:cNvPr>
          <p:cNvSpPr/>
          <p:nvPr/>
        </p:nvSpPr>
        <p:spPr>
          <a:xfrm>
            <a:off x="7271426" y="1739982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Filter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3F6F7BD-D4DA-4CC8-8BDD-50EE5C4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36" y="-153216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Overall Alg.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专利</a:t>
            </a:r>
          </a:p>
        </p:txBody>
      </p:sp>
      <p:sp>
        <p:nvSpPr>
          <p:cNvPr id="4" name="可选流程 3">
            <a:extLst>
              <a:ext uri="{FF2B5EF4-FFF2-40B4-BE49-F238E27FC236}">
                <a16:creationId xmlns:a16="http://schemas.microsoft.com/office/drawing/2014/main" id="{8FF39511-71BD-4749-AEC0-E8DA71DD9EDA}"/>
              </a:ext>
            </a:extLst>
          </p:cNvPr>
          <p:cNvSpPr/>
          <p:nvPr/>
        </p:nvSpPr>
        <p:spPr>
          <a:xfrm>
            <a:off x="1828800" y="446048"/>
            <a:ext cx="1494263" cy="646771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开始</a:t>
            </a:r>
          </a:p>
        </p:txBody>
      </p:sp>
      <p:sp>
        <p:nvSpPr>
          <p:cNvPr id="6" name="流程 5">
            <a:extLst>
              <a:ext uri="{FF2B5EF4-FFF2-40B4-BE49-F238E27FC236}">
                <a16:creationId xmlns:a16="http://schemas.microsoft.com/office/drawing/2014/main" id="{09D96D68-7CFF-B943-B64B-FFF9DE942672}"/>
              </a:ext>
            </a:extLst>
          </p:cNvPr>
          <p:cNvSpPr/>
          <p:nvPr/>
        </p:nvSpPr>
        <p:spPr>
          <a:xfrm>
            <a:off x="1070517" y="1895707"/>
            <a:ext cx="3010829" cy="11374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随机生成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信道矩阵、</a:t>
            </a: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zh-CN" altLang="en-US" b="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621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𝑣𝑎𝑟𝑝h𝑖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  <a:blipFill>
                <a:blip r:embed="rId2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A5495750-759E-4F88-A6A0-121D7E016BDB}"/>
              </a:ext>
            </a:extLst>
          </p:cNvPr>
          <p:cNvSpPr txBox="1">
            <a:spLocks/>
          </p:cNvSpPr>
          <p:nvPr/>
        </p:nvSpPr>
        <p:spPr>
          <a:xfrm>
            <a:off x="188844" y="100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Variables need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6D30FA-74A8-460C-BAD4-B918139E2AD6}"/>
              </a:ext>
            </a:extLst>
          </p:cNvPr>
          <p:cNvSpPr txBox="1">
            <a:spLocks/>
          </p:cNvSpPr>
          <p:nvPr/>
        </p:nvSpPr>
        <p:spPr>
          <a:xfrm>
            <a:off x="188844" y="3102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Plots’ data needs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" panose="02020603050405020304" pitchFamily="18" charset="0"/>
                    <a:cs typeface="Times" panose="02020603050405020304" pitchFamily="18" charset="0"/>
                  </a:rPr>
                  <a:t>contains information about path loss of each activated path: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20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9322" y="1628602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18" y="-165554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System Model</a:t>
            </a:r>
            <a:r>
              <a:rPr kumimoji="1" lang="zh-CN" altLang="en-US" dirty="0"/>
              <a:t> 专利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88206B-A73B-F946-8BAE-C81904E103ED}"/>
                  </a:ext>
                </a:extLst>
              </p:cNvPr>
              <p:cNvSpPr txBox="1"/>
              <p:nvPr/>
            </p:nvSpPr>
            <p:spPr>
              <a:xfrm>
                <a:off x="564293" y="3807901"/>
                <a:ext cx="1945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BS</a:t>
                </a:r>
              </a:p>
              <a:p>
                <a:pPr algn="ctr"/>
                <a:r>
                  <a:rPr kumimoji="1"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𝑁</m:t>
                    </m:r>
                  </m:oMath>
                </a14:m>
                <a:r>
                  <a:rPr kumimoji="1"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-ULA</a:t>
                </a:r>
                <a:r>
                  <a:rPr kumimoji="1"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）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88206B-A73B-F946-8BAE-C81904E1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3" y="3807901"/>
                <a:ext cx="1945233" cy="830997"/>
              </a:xfrm>
              <a:prstGeom prst="rect">
                <a:avLst/>
              </a:prstGeom>
              <a:blipFill>
                <a:blip r:embed="rId8"/>
                <a:stretch>
                  <a:fillRect t="-606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363053-3D18-4A43-A38D-07D3F81CAEDC}"/>
                  </a:ext>
                </a:extLst>
              </p:cNvPr>
              <p:cNvSpPr txBox="1"/>
              <p:nvPr/>
            </p:nvSpPr>
            <p:spPr>
              <a:xfrm>
                <a:off x="5563991" y="293103"/>
                <a:ext cx="47138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SA-RIS</a:t>
                </a:r>
                <a:endParaRPr kumimoji="1" lang="en-US" altLang="zh-CN" sz="2400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ctr"/>
                <a:r>
                  <a:rPr kumimoji="1"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𝑀</m:t>
                    </m:r>
                  </m:oMath>
                </a14:m>
                <a:r>
                  <a:rPr kumimoji="1"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-ULA</a:t>
                </a:r>
                <a:r>
                  <a:rPr kumimoji="1"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）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363053-3D18-4A43-A38D-07D3F81CA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91" y="293103"/>
                <a:ext cx="4713870" cy="830997"/>
              </a:xfrm>
              <a:prstGeom prst="rect">
                <a:avLst/>
              </a:prstGeom>
              <a:blipFill>
                <a:blip r:embed="rId10"/>
                <a:stretch>
                  <a:fillRect t="-606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FAEEC19-D518-774D-A766-BBD3ED04CEED}"/>
                  </a:ext>
                </a:extLst>
              </p:cNvPr>
              <p:cNvSpPr txBox="1"/>
              <p:nvPr/>
            </p:nvSpPr>
            <p:spPr>
              <a:xfrm>
                <a:off x="8279333" y="5831802"/>
                <a:ext cx="1945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𝑘</m:t>
                    </m:r>
                  </m:oMath>
                </a14:m>
                <a:r>
                  <a:rPr kumimoji="1"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-</a:t>
                </a:r>
                <a:r>
                  <a:rPr kumimoji="1" lang="en-US" altLang="zh-CN" sz="2400" dirty="0" err="1">
                    <a:latin typeface="SimSun" panose="02010600030101010101" pitchFamily="2" charset="-122"/>
                    <a:ea typeface="SimSun" panose="02010600030101010101" pitchFamily="2" charset="-122"/>
                  </a:rPr>
                  <a:t>th</a:t>
                </a:r>
                <a:r>
                  <a:rPr kumimoji="1"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kumimoji="1"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UE</a:t>
                </a:r>
              </a:p>
              <a:p>
                <a:pPr algn="ctr"/>
                <a:r>
                  <a:rPr kumimoji="1"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𝐴</m:t>
                    </m:r>
                  </m:oMath>
                </a14:m>
                <a:r>
                  <a:rPr kumimoji="1"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-ULA</a:t>
                </a:r>
                <a:r>
                  <a:rPr kumimoji="1"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）</a:t>
                </a: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FAEEC19-D518-774D-A766-BBD3ED04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33" y="5831802"/>
                <a:ext cx="1945233" cy="830997"/>
              </a:xfrm>
              <a:prstGeom prst="rect">
                <a:avLst/>
              </a:prstGeom>
              <a:blipFill>
                <a:blip r:embed="rId13"/>
                <a:stretch>
                  <a:fillRect t="-757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65651" y="4977087"/>
            <a:ext cx="205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直连联路被遮挡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19D66BA-F556-6843-A297-664B07168B9D}"/>
                  </a:ext>
                </a:extLst>
              </p:cNvPr>
              <p:cNvSpPr txBox="1"/>
              <p:nvPr/>
            </p:nvSpPr>
            <p:spPr>
              <a:xfrm>
                <a:off x="3824183" y="1496431"/>
                <a:ext cx="17914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𝐿</m:t>
                    </m:r>
                  </m:oMath>
                </a14:m>
                <a:r>
                  <a:rPr kumimoji="1" lang="zh-CN" altLang="en-US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个多径</a:t>
                </a:r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19D66BA-F556-6843-A297-664B07168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83" y="1496431"/>
                <a:ext cx="1791477" cy="400110"/>
              </a:xfrm>
              <a:prstGeom prst="rect">
                <a:avLst/>
              </a:prstGeom>
              <a:blipFill>
                <a:blip r:embed="rId17"/>
                <a:stretch>
                  <a:fillRect t="-909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419365" y="1622706"/>
            <a:ext cx="179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个多径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路径损耗系数</a:t>
            </a: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04455" y="2835355"/>
            <a:ext cx="571500" cy="508000"/>
          </a:xfrm>
          <a:prstGeom prst="rect">
            <a:avLst/>
          </a:prstGeom>
        </p:spPr>
      </p:pic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AFB9FDF-0551-2446-BFED-257EFD558853}"/>
              </a:ext>
            </a:extLst>
          </p:cNvPr>
          <p:cNvSpPr txBox="1"/>
          <p:nvPr/>
        </p:nvSpPr>
        <p:spPr>
          <a:xfrm>
            <a:off x="5587357" y="2830570"/>
            <a:ext cx="126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路径损耗系数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5B5B25-9D81-1A4C-BFF9-5439EE731F95}"/>
              </a:ext>
            </a:extLst>
          </p:cNvPr>
          <p:cNvSpPr txBox="1"/>
          <p:nvPr/>
        </p:nvSpPr>
        <p:spPr>
          <a:xfrm>
            <a:off x="3378338" y="807248"/>
            <a:ext cx="179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95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dirty="0" smtClean="0">
            <a:solidFill>
              <a:schemeClr val="tx1"/>
            </a:solidFill>
            <a:latin typeface="SimSun" panose="02010600030101010101" pitchFamily="2" charset="-122"/>
            <a:ea typeface="SimSun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200" dirty="0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21096</TotalTime>
  <Words>1737</Words>
  <Application>Microsoft Macintosh PowerPoint</Application>
  <PresentationFormat>宽屏</PresentationFormat>
  <Paragraphs>556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 专利</vt:lpstr>
      <vt:lpstr>System Model</vt:lpstr>
      <vt:lpstr>Channel model</vt:lpstr>
      <vt:lpstr>Channel model 2</vt:lpstr>
      <vt:lpstr>Channel model 3 (Angular Domain)</vt:lpstr>
      <vt:lpstr>Compare Mea. &amp; Sim.</vt:lpstr>
      <vt:lpstr>Frame Design</vt:lpstr>
      <vt:lpstr>Frame Design 专利 中文版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Armijo Rule</vt:lpstr>
      <vt:lpstr>Overall Alg.</vt:lpstr>
      <vt:lpstr>Overall Alg. 专利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119</cp:revision>
  <dcterms:created xsi:type="dcterms:W3CDTF">2021-10-07T05:11:57Z</dcterms:created>
  <dcterms:modified xsi:type="dcterms:W3CDTF">2022-01-11T11:02:30Z</dcterms:modified>
</cp:coreProperties>
</file>