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61" r:id="rId4"/>
    <p:sldId id="262" r:id="rId5"/>
    <p:sldId id="257" r:id="rId6"/>
    <p:sldId id="258" r:id="rId7"/>
    <p:sldId id="266" r:id="rId8"/>
    <p:sldId id="267" r:id="rId9"/>
    <p:sldId id="259" r:id="rId10"/>
    <p:sldId id="271" r:id="rId11"/>
    <p:sldId id="269" r:id="rId12"/>
    <p:sldId id="268" r:id="rId13"/>
    <p:sldId id="272" r:id="rId14"/>
    <p:sldId id="273" r:id="rId15"/>
    <p:sldId id="263" r:id="rId16"/>
    <p:sldId id="270" r:id="rId17"/>
    <p:sldId id="264" r:id="rId18"/>
    <p:sldId id="26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49"/>
    <p:restoredTop sz="94757"/>
  </p:normalViewPr>
  <p:slideViewPr>
    <p:cSldViewPr snapToGrid="0" snapToObjects="1">
      <p:cViewPr>
        <p:scale>
          <a:sx n="78" d="100"/>
          <a:sy n="78" d="100"/>
        </p:scale>
        <p:origin x="-1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D415-6A2C-0845-8471-1E507F90D7EF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41004-C71F-4F43-AD9C-C1500B5EA0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56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171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46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2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CDCA9-1B21-BC4F-9F58-4395A5E9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C5527E-C58E-8D49-9D05-91242EC59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8AFAD-5CD9-204C-AF33-F6F30C9E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11597-5638-B54D-89DC-5B82E83E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D3626-4DD5-AB42-A1A0-3A737605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84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04E61-8B95-D74F-B6C2-3F253CBD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585E8-55CD-4A4C-9D65-4906794EF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4EBF7-B39A-1241-9408-BEF5D213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208F4-B9CF-A64F-A66F-B4EAFAD0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2013E-C0FA-4346-A8EC-234882E5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4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6ED8A6-13C2-0641-B032-B30C13B1B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C5C71A-B4AF-C643-BD31-CCAD261E3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B109F-7DF7-4545-9716-DA7B226C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1756A-E968-254C-A38B-1D8F9FAA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12A9E-F12A-9B47-B0AF-750253B0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94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200C9-AB2D-0543-9E97-581D792A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2AC38-457E-7B4A-8643-6243FF06A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B50D9-F412-7743-9E6A-4FF4BED8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46EFD-2ADC-C34F-BB45-730ED7CE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23AC3-31E9-124D-8507-950E08E3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4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8AA18-C9DD-CA43-838B-6168C7E7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5405B-B3BC-8641-AE0B-69115479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B8C1-36D9-C544-B7F4-DBB3852E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86C75-9ACF-F64C-95BA-6F34E8E2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901F9-3CB0-2849-95FC-BDB23C9C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61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EE0C8-6A68-F943-9334-6B479ABD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A87B4-6937-724A-B964-754B75478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7D8429-B11A-E84E-A801-2246F4167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64C69-DABC-F741-8AF1-239C07E6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6B925-7DEF-8F4A-AC4D-05196A6D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93927-D874-3F46-A484-185D5CBA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80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5A535-328E-4D47-8A87-46D26E31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1FB7B-7F9F-4A42-AA92-A51A69EC5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10BA6F-B0EA-714E-AF65-15674CA69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00C6DF-DA02-EE49-9156-8A835058D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FF18A3-670D-8E48-A677-F21BF7AF8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1B6178-462C-6640-BC64-D6820207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9B5A4E-0B97-8A4A-A438-A2AC2E27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6DF118-42A0-6346-AEA9-489BB2FC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08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295F2-DFA4-8D41-A454-4D374D1E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A4C968-501A-454E-921B-B16457D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65CD87-8E74-914E-8EF6-B97BDD3F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AE4BF-A251-964E-A801-183C1D30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5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55FC3-BD97-CA49-A0BE-A1713BFD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FA6B80-BBA8-F544-B3A0-DFE680A6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26A03B-B602-5D41-A990-E2B9C60B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63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0488F-D5D0-3D46-B3C6-DC85A81C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D7ADE-4102-D846-B357-35CB25D4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5B8947-EE34-BD46-805D-2E7A147AF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7D0A2-FAE6-8349-9F90-B2EEC182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0F532-7662-9945-9A45-9B29061A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CA4D2-3360-2648-A11E-9DFCAB19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23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C6AFB-3C36-6246-B64C-DFB32404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58605-3832-5743-A656-9FE79725B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D0AC7C-184B-A84C-BAF6-B451937C0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11CCE-6CF8-C242-A0C0-CC8A9DAD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878E8-2FBF-5A43-8B64-540323F1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C1350B-5DCE-3D4E-8E40-C16F5CC6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77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016185-B68D-1248-9419-FBA48876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C11A6-CACD-614E-AC91-6828AB3A3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39283-DD75-6A4E-95F4-3F0D0E20F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4F02-9B59-7149-9D63-411B09DD1C0A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7828C-E182-5C43-957D-3A1CC963B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3C75F-DA5C-524A-82F8-C99443516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84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gif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8.png"/><Relationship Id="rId7" Type="http://schemas.openxmlformats.org/officeDocument/2006/relationships/image" Target="../media/image9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93.png"/><Relationship Id="rId5" Type="http://schemas.openxmlformats.org/officeDocument/2006/relationships/image" Target="../media/image10.png"/><Relationship Id="rId10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9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2.png"/><Relationship Id="rId3" Type="http://schemas.openxmlformats.org/officeDocument/2006/relationships/image" Target="../media/image31.png"/><Relationship Id="rId7" Type="http://schemas.openxmlformats.org/officeDocument/2006/relationships/image" Target="../media/image39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36.png"/><Relationship Id="rId9" Type="http://schemas.openxmlformats.org/officeDocument/2006/relationships/image" Target="../media/image30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E188D-600E-5E4B-A455-ADC5C94B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261872"/>
            <a:ext cx="10107168" cy="3168047"/>
          </a:xfrm>
        </p:spPr>
        <p:txBody>
          <a:bodyPr>
            <a:normAutofit fontScale="90000"/>
          </a:bodyPr>
          <a:lstStyle/>
          <a:p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进度汇报</a:t>
            </a:r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Angular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Domain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Divided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Compensation in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MIMO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CA68F-2B01-B34A-ABDA-E53384C4A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966"/>
            <a:ext cx="9144000" cy="1655762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郭旭沨</a:t>
            </a:r>
          </a:p>
        </p:txBody>
      </p:sp>
    </p:spTree>
    <p:extLst>
      <p:ext uri="{BB962C8B-B14F-4D97-AF65-F5344CB8AC3E}">
        <p14:creationId xmlns:p14="http://schemas.microsoft.com/office/powerpoint/2010/main" val="6434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2156D-E02F-4DF1-BC26-9B4730BB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Structured Sparse-1 BS-RIS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B5B12A-633B-4692-84C1-371545E1ED78}"/>
              </a:ext>
            </a:extLst>
          </p:cNvPr>
          <p:cNvSpPr/>
          <p:nvPr/>
        </p:nvSpPr>
        <p:spPr>
          <a:xfrm>
            <a:off x="838200" y="2065536"/>
            <a:ext cx="2967734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AB1590D-E5E8-4568-A97D-054F82217309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838200" y="354940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69C0DB0-75EA-49B2-80D1-BFE7B5F67766}"/>
              </a:ext>
            </a:extLst>
          </p:cNvPr>
          <p:cNvCxnSpPr/>
          <p:nvPr/>
        </p:nvCxnSpPr>
        <p:spPr>
          <a:xfrm>
            <a:off x="838200" y="280264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F244AB8-C9CE-49DD-A832-EA7D77332DD1}"/>
              </a:ext>
            </a:extLst>
          </p:cNvPr>
          <p:cNvCxnSpPr/>
          <p:nvPr/>
        </p:nvCxnSpPr>
        <p:spPr>
          <a:xfrm>
            <a:off x="838200" y="428092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4917D58-C8EA-437E-B416-4CE8A0B9393E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232206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075A43C-0D6A-441C-B244-91F611D08DCF}"/>
              </a:ext>
            </a:extLst>
          </p:cNvPr>
          <p:cNvCxnSpPr>
            <a:cxnSpLocks/>
          </p:cNvCxnSpPr>
          <p:nvPr/>
        </p:nvCxnSpPr>
        <p:spPr>
          <a:xfrm>
            <a:off x="15905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66D54D-E9B7-436D-BFAF-35053186FDD3}"/>
              </a:ext>
            </a:extLst>
          </p:cNvPr>
          <p:cNvCxnSpPr>
            <a:cxnSpLocks/>
          </p:cNvCxnSpPr>
          <p:nvPr/>
        </p:nvCxnSpPr>
        <p:spPr>
          <a:xfrm>
            <a:off x="30383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A69DA71-EB66-4DDB-A126-1B622E7BD261}"/>
              </a:ext>
            </a:extLst>
          </p:cNvPr>
          <p:cNvSpPr/>
          <p:nvPr/>
        </p:nvSpPr>
        <p:spPr>
          <a:xfrm>
            <a:off x="1605788" y="281788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663579-5F70-4A32-B1C9-56240FB79A03}"/>
              </a:ext>
            </a:extLst>
          </p:cNvPr>
          <p:cNvSpPr/>
          <p:nvPr/>
        </p:nvSpPr>
        <p:spPr>
          <a:xfrm>
            <a:off x="2329689" y="355982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83FF0D4-1D0F-457B-81DE-FF36AA4FD7D0}"/>
              </a:ext>
            </a:extLst>
          </p:cNvPr>
          <p:cNvSpPr/>
          <p:nvPr/>
        </p:nvSpPr>
        <p:spPr>
          <a:xfrm>
            <a:off x="822957" y="5471415"/>
            <a:ext cx="2967734" cy="7731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C8BE0C-1A39-408B-800C-928D3126BCAA}"/>
              </a:ext>
            </a:extLst>
          </p:cNvPr>
          <p:cNvSpPr/>
          <p:nvPr/>
        </p:nvSpPr>
        <p:spPr>
          <a:xfrm>
            <a:off x="4369811" y="2065536"/>
            <a:ext cx="716278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68ABF46-E56B-4BD3-8634-7E2DF43FF943}"/>
              </a:ext>
            </a:extLst>
          </p:cNvPr>
          <p:cNvCxnSpPr>
            <a:cxnSpLocks/>
          </p:cNvCxnSpPr>
          <p:nvPr/>
        </p:nvCxnSpPr>
        <p:spPr>
          <a:xfrm>
            <a:off x="159054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441A4F8-886B-40A8-95DE-3BDAD340131C}"/>
              </a:ext>
            </a:extLst>
          </p:cNvPr>
          <p:cNvCxnSpPr>
            <a:cxnSpLocks/>
          </p:cNvCxnSpPr>
          <p:nvPr/>
        </p:nvCxnSpPr>
        <p:spPr>
          <a:xfrm>
            <a:off x="232206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6C123D-F1EF-4D80-8F1A-69127583C91C}"/>
              </a:ext>
            </a:extLst>
          </p:cNvPr>
          <p:cNvCxnSpPr>
            <a:cxnSpLocks/>
          </p:cNvCxnSpPr>
          <p:nvPr/>
        </p:nvCxnSpPr>
        <p:spPr>
          <a:xfrm>
            <a:off x="3059174" y="5471415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BA0AA24-7BAE-453A-8AB0-E1179C985F47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4369811" y="3549403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9FBBC37-6E93-4754-9890-164E72410036}"/>
              </a:ext>
            </a:extLst>
          </p:cNvPr>
          <p:cNvCxnSpPr>
            <a:cxnSpLocks/>
          </p:cNvCxnSpPr>
          <p:nvPr/>
        </p:nvCxnSpPr>
        <p:spPr>
          <a:xfrm>
            <a:off x="4369811" y="4291336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695ED4F-3C27-4BDB-983F-3B7C4C00CC91}"/>
              </a:ext>
            </a:extLst>
          </p:cNvPr>
          <p:cNvCxnSpPr>
            <a:cxnSpLocks/>
          </p:cNvCxnSpPr>
          <p:nvPr/>
        </p:nvCxnSpPr>
        <p:spPr>
          <a:xfrm>
            <a:off x="4369811" y="2777882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E2E30EB7-7969-4EF6-B913-83BE9EA26240}"/>
              </a:ext>
            </a:extLst>
          </p:cNvPr>
          <p:cNvSpPr/>
          <p:nvPr/>
        </p:nvSpPr>
        <p:spPr>
          <a:xfrm>
            <a:off x="4385053" y="2802643"/>
            <a:ext cx="701036" cy="75718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B5C05B-4964-408A-86DC-D6E01B4EC899}"/>
              </a:ext>
            </a:extLst>
          </p:cNvPr>
          <p:cNvSpPr/>
          <p:nvPr/>
        </p:nvSpPr>
        <p:spPr>
          <a:xfrm>
            <a:off x="4385053" y="3568955"/>
            <a:ext cx="701036" cy="710679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41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9D54F1CC-DED9-1F43-8BCB-EB8D39114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353" y="3698810"/>
            <a:ext cx="4268930" cy="22158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0B8567E-0B6D-064F-8112-A6D8249D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 alg.</a:t>
            </a:r>
            <a:endParaRPr kumimoji="1" lang="zh-CN" altLang="en-US" dirty="0"/>
          </a:p>
        </p:txBody>
      </p:sp>
      <p:pic>
        <p:nvPicPr>
          <p:cNvPr id="9" name="内容占位符 8" descr="图表, 散点图&#10;&#10;描述已自动生成">
            <a:extLst>
              <a:ext uri="{FF2B5EF4-FFF2-40B4-BE49-F238E27FC236}">
                <a16:creationId xmlns:a16="http://schemas.microsoft.com/office/drawing/2014/main" id="{814AEF45-D3AA-0741-91E3-78DE74FA2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157" y="1690688"/>
            <a:ext cx="4995273" cy="4273734"/>
          </a:xfr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8C1BB652-7178-AE41-8D3D-35CFF682B590}"/>
              </a:ext>
            </a:extLst>
          </p:cNvPr>
          <p:cNvSpPr/>
          <p:nvPr/>
        </p:nvSpPr>
        <p:spPr>
          <a:xfrm>
            <a:off x="2612572" y="4042426"/>
            <a:ext cx="279204" cy="27920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DCE26157-1CD9-6E46-9398-11B24F1F7B6C}"/>
              </a:ext>
            </a:extLst>
          </p:cNvPr>
          <p:cNvCxnSpPr>
            <a:cxnSpLocks/>
          </p:cNvCxnSpPr>
          <p:nvPr/>
        </p:nvCxnSpPr>
        <p:spPr>
          <a:xfrm flipV="1">
            <a:off x="2891776" y="4182028"/>
            <a:ext cx="2490415" cy="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A01B8463-BD48-EA43-947D-B55278514439}"/>
              </a:ext>
            </a:extLst>
          </p:cNvPr>
          <p:cNvSpPr/>
          <p:nvPr/>
        </p:nvSpPr>
        <p:spPr>
          <a:xfrm rot="2203822">
            <a:off x="2373086" y="2002973"/>
            <a:ext cx="1513114" cy="2235397"/>
          </a:xfrm>
          <a:custGeom>
            <a:avLst/>
            <a:gdLst>
              <a:gd name="connsiteX0" fmla="*/ 0 w 1513114"/>
              <a:gd name="connsiteY0" fmla="*/ 1117699 h 2235397"/>
              <a:gd name="connsiteX1" fmla="*/ 756557 w 1513114"/>
              <a:gd name="connsiteY1" fmla="*/ 0 h 2235397"/>
              <a:gd name="connsiteX2" fmla="*/ 1513114 w 1513114"/>
              <a:gd name="connsiteY2" fmla="*/ 1117699 h 2235397"/>
              <a:gd name="connsiteX3" fmla="*/ 756557 w 1513114"/>
              <a:gd name="connsiteY3" fmla="*/ 2235398 h 2235397"/>
              <a:gd name="connsiteX4" fmla="*/ 0 w 1513114"/>
              <a:gd name="connsiteY4" fmla="*/ 1117699 h 223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114" h="2235397" extrusionOk="0">
                <a:moveTo>
                  <a:pt x="0" y="1117699"/>
                </a:moveTo>
                <a:cubicBezTo>
                  <a:pt x="-77151" y="452822"/>
                  <a:pt x="245053" y="35155"/>
                  <a:pt x="756557" y="0"/>
                </a:cubicBezTo>
                <a:cubicBezTo>
                  <a:pt x="1260743" y="18179"/>
                  <a:pt x="1367713" y="505034"/>
                  <a:pt x="1513114" y="1117699"/>
                </a:cubicBezTo>
                <a:cubicBezTo>
                  <a:pt x="1462018" y="1784885"/>
                  <a:pt x="1171391" y="2251988"/>
                  <a:pt x="756557" y="2235398"/>
                </a:cubicBezTo>
                <a:cubicBezTo>
                  <a:pt x="225035" y="2173197"/>
                  <a:pt x="132155" y="1798132"/>
                  <a:pt x="0" y="1117699"/>
                </a:cubicBezTo>
                <a:close/>
              </a:path>
            </a:pathLst>
          </a:custGeom>
          <a:noFill/>
          <a:ln w="34925"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6AE1D84-3F78-1D4F-AC9C-96C336765982}"/>
              </a:ext>
            </a:extLst>
          </p:cNvPr>
          <p:cNvSpPr/>
          <p:nvPr/>
        </p:nvSpPr>
        <p:spPr>
          <a:xfrm rot="6793789">
            <a:off x="479793" y="4085732"/>
            <a:ext cx="2053375" cy="1198595"/>
          </a:xfrm>
          <a:custGeom>
            <a:avLst/>
            <a:gdLst>
              <a:gd name="connsiteX0" fmla="*/ 0 w 2053375"/>
              <a:gd name="connsiteY0" fmla="*/ 599298 h 1198595"/>
              <a:gd name="connsiteX1" fmla="*/ 1026688 w 2053375"/>
              <a:gd name="connsiteY1" fmla="*/ 0 h 1198595"/>
              <a:gd name="connsiteX2" fmla="*/ 2053376 w 2053375"/>
              <a:gd name="connsiteY2" fmla="*/ 599298 h 1198595"/>
              <a:gd name="connsiteX3" fmla="*/ 1026688 w 2053375"/>
              <a:gd name="connsiteY3" fmla="*/ 1198596 h 1198595"/>
              <a:gd name="connsiteX4" fmla="*/ 0 w 2053375"/>
              <a:gd name="connsiteY4" fmla="*/ 599298 h 119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375" h="1198595" extrusionOk="0">
                <a:moveTo>
                  <a:pt x="0" y="599298"/>
                </a:moveTo>
                <a:cubicBezTo>
                  <a:pt x="-19271" y="256428"/>
                  <a:pt x="322498" y="51481"/>
                  <a:pt x="1026688" y="0"/>
                </a:cubicBezTo>
                <a:cubicBezTo>
                  <a:pt x="1636575" y="9024"/>
                  <a:pt x="1959456" y="271301"/>
                  <a:pt x="2053376" y="599298"/>
                </a:cubicBezTo>
                <a:cubicBezTo>
                  <a:pt x="1970999" y="1010727"/>
                  <a:pt x="1588102" y="1229602"/>
                  <a:pt x="1026688" y="1198596"/>
                </a:cubicBezTo>
                <a:cubicBezTo>
                  <a:pt x="379240" y="1154594"/>
                  <a:pt x="66426" y="962020"/>
                  <a:pt x="0" y="599298"/>
                </a:cubicBezTo>
                <a:close/>
              </a:path>
            </a:pathLst>
          </a:custGeom>
          <a:noFill/>
          <a:ln w="34925">
            <a:solidFill>
              <a:schemeClr val="accent6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FFF1C2FE-F948-3D4B-82EE-9A95F29402DB}"/>
              </a:ext>
            </a:extLst>
          </p:cNvPr>
          <p:cNvCxnSpPr>
            <a:cxnSpLocks/>
          </p:cNvCxnSpPr>
          <p:nvPr/>
        </p:nvCxnSpPr>
        <p:spPr>
          <a:xfrm flipV="1">
            <a:off x="1490336" y="2204463"/>
            <a:ext cx="0" cy="1551072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C0941EC3-5612-D642-ADA7-681514F94845}"/>
              </a:ext>
            </a:extLst>
          </p:cNvPr>
          <p:cNvCxnSpPr>
            <a:cxnSpLocks/>
          </p:cNvCxnSpPr>
          <p:nvPr/>
        </p:nvCxnSpPr>
        <p:spPr>
          <a:xfrm flipH="1" flipV="1">
            <a:off x="1712686" y="2204463"/>
            <a:ext cx="576512" cy="637956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86F3F572-B04A-C546-9633-B23418580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699" y="20063"/>
            <a:ext cx="3911600" cy="21844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7BAA9B9-1B8D-0D46-B7AB-0229EBC31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1120" y="2035750"/>
            <a:ext cx="4557291" cy="1154696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3967F5DA-C709-8F4E-AC72-448CA04627AF}"/>
              </a:ext>
            </a:extLst>
          </p:cNvPr>
          <p:cNvSpPr txBox="1"/>
          <p:nvPr/>
        </p:nvSpPr>
        <p:spPr>
          <a:xfrm>
            <a:off x="5481948" y="3952298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Samples of received pilot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738D78-A69B-C743-A3A1-9FF78E2AD0AE}"/>
              </a:ext>
            </a:extLst>
          </p:cNvPr>
          <p:cNvSpPr txBox="1"/>
          <p:nvPr/>
        </p:nvSpPr>
        <p:spPr>
          <a:xfrm>
            <a:off x="654775" y="1441786"/>
            <a:ext cx="4846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Hidden variables, </a:t>
            </a: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grid parameters/channel support</a:t>
            </a:r>
          </a:p>
          <a:p>
            <a:r>
              <a:rPr kumimoji="1" lang="en-US" altLang="zh-CN" dirty="0">
                <a:latin typeface="Times" pitchFamily="2" charset="0"/>
              </a:rPr>
              <a:t> (sample belong to which cluster)</a:t>
            </a:r>
            <a:endParaRPr kumimoji="1" lang="zh-CN" altLang="en-US" dirty="0">
              <a:latin typeface="Times" pitchFamily="2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4F72C98-78A4-0541-AE47-24EF4E860554}"/>
              </a:ext>
            </a:extLst>
          </p:cNvPr>
          <p:cNvCxnSpPr>
            <a:cxnSpLocks/>
          </p:cNvCxnSpPr>
          <p:nvPr/>
        </p:nvCxnSpPr>
        <p:spPr>
          <a:xfrm flipV="1">
            <a:off x="3384714" y="2686526"/>
            <a:ext cx="1087961" cy="308424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811D474-7C29-F846-9D16-F2D9C227F157}"/>
              </a:ext>
            </a:extLst>
          </p:cNvPr>
          <p:cNvSpPr txBox="1"/>
          <p:nvPr/>
        </p:nvSpPr>
        <p:spPr>
          <a:xfrm>
            <a:off x="4404432" y="2267116"/>
            <a:ext cx="3422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Parameters to estimate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Theta rotation with respect to grids</a:t>
            </a:r>
          </a:p>
          <a:p>
            <a:r>
              <a:rPr kumimoji="1" lang="en-US" altLang="zh-CN" dirty="0">
                <a:latin typeface="Times" pitchFamily="2" charset="0"/>
              </a:rPr>
              <a:t> (the distribution parameters</a:t>
            </a:r>
          </a:p>
          <a:p>
            <a:r>
              <a:rPr kumimoji="1" lang="en-US" altLang="zh-CN" dirty="0">
                <a:latin typeface="Times" pitchFamily="2" charset="0"/>
              </a:rPr>
              <a:t> under each cluster)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026C5CA8-A874-A040-8B3B-1C3D3B0FB2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927" y="4321630"/>
            <a:ext cx="330200" cy="4445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2388A88-D8C5-B645-95E3-9C60B562EA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3782" y="5923123"/>
            <a:ext cx="4557291" cy="89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27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3B09B-F418-4E4B-9127-D7E8E3B1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VBI explain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947FA-FDA3-1449-A1A7-E6FA0E24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603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ED5B6-3F15-AE42-8B8E-5D939E2C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Belief propagation-1</a:t>
            </a:r>
            <a:endParaRPr kumimoji="1"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9EF7A89-C2CF-E54F-A0DA-F1EC4FBF3235}"/>
              </a:ext>
            </a:extLst>
          </p:cNvPr>
          <p:cNvGrpSpPr/>
          <p:nvPr/>
        </p:nvGrpSpPr>
        <p:grpSpPr>
          <a:xfrm>
            <a:off x="156683" y="1563688"/>
            <a:ext cx="6426704" cy="4660872"/>
            <a:chOff x="1198083" y="1371558"/>
            <a:chExt cx="6426704" cy="466087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977D279-8743-AD4B-9B12-CE9923944389}"/>
                </a:ext>
              </a:extLst>
            </p:cNvPr>
            <p:cNvSpPr/>
            <p:nvPr/>
          </p:nvSpPr>
          <p:spPr>
            <a:xfrm>
              <a:off x="6636327" y="2854036"/>
              <a:ext cx="678873" cy="678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877A0E3-78CB-E245-8144-A983758646B3}"/>
                </a:ext>
              </a:extLst>
            </p:cNvPr>
            <p:cNvSpPr/>
            <p:nvPr/>
          </p:nvSpPr>
          <p:spPr>
            <a:xfrm>
              <a:off x="1507671" y="2854036"/>
              <a:ext cx="678873" cy="678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19CE39-77AA-0645-B5C4-17EF0CFD75E6}"/>
                </a:ext>
              </a:extLst>
            </p:cNvPr>
            <p:cNvSpPr/>
            <p:nvPr/>
          </p:nvSpPr>
          <p:spPr>
            <a:xfrm>
              <a:off x="4071999" y="2854036"/>
              <a:ext cx="678873" cy="67887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79D76DB7-0083-524C-99A6-00BFF40A46DC}"/>
                </a:ext>
              </a:extLst>
            </p:cNvPr>
            <p:cNvCxnSpPr>
              <a:stCxn id="4" idx="2"/>
              <a:endCxn id="6" idx="3"/>
            </p:cNvCxnSpPr>
            <p:nvPr/>
          </p:nvCxnSpPr>
          <p:spPr>
            <a:xfrm flipH="1">
              <a:off x="4750872" y="3193473"/>
              <a:ext cx="1885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EE0E56C0-5942-4B46-8C49-C55A9D2AB01C}"/>
                </a:ext>
              </a:extLst>
            </p:cNvPr>
            <p:cNvCxnSpPr/>
            <p:nvPr/>
          </p:nvCxnSpPr>
          <p:spPr>
            <a:xfrm flipH="1">
              <a:off x="2186544" y="3193472"/>
              <a:ext cx="1885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3BC6A33-349A-4846-BA47-37F8DF99AD7A}"/>
                    </a:ext>
                  </a:extLst>
                </p:cNvPr>
                <p:cNvSpPr txBox="1"/>
                <p:nvPr/>
              </p:nvSpPr>
              <p:spPr>
                <a:xfrm>
                  <a:off x="6733486" y="2978028"/>
                  <a:ext cx="4909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3BC6A33-349A-4846-BA47-37F8DF99AD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486" y="2978028"/>
                  <a:ext cx="490967" cy="430887"/>
                </a:xfrm>
                <a:prstGeom prst="rect">
                  <a:avLst/>
                </a:prstGeom>
                <a:blipFill>
                  <a:blip r:embed="rId2"/>
                  <a:stretch>
                    <a:fillRect l="-1025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3BD828-D77D-7648-BD06-F01513AB0D07}"/>
                    </a:ext>
                  </a:extLst>
                </p:cNvPr>
                <p:cNvSpPr txBox="1"/>
                <p:nvPr/>
              </p:nvSpPr>
              <p:spPr>
                <a:xfrm>
                  <a:off x="4169157" y="2998113"/>
                  <a:ext cx="41120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3BD828-D77D-7648-BD06-F01513AB0D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157" y="2998113"/>
                  <a:ext cx="411202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27273" t="-2857" b="-3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0A7F0-4798-A143-93CF-4B6B64546B61}"/>
                    </a:ext>
                  </a:extLst>
                </p:cNvPr>
                <p:cNvSpPr txBox="1"/>
                <p:nvPr/>
              </p:nvSpPr>
              <p:spPr>
                <a:xfrm>
                  <a:off x="6326739" y="2180816"/>
                  <a:ext cx="12980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0A7F0-4798-A143-93CF-4B6B64546B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6739" y="2180816"/>
                  <a:ext cx="129804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883" t="-6452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656783F-909D-CF40-BA57-60ADE66DA404}"/>
                    </a:ext>
                  </a:extLst>
                </p:cNvPr>
                <p:cNvSpPr txBox="1"/>
                <p:nvPr/>
              </p:nvSpPr>
              <p:spPr>
                <a:xfrm>
                  <a:off x="3839996" y="2180816"/>
                  <a:ext cx="10631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factors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656783F-909D-CF40-BA57-60ADE66DA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9996" y="2180816"/>
                  <a:ext cx="106311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762" t="-6452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6E82172-7565-FA4B-8BD0-D6CF4F78D345}"/>
                    </a:ext>
                  </a:extLst>
                </p:cNvPr>
                <p:cNvSpPr txBox="1"/>
                <p:nvPr/>
              </p:nvSpPr>
              <p:spPr>
                <a:xfrm>
                  <a:off x="1198083" y="2186408"/>
                  <a:ext cx="12980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6E82172-7565-FA4B-8BD0-D6CF4F78D3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8083" y="2186408"/>
                  <a:ext cx="129804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883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5FAAA6-77CD-1E40-A1BC-B9E82D7E1EB1}"/>
                    </a:ext>
                  </a:extLst>
                </p:cNvPr>
                <p:cNvSpPr txBox="1"/>
                <p:nvPr/>
              </p:nvSpPr>
              <p:spPr>
                <a:xfrm>
                  <a:off x="1613526" y="2978027"/>
                  <a:ext cx="4909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5FAAA6-77CD-1E40-A1BC-B9E82D7E1E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526" y="2978027"/>
                  <a:ext cx="490967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1025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EE5879-3627-B646-85EF-715C89D970A7}"/>
                    </a:ext>
                  </a:extLst>
                </p:cNvPr>
                <p:cNvSpPr txBox="1"/>
                <p:nvPr/>
              </p:nvSpPr>
              <p:spPr>
                <a:xfrm>
                  <a:off x="3332613" y="3563944"/>
                  <a:ext cx="15704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Factor node 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EE5879-3627-B646-85EF-715C89D97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613" y="3563944"/>
                  <a:ext cx="1570495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226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C4353B3-2B23-B94E-AAFF-98EC4CB56D72}"/>
                    </a:ext>
                  </a:extLst>
                </p:cNvPr>
                <p:cNvSpPr txBox="1"/>
                <p:nvPr/>
              </p:nvSpPr>
              <p:spPr>
                <a:xfrm>
                  <a:off x="1677981" y="4363539"/>
                  <a:ext cx="302358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" altLang="zh-CN" dirty="0"/>
                    <a:t>neighboring variable nodes </a:t>
                  </a:r>
                </a:p>
                <a:p>
                  <a:r>
                    <a:rPr kumimoji="1" lang="en" altLang="zh-CN" dirty="0"/>
                    <a:t>to the factor node </a:t>
                  </a:r>
                  <a14:m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C4353B3-2B23-B94E-AAFF-98EC4CB56D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981" y="4363539"/>
                  <a:ext cx="3023585" cy="646331"/>
                </a:xfrm>
                <a:prstGeom prst="rect">
                  <a:avLst/>
                </a:prstGeom>
                <a:blipFill>
                  <a:blip r:embed="rId9"/>
                  <a:stretch>
                    <a:fillRect l="-1255" t="-3846" b="-13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D69472A0-A279-DC4B-ABCC-225F30495FE7}"/>
                </a:ext>
              </a:extLst>
            </p:cNvPr>
            <p:cNvCxnSpPr>
              <a:stCxn id="17" idx="1"/>
              <a:endCxn id="5" idx="5"/>
            </p:cNvCxnSpPr>
            <p:nvPr/>
          </p:nvCxnSpPr>
          <p:spPr>
            <a:xfrm flipV="1">
              <a:off x="1677981" y="3433490"/>
              <a:ext cx="409144" cy="12532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828EB230-7ABC-0046-A933-C97583E792FD}"/>
                </a:ext>
              </a:extLst>
            </p:cNvPr>
            <p:cNvCxnSpPr>
              <a:stCxn id="17" idx="3"/>
              <a:endCxn id="4" idx="3"/>
            </p:cNvCxnSpPr>
            <p:nvPr/>
          </p:nvCxnSpPr>
          <p:spPr>
            <a:xfrm flipV="1">
              <a:off x="4701566" y="3433490"/>
              <a:ext cx="2034180" cy="12532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77C45B-4E9B-7D48-8129-87F330EB3D1D}"/>
                    </a:ext>
                  </a:extLst>
                </p:cNvPr>
                <p:cNvSpPr txBox="1"/>
                <p:nvPr/>
              </p:nvSpPr>
              <p:spPr>
                <a:xfrm>
                  <a:off x="1398556" y="5193226"/>
                  <a:ext cx="2972996" cy="8392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zh-CN" altLang="en-US" sz="2000" b="0" i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∏"/>
                            <m:limLoc m:val="undOvr"/>
                            <m:grow m:val="on"/>
                            <m:supHide m:val="on"/>
                            <m:ctrlP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  <m:sup/>
                          <m:e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sSub>
                          <m:sSub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zh-CN" altLang="en-US" sz="2000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77C45B-4E9B-7D48-8129-87F330EB3D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556" y="5193226"/>
                  <a:ext cx="2972996" cy="839204"/>
                </a:xfrm>
                <a:prstGeom prst="rect">
                  <a:avLst/>
                </a:prstGeom>
                <a:blipFill>
                  <a:blip r:embed="rId10"/>
                  <a:stretch>
                    <a:fillRect t="-122059" b="-17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BCC73F43-112A-804E-B55A-78A8A75F00C9}"/>
                </a:ext>
              </a:extLst>
            </p:cNvPr>
            <p:cNvCxnSpPr/>
            <p:nvPr/>
          </p:nvCxnSpPr>
          <p:spPr>
            <a:xfrm>
              <a:off x="4903108" y="3009398"/>
              <a:ext cx="158812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287FB1-686F-B94F-9375-B83515C2933D}"/>
                    </a:ext>
                  </a:extLst>
                </p:cNvPr>
                <p:cNvSpPr txBox="1"/>
                <p:nvPr/>
              </p:nvSpPr>
              <p:spPr>
                <a:xfrm>
                  <a:off x="5245240" y="2542233"/>
                  <a:ext cx="805092" cy="394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287FB1-686F-B94F-9375-B83515C29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240" y="2542233"/>
                  <a:ext cx="805092" cy="394532"/>
                </a:xfrm>
                <a:prstGeom prst="rect">
                  <a:avLst/>
                </a:prstGeom>
                <a:blipFill>
                  <a:blip r:embed="rId11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E676B7A-6D65-CD41-A2DF-8626D9B7E0D8}"/>
                    </a:ext>
                  </a:extLst>
                </p:cNvPr>
                <p:cNvSpPr txBox="1"/>
                <p:nvPr/>
              </p:nvSpPr>
              <p:spPr>
                <a:xfrm>
                  <a:off x="5260775" y="3416984"/>
                  <a:ext cx="805092" cy="394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E676B7A-6D65-CD41-A2DF-8626D9B7E0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775" y="3416984"/>
                  <a:ext cx="805092" cy="394532"/>
                </a:xfrm>
                <a:prstGeom prst="rect">
                  <a:avLst/>
                </a:prstGeom>
                <a:blipFill>
                  <a:blip r:embed="rId12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45675D57-837A-FF48-8739-9D387CF64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3108" y="3396247"/>
              <a:ext cx="1562706" cy="12667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8DCE3518-2FBC-2048-B1B2-24E4DDE5FD2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4659245" y="1679217"/>
              <a:ext cx="988541" cy="8630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76E69C1-C957-EC41-8CC2-523B5B508C46}"/>
                </a:ext>
              </a:extLst>
            </p:cNvPr>
            <p:cNvSpPr txBox="1"/>
            <p:nvPr/>
          </p:nvSpPr>
          <p:spPr>
            <a:xfrm>
              <a:off x="3370935" y="1371558"/>
              <a:ext cx="23855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FF0000"/>
                  </a:solidFill>
                </a:rPr>
                <a:t>Messages</a:t>
              </a:r>
            </a:p>
            <a:p>
              <a:r>
                <a:rPr kumimoji="1" lang="en-US" altLang="zh-CN" dirty="0"/>
                <a:t> (real-valued function)</a:t>
              </a:r>
              <a:endParaRPr kumimoji="1" lang="zh-CN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F13B81-5E1C-5247-8097-D646AA470B1E}"/>
                  </a:ext>
                </a:extLst>
              </p:cNvPr>
              <p:cNvSpPr txBox="1"/>
              <p:nvPr/>
            </p:nvSpPr>
            <p:spPr>
              <a:xfrm>
                <a:off x="6520765" y="2924920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/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/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/>
                            </m:ctrlPr>
                          </m:sSupPr>
                          <m:e>
                            <m:r>
                              <a:rPr lang="en-US" altLang="zh-CN" sz="2400" i="1"/>
                              <m:t>𝑎</m:t>
                            </m:r>
                          </m:e>
                          <m:sup>
                            <m:r>
                              <a:rPr lang="en-US" altLang="zh-CN" sz="2400" i="1"/>
                              <m:t>∗</m:t>
                            </m:r>
                          </m:sup>
                        </m:sSup>
                        <m:r>
                          <a:rPr lang="en-US" altLang="zh-CN" sz="2400" i="1"/>
                          <m:t>∈</m:t>
                        </m:r>
                        <m:r>
                          <a:rPr lang="en-US" altLang="zh-CN" sz="2400" i="1"/>
                          <m:t>𝑁</m:t>
                        </m:r>
                        <m:r>
                          <a:rPr lang="en-US" altLang="zh-CN" sz="2400" i="1"/>
                          <m:t>(</m:t>
                        </m:r>
                        <m:r>
                          <a:rPr lang="en-US" altLang="zh-CN" sz="2400" i="1"/>
                          <m:t>𝑣</m:t>
                        </m:r>
                        <m:r>
                          <a:rPr lang="en-US" altLang="zh-CN" sz="2400" i="1"/>
                          <m:t>)</m:t>
                        </m:r>
                        <m:r>
                          <a:rPr lang="en-US" altLang="zh-CN" sz="2400"/>
                          <m:t>∖</m:t>
                        </m:r>
                        <m:r>
                          <a:rPr lang="en-US" altLang="zh-CN" sz="2400" i="1"/>
                          <m:t>{</m:t>
                        </m:r>
                        <m:r>
                          <a:rPr lang="en-US" altLang="zh-CN" sz="2400" i="1"/>
                          <m:t>𝑎</m:t>
                        </m:r>
                        <m:r>
                          <a:rPr lang="en-US" altLang="zh-CN" sz="2400" i="1"/>
                          <m:t>}</m:t>
                        </m:r>
                      </m:sub>
                      <m:sup/>
                      <m:e>
                        <m:r>
                          <a:rPr lang="en-US" altLang="zh-CN" sz="2400" i="1"/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/>
                        </m:ctrlPr>
                      </m:sSubPr>
                      <m:e>
                        <m:r>
                          <a:rPr lang="en-US" altLang="zh-CN" sz="2400" i="1"/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/>
                            </m:ctrlPr>
                          </m:sSupPr>
                          <m:e>
                            <m:r>
                              <a:rPr lang="en-US" altLang="zh-CN" sz="2400" i="1"/>
                              <m:t>𝑎</m:t>
                            </m:r>
                          </m:e>
                          <m:sup>
                            <m:r>
                              <a:rPr lang="en-US" altLang="zh-CN" sz="2400" i="1"/>
                              <m:t>∗</m:t>
                            </m:r>
                          </m:sup>
                        </m:sSup>
                        <m:r>
                          <a:rPr lang="en-US" altLang="zh-CN" sz="2400" i="1"/>
                          <m:t>→</m:t>
                        </m:r>
                        <m:r>
                          <a:rPr lang="en-US" altLang="zh-CN" sz="2400" i="1"/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/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/>
                            </m:ctrlPr>
                          </m:sSubPr>
                          <m:e>
                            <m:r>
                              <a:rPr lang="en-US" altLang="zh-CN" sz="2400" i="1"/>
                              <m:t>𝑥</m:t>
                            </m:r>
                          </m:e>
                          <m:sub>
                            <m:r>
                              <a:rPr lang="en-US" altLang="zh-CN" sz="2400" i="1"/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F13B81-5E1C-5247-8097-D646AA470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765" y="2924920"/>
                <a:ext cx="5470948" cy="881460"/>
              </a:xfrm>
              <a:prstGeom prst="rect">
                <a:avLst/>
              </a:prstGeom>
              <a:blipFill>
                <a:blip r:embed="rId13"/>
                <a:stretch>
                  <a:fillRect l="-8565" t="-25714" b="-9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F1B8-249F-FF4F-81A2-A94220D05688}"/>
                  </a:ext>
                </a:extLst>
              </p:cNvPr>
              <p:cNvSpPr txBox="1"/>
              <p:nvPr/>
            </p:nvSpPr>
            <p:spPr>
              <a:xfrm>
                <a:off x="5949117" y="4555669"/>
                <a:ext cx="6696323" cy="1835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/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/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/>
                              </m:ctrlPr>
                            </m:sSubSupPr>
                            <m:e>
                              <m:r>
                                <a:rPr lang="en-US" altLang="zh-CN" sz="2400" b="1" i="1"/>
                                <m:t>𝐱</m:t>
                              </m:r>
                            </m:e>
                            <m:sub>
                              <m:r>
                                <a:rPr lang="en-US" altLang="zh-CN" sz="2400" i="1"/>
                                <m:t>𝑎</m:t>
                              </m:r>
                            </m:sub>
                            <m:sup>
                              <m:r>
                                <a:rPr lang="en-US" altLang="zh-CN" sz="2400" i="1"/>
                                <m:t>′</m:t>
                              </m:r>
                            </m:sup>
                          </m:sSubSup>
                          <m:r>
                            <a:rPr lang="en-US" altLang="zh-CN" sz="2400" i="1"/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/>
                              </m:ctrlPr>
                            </m:sSubSupPr>
                            <m:e>
                              <m:r>
                                <a:rPr lang="en-US" altLang="zh-CN" sz="2400" i="1"/>
                                <m:t>𝑥</m:t>
                              </m:r>
                            </m:e>
                            <m:sub>
                              <m:r>
                                <a:rPr lang="en-US" altLang="zh-CN" sz="2400" i="1"/>
                                <m:t>𝑣</m:t>
                              </m:r>
                            </m:sub>
                            <m:sup>
                              <m:r>
                                <a:rPr lang="en-US" altLang="zh-CN" sz="2400" i="1"/>
                                <m:t>′</m:t>
                              </m:r>
                            </m:sup>
                          </m:sSubSup>
                          <m:r>
                            <a:rPr lang="en-US" altLang="zh-CN" sz="2400" i="1"/>
                            <m:t>=</m:t>
                          </m:r>
                          <m:sSub>
                            <m:sSubPr>
                              <m:ctrlPr>
                                <a:rPr lang="zh-CN" altLang="zh-CN" sz="2400" i="1"/>
                              </m:ctrlPr>
                            </m:sSubPr>
                            <m:e>
                              <m:r>
                                <a:rPr lang="en-US" altLang="zh-CN" sz="2400" i="1"/>
                                <m:t>𝑥</m:t>
                              </m:r>
                            </m:e>
                            <m:sub>
                              <m:r>
                                <a:rPr lang="en-US" altLang="zh-CN" sz="2400" i="1"/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/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/>
                          </m:ctrlPr>
                        </m:sSubPr>
                        <m:e>
                          <m:r>
                            <a:rPr lang="en-US" altLang="zh-CN" sz="2400" i="1"/>
                            <m:t>𝑓</m:t>
                          </m:r>
                        </m:e>
                        <m:sub>
                          <m:r>
                            <a:rPr lang="en-US" altLang="zh-CN" sz="2400" i="1"/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/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/>
                              </m:ctrlPr>
                            </m:sSubSupPr>
                            <m:e>
                              <m:r>
                                <a:rPr lang="en-US" altLang="zh-CN" sz="2400" b="1" i="1"/>
                                <m:t>𝐱</m:t>
                              </m:r>
                            </m:e>
                            <m:sub>
                              <m:r>
                                <a:rPr lang="en-US" altLang="zh-CN" sz="2400" i="1"/>
                                <m:t>𝑎</m:t>
                              </m:r>
                            </m:sub>
                            <m:sup>
                              <m:r>
                                <a:rPr lang="en-US" altLang="zh-CN" sz="2400" i="1"/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/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/>
                              </m:ctrlPr>
                            </m:sSupPr>
                            <m:e>
                              <m:r>
                                <a:rPr lang="en-US" altLang="zh-CN" sz="2400" i="1"/>
                                <m:t>𝑣</m:t>
                              </m:r>
                            </m:e>
                            <m:sup>
                              <m:r>
                                <a:rPr lang="en-US" altLang="zh-CN" sz="2400" i="1"/>
                                <m:t>∗</m:t>
                              </m:r>
                            </m:sup>
                          </m:sSup>
                          <m:r>
                            <a:rPr lang="en-US" altLang="zh-CN" sz="2400" i="1"/>
                            <m:t>∈</m:t>
                          </m:r>
                          <m:r>
                            <a:rPr lang="en-US" altLang="zh-CN" sz="2400" i="1"/>
                            <m:t>𝑁</m:t>
                          </m:r>
                          <m:r>
                            <a:rPr lang="en-US" altLang="zh-CN" sz="2400" i="1"/>
                            <m:t>(</m:t>
                          </m:r>
                          <m:r>
                            <a:rPr lang="en-US" altLang="zh-CN" sz="2400" i="1"/>
                            <m:t>𝑎</m:t>
                          </m:r>
                          <m:r>
                            <a:rPr lang="en-US" altLang="zh-CN" sz="2400" i="1"/>
                            <m:t>)</m:t>
                          </m:r>
                          <m:r>
                            <a:rPr lang="en-US" altLang="zh-CN" sz="2400"/>
                            <m:t>∖</m:t>
                          </m:r>
                          <m:r>
                            <a:rPr lang="en-US" altLang="zh-CN" sz="2400" i="1"/>
                            <m:t>{</m:t>
                          </m:r>
                          <m:r>
                            <a:rPr lang="en-US" altLang="zh-CN" sz="2400" i="1"/>
                            <m:t>𝑣</m:t>
                          </m:r>
                          <m:r>
                            <a:rPr lang="en-US" altLang="zh-CN" sz="2400" i="1"/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/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/>
                          </m:ctrlPr>
                        </m:sSubPr>
                        <m:e>
                          <m:r>
                            <a:rPr lang="en-US" altLang="zh-CN" sz="2400" i="1"/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/>
                              </m:ctrlPr>
                            </m:sSupPr>
                            <m:e>
                              <m:r>
                                <a:rPr lang="en-US" altLang="zh-CN" sz="2400" i="1"/>
                                <m:t>𝑣</m:t>
                              </m:r>
                            </m:e>
                            <m:sup>
                              <m:r>
                                <a:rPr lang="en-US" altLang="zh-CN" sz="2400" i="1"/>
                                <m:t>∗</m:t>
                              </m:r>
                            </m:sup>
                          </m:sSup>
                          <m:r>
                            <a:rPr lang="en-US" altLang="zh-CN" sz="2400" i="1"/>
                            <m:t>→</m:t>
                          </m:r>
                          <m:r>
                            <a:rPr lang="en-US" altLang="zh-CN" sz="2400" i="1"/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/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/>
                              </m:ctrlPr>
                            </m:sSubSupPr>
                            <m:e>
                              <m:r>
                                <a:rPr lang="en-US" altLang="zh-CN" sz="2400" i="1"/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/>
                                  </m:ctrlPr>
                                </m:sSupPr>
                                <m:e>
                                  <m:r>
                                    <a:rPr lang="en-US" altLang="zh-CN" sz="2400" i="1"/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/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/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F1B8-249F-FF4F-81A2-A94220D05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117" y="4555669"/>
                <a:ext cx="6696323" cy="1835311"/>
              </a:xfrm>
              <a:prstGeom prst="rect">
                <a:avLst/>
              </a:prstGeom>
              <a:blipFill>
                <a:blip r:embed="rId14"/>
                <a:stretch>
                  <a:fillRect l="-12121" t="-50000" b="-71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227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5F0E-7128-3942-8CF2-0CB6A58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Belief propagation-2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/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0B05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B050"/>
                              </a:solidFill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B05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/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/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/>
                            </m:ctrlPr>
                          </m:sSupPr>
                          <m:e>
                            <m:r>
                              <a:rPr lang="en-US" altLang="zh-CN" sz="2400" i="1"/>
                              <m:t>𝑎</m:t>
                            </m:r>
                          </m:e>
                          <m:sup>
                            <m:r>
                              <a:rPr lang="en-US" altLang="zh-CN" sz="2400" i="1"/>
                              <m:t>∗</m:t>
                            </m:r>
                          </m:sup>
                        </m:sSup>
                        <m:r>
                          <a:rPr lang="en-US" altLang="zh-CN" sz="2400" i="1"/>
                          <m:t>∈</m:t>
                        </m:r>
                        <m:r>
                          <a:rPr lang="en-US" altLang="zh-CN" sz="2400" i="1"/>
                          <m:t>𝑁</m:t>
                        </m:r>
                        <m:r>
                          <a:rPr lang="en-US" altLang="zh-CN" sz="2400" i="1"/>
                          <m:t>(</m:t>
                        </m:r>
                        <m:r>
                          <a:rPr lang="en-US" altLang="zh-CN" sz="2400" i="1"/>
                          <m:t>𝑣</m:t>
                        </m:r>
                        <m:r>
                          <a:rPr lang="en-US" altLang="zh-CN" sz="2400" i="1"/>
                          <m:t>)</m:t>
                        </m:r>
                        <m:r>
                          <a:rPr lang="en-US" altLang="zh-CN" sz="2400"/>
                          <m:t>∖</m:t>
                        </m:r>
                        <m:r>
                          <a:rPr lang="en-US" altLang="zh-CN" sz="2400" i="1"/>
                          <m:t>{</m:t>
                        </m:r>
                        <m:r>
                          <a:rPr lang="en-US" altLang="zh-CN" sz="2400" i="1"/>
                          <m:t>𝑎</m:t>
                        </m:r>
                        <m:r>
                          <a:rPr lang="en-US" altLang="zh-CN" sz="2400" i="1"/>
                          <m:t>}</m:t>
                        </m:r>
                      </m:sub>
                      <m:sup/>
                      <m:e>
                        <m:r>
                          <a:rPr lang="en-US" altLang="zh-CN" sz="2400" i="1"/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 smtClean="0">
                            <a:solidFill>
                              <a:srgbClr val="00B050"/>
                            </a:solidFill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B050"/>
                            </a:solidFill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B050"/>
                            </a:solidFill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blipFill>
                <a:blip r:embed="rId2"/>
                <a:stretch>
                  <a:fillRect l="-8565" t="-25714" b="-9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/>
              <p:nvPr/>
            </p:nvSpPr>
            <p:spPr>
              <a:xfrm>
                <a:off x="4750989" y="1364730"/>
                <a:ext cx="7690671" cy="14659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/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/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/>
                              </m:ctrlPr>
                            </m:sSubSupPr>
                            <m:e>
                              <m:r>
                                <a:rPr lang="en-US" altLang="zh-CN" sz="2400" b="1" i="1"/>
                                <m:t>𝐱</m:t>
                              </m:r>
                            </m:e>
                            <m:sub>
                              <m:r>
                                <a:rPr lang="en-US" altLang="zh-CN" sz="2400" i="1"/>
                                <m:t>𝑎</m:t>
                              </m:r>
                            </m:sub>
                            <m:sup>
                              <m:r>
                                <a:rPr lang="en-US" altLang="zh-CN" sz="2400" i="1"/>
                                <m:t>′</m:t>
                              </m:r>
                            </m:sup>
                          </m:sSubSup>
                          <m:r>
                            <a:rPr lang="en-US" altLang="zh-CN" sz="2400" i="1"/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/>
                              </m:ctrlPr>
                            </m:sSubSupPr>
                            <m:e>
                              <m:r>
                                <a:rPr lang="en-US" altLang="zh-CN" sz="2400" i="1"/>
                                <m:t>𝑥</m:t>
                              </m:r>
                            </m:e>
                            <m:sub>
                              <m:r>
                                <a:rPr lang="en-US" altLang="zh-CN" sz="2400" i="1"/>
                                <m:t>𝑣</m:t>
                              </m:r>
                            </m:sub>
                            <m:sup>
                              <m:r>
                                <a:rPr lang="en-US" altLang="zh-CN" sz="2400" i="1"/>
                                <m:t>′</m:t>
                              </m:r>
                            </m:sup>
                          </m:sSubSup>
                          <m:r>
                            <a:rPr lang="en-US" altLang="zh-CN" sz="2400" i="1"/>
                            <m:t>=</m:t>
                          </m:r>
                          <m:sSub>
                            <m:sSubPr>
                              <m:ctrlPr>
                                <a:rPr lang="zh-CN" altLang="zh-CN" sz="2400" i="1"/>
                              </m:ctrlPr>
                            </m:sSubPr>
                            <m:e>
                              <m:r>
                                <a:rPr lang="en-US" altLang="zh-CN" sz="2400" i="1"/>
                                <m:t>𝑥</m:t>
                              </m:r>
                            </m:e>
                            <m:sub>
                              <m:r>
                                <a:rPr lang="en-US" altLang="zh-CN" sz="2400" i="1"/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/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/>
                          </m:ctrlPr>
                        </m:sSubPr>
                        <m:e>
                          <m:r>
                            <a:rPr lang="en-US" altLang="zh-CN" sz="2400" i="1"/>
                            <m:t>𝑓</m:t>
                          </m:r>
                        </m:e>
                        <m:sub>
                          <m:r>
                            <a:rPr lang="en-US" altLang="zh-CN" sz="2400" i="1"/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/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/>
                              </m:ctrlPr>
                            </m:sSubSupPr>
                            <m:e>
                              <m:r>
                                <a:rPr lang="en-US" altLang="zh-CN" sz="2400" b="1" i="1"/>
                                <m:t>𝐱</m:t>
                              </m:r>
                            </m:e>
                            <m:sub>
                              <m:r>
                                <a:rPr lang="en-US" altLang="zh-CN" sz="2400" i="1"/>
                                <m:t>𝑎</m:t>
                              </m:r>
                            </m:sub>
                            <m:sup>
                              <m:r>
                                <a:rPr lang="en-US" altLang="zh-CN" sz="2400" i="1"/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/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/>
                              </m:ctrlPr>
                            </m:sSupPr>
                            <m:e>
                              <m:r>
                                <a:rPr lang="en-US" altLang="zh-CN" sz="2400" i="1"/>
                                <m:t>𝑣</m:t>
                              </m:r>
                            </m:e>
                            <m:sup>
                              <m:r>
                                <a:rPr lang="en-US" altLang="zh-CN" sz="2400" i="1"/>
                                <m:t>∗</m:t>
                              </m:r>
                            </m:sup>
                          </m:sSup>
                          <m:r>
                            <a:rPr lang="en-US" altLang="zh-CN" sz="2400" i="1"/>
                            <m:t>∈</m:t>
                          </m:r>
                          <m:r>
                            <a:rPr lang="en-US" altLang="zh-CN" sz="2400" i="1"/>
                            <m:t>𝑁</m:t>
                          </m:r>
                          <m:r>
                            <a:rPr lang="en-US" altLang="zh-CN" sz="2400" i="1"/>
                            <m:t>(</m:t>
                          </m:r>
                          <m:r>
                            <a:rPr lang="en-US" altLang="zh-CN" sz="2400" i="1"/>
                            <m:t>𝑎</m:t>
                          </m:r>
                          <m:r>
                            <a:rPr lang="en-US" altLang="zh-CN" sz="2400" i="1"/>
                            <m:t>)</m:t>
                          </m:r>
                          <m:r>
                            <a:rPr lang="en-US" altLang="zh-CN" sz="2400"/>
                            <m:t>∖</m:t>
                          </m:r>
                          <m:r>
                            <a:rPr lang="en-US" altLang="zh-CN" sz="2400" i="1"/>
                            <m:t>{</m:t>
                          </m:r>
                          <m:r>
                            <a:rPr lang="en-US" altLang="zh-CN" sz="2400" i="1"/>
                            <m:t>𝑣</m:t>
                          </m:r>
                          <m:r>
                            <a:rPr lang="en-US" altLang="zh-CN" sz="2400" i="1"/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/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89" y="1364730"/>
                <a:ext cx="7690671" cy="1465979"/>
              </a:xfrm>
              <a:prstGeom prst="rect">
                <a:avLst/>
              </a:prstGeom>
              <a:blipFill>
                <a:blip r:embed="rId3"/>
                <a:stretch>
                  <a:fillRect l="-10544" t="-63793" b="-1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B9A8A51-0298-6145-923F-40492C65C659}"/>
              </a:ext>
            </a:extLst>
          </p:cNvPr>
          <p:cNvGrpSpPr/>
          <p:nvPr/>
        </p:nvGrpSpPr>
        <p:grpSpPr>
          <a:xfrm>
            <a:off x="1815711" y="1936775"/>
            <a:ext cx="6417167" cy="4556100"/>
            <a:chOff x="1815711" y="1936775"/>
            <a:chExt cx="6417167" cy="45561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87D92C6-97BB-A040-BFB0-5541ED1721B8}"/>
                </a:ext>
              </a:extLst>
            </p:cNvPr>
            <p:cNvGrpSpPr/>
            <p:nvPr/>
          </p:nvGrpSpPr>
          <p:grpSpPr>
            <a:xfrm>
              <a:off x="1815711" y="1936775"/>
              <a:ext cx="6417167" cy="4556100"/>
              <a:chOff x="934362" y="1920676"/>
              <a:chExt cx="6417167" cy="45561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B185810-5F77-8A41-8A8B-2EA25811E1D7}"/>
                  </a:ext>
                </a:extLst>
              </p:cNvPr>
              <p:cNvGrpSpPr/>
              <p:nvPr/>
            </p:nvGrpSpPr>
            <p:grpSpPr>
              <a:xfrm>
                <a:off x="2141599" y="3420995"/>
                <a:ext cx="3520039" cy="1467279"/>
                <a:chOff x="3030599" y="2603500"/>
                <a:chExt cx="3520039" cy="1467279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0CEF0CFA-ACA5-1541-8EA0-0E53BB8BEE8C}"/>
                    </a:ext>
                  </a:extLst>
                </p:cNvPr>
                <p:cNvSpPr/>
                <p:nvPr/>
              </p:nvSpPr>
              <p:spPr>
                <a:xfrm>
                  <a:off x="5594927" y="3046166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1B6171A-3E51-8C4B-BBD9-B195489ED0BE}"/>
                    </a:ext>
                  </a:extLst>
                </p:cNvPr>
                <p:cNvSpPr/>
                <p:nvPr/>
              </p:nvSpPr>
              <p:spPr>
                <a:xfrm>
                  <a:off x="3030599" y="3046166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" name="直线箭头连接符 5">
                  <a:extLst>
                    <a:ext uri="{FF2B5EF4-FFF2-40B4-BE49-F238E27FC236}">
                      <a16:creationId xmlns:a16="http://schemas.microsoft.com/office/drawing/2014/main" id="{69792B61-B4D6-8042-B75A-A139101F41A8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flipH="1">
                  <a:off x="3709472" y="3385603"/>
                  <a:ext cx="1885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538"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ED75DF10-4AAE-6B4D-B158-7898BC3DD9DD}"/>
                    </a:ext>
                  </a:extLst>
                </p:cNvPr>
                <p:cNvCxnSpPr/>
                <p:nvPr/>
              </p:nvCxnSpPr>
              <p:spPr>
                <a:xfrm>
                  <a:off x="3861708" y="3201528"/>
                  <a:ext cx="158812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CD5D59-5275-2744-A6A1-FB82D29EE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1708" y="3588377"/>
                  <a:ext cx="1562706" cy="1266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2657DC-C040-DA46-A634-3702CB5599D1}"/>
                    </a:ext>
                  </a:extLst>
                </p:cNvPr>
                <p:cNvSpPr txBox="1"/>
                <p:nvPr/>
              </p:nvSpPr>
              <p:spPr>
                <a:xfrm>
                  <a:off x="5594927" y="2603500"/>
                  <a:ext cx="955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8C895D-786F-9C41-B89D-12282EFCB02F}"/>
                  </a:ext>
                </a:extLst>
              </p:cNvPr>
              <p:cNvGrpSpPr/>
              <p:nvPr/>
            </p:nvGrpSpPr>
            <p:grpSpPr>
              <a:xfrm>
                <a:off x="2035455" y="1920676"/>
                <a:ext cx="678873" cy="678873"/>
                <a:chOff x="4858327" y="4016061"/>
                <a:chExt cx="678873" cy="67887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633440FE-69FA-2446-A824-9879511A729A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10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8996415-F85D-E744-8609-1E03A1FA6D1F}"/>
                  </a:ext>
                </a:extLst>
              </p:cNvPr>
              <p:cNvGrpSpPr/>
              <p:nvPr/>
            </p:nvGrpSpPr>
            <p:grpSpPr>
              <a:xfrm>
                <a:off x="934362" y="2444898"/>
                <a:ext cx="678873" cy="678873"/>
                <a:chOff x="4858327" y="4016061"/>
                <a:chExt cx="678873" cy="678873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0E75511F-6D5F-484D-86B8-8EBFE19E048D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08" r="-270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849E96C5-DD96-2144-B9CC-2023D9B7D506}"/>
                  </a:ext>
                </a:extLst>
              </p:cNvPr>
              <p:cNvCxnSpPr>
                <a:cxnSpLocks/>
                <a:stCxn id="16" idx="4"/>
                <a:endCxn id="5" idx="0"/>
              </p:cNvCxnSpPr>
              <p:nvPr/>
            </p:nvCxnSpPr>
            <p:spPr>
              <a:xfrm>
                <a:off x="2374892" y="2599549"/>
                <a:ext cx="106144" cy="1264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3CC964CD-FDAB-B444-82B6-B5FAF42988BF}"/>
                  </a:ext>
                </a:extLst>
              </p:cNvPr>
              <p:cNvCxnSpPr>
                <a:cxnSpLocks/>
                <a:stCxn id="20" idx="5"/>
                <a:endCxn id="5" idx="0"/>
              </p:cNvCxnSpPr>
              <p:nvPr/>
            </p:nvCxnSpPr>
            <p:spPr>
              <a:xfrm>
                <a:off x="1513816" y="3024352"/>
                <a:ext cx="967220" cy="8393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58052966-3CFE-684D-BA1B-AFB699B74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7772" y="2774365"/>
                <a:ext cx="106144" cy="7978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BCAD4307-1C62-EE4F-9790-1AF19A42E48A}"/>
                  </a:ext>
                </a:extLst>
              </p:cNvPr>
              <p:cNvGrpSpPr/>
              <p:nvPr/>
            </p:nvGrpSpPr>
            <p:grpSpPr>
              <a:xfrm>
                <a:off x="5190783" y="5797903"/>
                <a:ext cx="678873" cy="678873"/>
                <a:chOff x="5190783" y="5797903"/>
                <a:chExt cx="678873" cy="678873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650C74B-5A8F-9744-B155-8DBD82DCCEEA}"/>
                    </a:ext>
                  </a:extLst>
                </p:cNvPr>
                <p:cNvSpPr/>
                <p:nvPr/>
              </p:nvSpPr>
              <p:spPr>
                <a:xfrm>
                  <a:off x="5190783" y="5797903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108" r="-5405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A456A59-433F-4E46-A788-19FF66341EC2}"/>
                  </a:ext>
                </a:extLst>
              </p:cNvPr>
              <p:cNvGrpSpPr/>
              <p:nvPr/>
            </p:nvGrpSpPr>
            <p:grpSpPr>
              <a:xfrm>
                <a:off x="6672656" y="5192950"/>
                <a:ext cx="678873" cy="678873"/>
                <a:chOff x="6599106" y="5814002"/>
                <a:chExt cx="678873" cy="678873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6800CC4-B210-C042-AA26-A0CCCDBE4C50}"/>
                    </a:ext>
                  </a:extLst>
                </p:cNvPr>
                <p:cNvSpPr/>
                <p:nvPr/>
              </p:nvSpPr>
              <p:spPr>
                <a:xfrm>
                  <a:off x="6599106" y="5814002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66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09C39909-D7D4-F04E-BC8C-E5B237D8C390}"/>
                  </a:ext>
                </a:extLst>
              </p:cNvPr>
              <p:cNvCxnSpPr>
                <a:cxnSpLocks/>
                <a:stCxn id="4" idx="5"/>
                <a:endCxn id="46" idx="1"/>
              </p:cNvCxnSpPr>
              <p:nvPr/>
            </p:nvCxnSpPr>
            <p:spPr>
              <a:xfrm>
                <a:off x="5285381" y="4443115"/>
                <a:ext cx="1387275" cy="1089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EA6FAEB1-6856-DF45-9FF0-35F712DB1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8482" y="4606921"/>
                <a:ext cx="401721" cy="10683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68FC444E-0207-4848-B919-0F916D48149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>
                <a:off x="5045364" y="4542534"/>
                <a:ext cx="484856" cy="12553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9C1547F9-8F5B-1148-8514-71E7D2EA7BFE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86" y="3061140"/>
              <a:ext cx="514563" cy="5637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4847A019-3A4B-1942-80ED-13AFF2EEC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980" y="4679299"/>
              <a:ext cx="1136754" cy="93998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/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neighboring variable</a:t>
                </a:r>
              </a:p>
              <a:p>
                <a:r>
                  <a:rPr lang="en" altLang="zh-CN" dirty="0">
                    <a:solidFill>
                      <a:schemeClr val="accent1"/>
                    </a:solidFill>
                  </a:rPr>
                  <a:t> nodes to the factor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altLang="zh-CN" sz="2400" dirty="0">
                    <a:solidFill>
                      <a:schemeClr val="accent1"/>
                    </a:solidFill>
                  </a:rPr>
                  <a:t> </a:t>
                </a:r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blipFill>
                <a:blip r:embed="rId14"/>
                <a:stretch>
                  <a:fillRect r="-3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/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variable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blipFill>
                <a:blip r:embed="rId1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607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1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986605-1D03-6A45-A425-5E0281730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F74684-695E-B548-ADCF-C2B606D5FA1E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6" name="图片 5" descr="手机屏幕截图&#10;&#10;中度可信度描述已自动生成">
            <a:extLst>
              <a:ext uri="{FF2B5EF4-FFF2-40B4-BE49-F238E27FC236}">
                <a16:creationId xmlns:a16="http://schemas.microsoft.com/office/drawing/2014/main" id="{1DFBC8F0-CD3E-A34E-A3FD-AB8EBB23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pic>
        <p:nvPicPr>
          <p:cNvPr id="7" name="图片 6" descr="形状, 正方形&#10;&#10;描述已自动生成">
            <a:extLst>
              <a:ext uri="{FF2B5EF4-FFF2-40B4-BE49-F238E27FC236}">
                <a16:creationId xmlns:a16="http://schemas.microsoft.com/office/drawing/2014/main" id="{B835E776-1C30-1941-99AD-8A9DAE4B8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pic>
        <p:nvPicPr>
          <p:cNvPr id="8" name="图片 7" descr="背景图案&#10;&#10;描述已自动生成">
            <a:extLst>
              <a:ext uri="{FF2B5EF4-FFF2-40B4-BE49-F238E27FC236}">
                <a16:creationId xmlns:a16="http://schemas.microsoft.com/office/drawing/2014/main" id="{9FE1EEA7-29E1-DE44-9EAB-484F41769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59685458-B5A3-CA4D-BB9B-C99C96B40340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2BC1B947-2FBB-164A-8219-F4CA72C67E31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2027012F-9569-1D4F-89D3-2068FAC51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11C7F863-E73E-704A-992C-676595B2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40E398F4-CCC9-AD4E-8CE1-C24E33483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8E57F23-DD93-3843-BD4C-262E11A0526A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4A5C217A-3323-C948-A6DD-8D286877F67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B846F69B-B000-AC48-AD93-1E868CFAC2D7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C6F26B46-0D01-1846-A896-36E267BF6CF2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181222C-F633-E54E-ADC9-42A5B2ADAF48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A55C331B-570C-1747-8883-3BA52A6942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8FA7655-6A44-C846-977F-472F428AC597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353716B1-3540-304D-92F4-4758525B4CFF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26E8C92A-5F17-894D-9950-D893916B8F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1815A270-D8AE-684C-8F50-ACD447DF7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555B05D-36F6-F740-8A91-AE783F46B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C860F352-419C-1D4A-9BC0-CB930FD93268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3B201A84-C4D0-9146-B593-78611EA7293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4A79D075-BB44-BF40-BFF5-AB8109E3D6D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C9E4E444-5489-414F-82FA-362F53AEA3C8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32FC2634-0493-9944-B24B-A6249B7E4027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F053CA22-2BC3-3543-9E47-02EF30A56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AFE7CA2D-88E4-514A-B61A-50201141A08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sp>
        <p:nvSpPr>
          <p:cNvPr id="32" name="三角形 31">
            <a:extLst>
              <a:ext uri="{FF2B5EF4-FFF2-40B4-BE49-F238E27FC236}">
                <a16:creationId xmlns:a16="http://schemas.microsoft.com/office/drawing/2014/main" id="{1C1CF557-9076-0B47-8E6C-F22467750C97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8FB5C44-9F37-D74F-9FDE-66B7E36E5052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74C358F3-56A8-8347-898C-EEB82B38B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0E323A03-37E7-B44C-AFC8-A4C3DA25AB78}"/>
              </a:ext>
            </a:extLst>
          </p:cNvPr>
          <p:cNvCxnSpPr>
            <a:cxnSpLocks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3DB0BB87-AC98-5848-9172-C635AD870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3554" y="2896054"/>
            <a:ext cx="3162300" cy="6985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B3F8A91-E058-E24C-9985-FE9E31E94C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919" y="3585915"/>
            <a:ext cx="2476839" cy="167169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20EB624-92CE-4943-ABC2-6E1BAFCE2B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2040" y="5252618"/>
            <a:ext cx="5156200" cy="1003300"/>
          </a:xfrm>
          <a:prstGeom prst="rect">
            <a:avLst/>
          </a:prstGeom>
        </p:spPr>
      </p:pic>
      <p:sp>
        <p:nvSpPr>
          <p:cNvPr id="39" name="椭圆 38">
            <a:extLst>
              <a:ext uri="{FF2B5EF4-FFF2-40B4-BE49-F238E27FC236}">
                <a16:creationId xmlns:a16="http://schemas.microsoft.com/office/drawing/2014/main" id="{D278FC1F-B4F3-D146-8E5E-1154D1779124}"/>
              </a:ext>
            </a:extLst>
          </p:cNvPr>
          <p:cNvSpPr/>
          <p:nvPr/>
        </p:nvSpPr>
        <p:spPr>
          <a:xfrm>
            <a:off x="4206284" y="3590171"/>
            <a:ext cx="166191" cy="16619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2D452A0-F838-9C4E-966D-460F4AFB4B00}"/>
              </a:ext>
            </a:extLst>
          </p:cNvPr>
          <p:cNvCxnSpPr>
            <a:cxnSpLocks/>
          </p:cNvCxnSpPr>
          <p:nvPr/>
        </p:nvCxnSpPr>
        <p:spPr>
          <a:xfrm flipV="1">
            <a:off x="2899100" y="3756362"/>
            <a:ext cx="1307184" cy="185484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8CA604A-1D6E-5F4D-9E95-601D2A35DF1A}"/>
              </a:ext>
            </a:extLst>
          </p:cNvPr>
          <p:cNvSpPr/>
          <p:nvPr/>
        </p:nvSpPr>
        <p:spPr>
          <a:xfrm>
            <a:off x="3567973" y="5299244"/>
            <a:ext cx="2662553" cy="835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55A1247-7F71-854A-A676-1C191D0E33D3}"/>
              </a:ext>
            </a:extLst>
          </p:cNvPr>
          <p:cNvSpPr txBox="1"/>
          <p:nvPr/>
        </p:nvSpPr>
        <p:spPr>
          <a:xfrm>
            <a:off x="4111413" y="616874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Scaled path loss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2F0476-CE97-D64B-94C9-484B4C2737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8809" y="18112"/>
            <a:ext cx="5383191" cy="9980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54884854-87A9-0640-82D4-B6AE1D92AA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13505" y="1896474"/>
            <a:ext cx="1445651" cy="353723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865355D2-DF3E-C24E-A6F2-20F7F593D641}"/>
              </a:ext>
            </a:extLst>
          </p:cNvPr>
          <p:cNvSpPr txBox="1"/>
          <p:nvPr/>
        </p:nvSpPr>
        <p:spPr>
          <a:xfrm>
            <a:off x="9837739" y="1439612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Compress Sensing</a:t>
            </a:r>
            <a:endParaRPr kumimoji="1" lang="zh-CN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61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2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836975-847D-E94C-ABEF-CDC8B1AE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1406" y="1302419"/>
            <a:ext cx="7493000" cy="1943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191E6D-62A7-3C45-94DB-30918190F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613904"/>
            <a:ext cx="5181600" cy="30690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B0BB62-B200-7C45-BB62-4A819CCF88C1}"/>
              </a:ext>
            </a:extLst>
          </p:cNvPr>
          <p:cNvSpPr txBox="1"/>
          <p:nvPr/>
        </p:nvSpPr>
        <p:spPr>
          <a:xfrm>
            <a:off x="1876926" y="3465095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Let                         be the only variables 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EB53A9-9837-584E-BE8F-99CC9A10A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829" y="3414625"/>
            <a:ext cx="444500" cy="406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4F2994-796B-5E4D-B89D-7F59FB4736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75" b="20000"/>
          <a:stretch/>
        </p:blipFill>
        <p:spPr>
          <a:xfrm>
            <a:off x="3112476" y="3409282"/>
            <a:ext cx="520212" cy="406400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89396E4-346E-7841-949C-1E3489030495}"/>
              </a:ext>
            </a:extLst>
          </p:cNvPr>
          <p:cNvCxnSpPr/>
          <p:nvPr/>
        </p:nvCxnSpPr>
        <p:spPr>
          <a:xfrm flipV="1">
            <a:off x="6001407" y="1027906"/>
            <a:ext cx="1210187" cy="2655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6B6B70B-6ACF-8544-91F1-F208E59A63CA}"/>
              </a:ext>
            </a:extLst>
          </p:cNvPr>
          <p:cNvCxnSpPr>
            <a:cxnSpLocks/>
          </p:cNvCxnSpPr>
          <p:nvPr/>
        </p:nvCxnSpPr>
        <p:spPr>
          <a:xfrm>
            <a:off x="8795895" y="3601479"/>
            <a:ext cx="0" cy="450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E2ED104-A3CC-374E-8191-91867DE73179}"/>
              </a:ext>
            </a:extLst>
          </p:cNvPr>
          <p:cNvSpPr txBox="1"/>
          <p:nvPr/>
        </p:nvSpPr>
        <p:spPr>
          <a:xfrm>
            <a:off x="9044529" y="368292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Pilot design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016DD02-66C5-F846-BA33-6F49BEE50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0890" y="4052257"/>
            <a:ext cx="3972910" cy="104892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168F772-4D0A-DE43-9C6D-5CE98A22DC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8502" y="5101180"/>
            <a:ext cx="2157686" cy="1388610"/>
          </a:xfrm>
          <a:prstGeom prst="rect">
            <a:avLst/>
          </a:prstGeom>
        </p:spPr>
      </p:pic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C2A5F17-A33A-C349-84EE-F7004CF3F4DC}"/>
              </a:ext>
            </a:extLst>
          </p:cNvPr>
          <p:cNvCxnSpPr>
            <a:cxnSpLocks/>
          </p:cNvCxnSpPr>
          <p:nvPr/>
        </p:nvCxnSpPr>
        <p:spPr>
          <a:xfrm flipH="1" flipV="1">
            <a:off x="6495393" y="5555581"/>
            <a:ext cx="130328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17887045-1E2E-A841-B6C6-517C500D29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0139" y="4960888"/>
            <a:ext cx="3546633" cy="71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13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646E0-4B78-BE4B-97C9-4D552876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Lemma 3/Appendix 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F97BC-08DB-B84E-8425-9D39AC0EF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872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1E2A3-0787-3949-A78D-46A300B8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0004E-F5C1-014D-8154-CAB27486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71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: Angular domain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CSI estimation (Theoretical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Illustratino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Not fully implementing the MIMO channel sparsity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RIS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estimation (RIS System Illustration)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LS-based methods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High dimension, which is lethal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 high frequency </a:t>
            </a:r>
            <a:r>
              <a:rPr kumimoji="1" lang="en-US" altLang="zh-CN" dirty="0" err="1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system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 concept: channel extrapolation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AI-based, need training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Angular domain 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Suitable for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channel sparsity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Save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estimation accuracy</a:t>
            </a:r>
          </a:p>
        </p:txBody>
      </p:sp>
    </p:spTree>
    <p:extLst>
      <p:ext uri="{BB962C8B-B14F-4D97-AF65-F5344CB8AC3E}">
        <p14:creationId xmlns:p14="http://schemas.microsoft.com/office/powerpoint/2010/main" val="156359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2: single RF antenna design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Low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computational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Relatively low estimation accuracy, surfer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from“</a:t>
            </a:r>
            <a:r>
              <a:rPr kumimoji="1" lang="en-US" altLang="zh-CN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Angular Domain Distortion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” (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Proved in Lemma 3/Appendix C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semi-active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system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price and power consumption (It contradicts the original intention of RIS)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Impossible in practical</a:t>
            </a: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Proposed: RIS 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 just ONE RF antenna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Huge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performance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increasement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compared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full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passive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(Cascade CSI)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Much lower price and system complexity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606253-3DEC-5A4B-BCCC-8C4BA07B9761}"/>
              </a:ext>
            </a:extLst>
          </p:cNvPr>
          <p:cNvSpPr/>
          <p:nvPr/>
        </p:nvSpPr>
        <p:spPr>
          <a:xfrm>
            <a:off x="3198821" y="2858814"/>
            <a:ext cx="3727496" cy="294290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32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3: EM alg. &amp; VB Inf. (Waiting)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Challenge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assisted system introduced high dimension CSI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Advantages in angle-domain design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Opportunity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EM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VBI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in MIMO</a:t>
            </a: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VS.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LASSO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AMP</a:t>
            </a: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https://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v.youku.com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v_show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/id_XMTM1Njc5NzkxNg==.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html?spm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=a2hbt.13141534.1_2.d_1_22&amp;f=51634930&amp;scm=20140719.apircmd.46307.video_XMTM1Njc5NzkxNg==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5EACFA-7F11-8040-A965-589589F30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656" y="3546010"/>
            <a:ext cx="6114120" cy="1133566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21D3442-4715-5941-871A-5A70624DB99B}"/>
              </a:ext>
            </a:extLst>
          </p:cNvPr>
          <p:cNvCxnSpPr>
            <a:cxnSpLocks/>
          </p:cNvCxnSpPr>
          <p:nvPr/>
        </p:nvCxnSpPr>
        <p:spPr>
          <a:xfrm flipH="1">
            <a:off x="3920648" y="4338918"/>
            <a:ext cx="1870055" cy="558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>
            <a:extLst>
              <a:ext uri="{FF2B5EF4-FFF2-40B4-BE49-F238E27FC236}">
                <a16:creationId xmlns:a16="http://schemas.microsoft.com/office/drawing/2014/main" id="{288AA891-F7F1-2544-8E35-5AFEFD0B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91" y="1685419"/>
            <a:ext cx="381000" cy="431800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B478988D-2D47-BB4B-99E5-34AA0684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15" y="1875971"/>
            <a:ext cx="457200" cy="457200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D03370CA-59A9-8E42-8F72-7264F5F2E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396" y="2360675"/>
            <a:ext cx="533400" cy="431800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162953EC-4219-3845-8D04-865F30CDF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083FCA2-AD17-3C4C-BC0E-C015C727F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572" y="1875354"/>
            <a:ext cx="647700" cy="469900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F44E19B7-4AFF-9F48-983D-7E6DC6F8C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471" y="1610125"/>
            <a:ext cx="374225" cy="3962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FFBBD57-8708-0048-828B-98DCEF0D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 Model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88206B-A73B-F946-8BAE-C81904E103ED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0" name="图片 9" descr="手机屏幕截图&#10;&#10;中度可信度描述已自动生成">
            <a:extLst>
              <a:ext uri="{FF2B5EF4-FFF2-40B4-BE49-F238E27FC236}">
                <a16:creationId xmlns:a16="http://schemas.microsoft.com/office/drawing/2014/main" id="{0B615560-F42E-DF41-A1B0-C11C6A7B3D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5363053-3D18-4A43-A38D-07D3F81CAEDC}"/>
              </a:ext>
            </a:extLst>
          </p:cNvPr>
          <p:cNvSpPr txBox="1"/>
          <p:nvPr/>
        </p:nvSpPr>
        <p:spPr>
          <a:xfrm>
            <a:off x="5563991" y="293103"/>
            <a:ext cx="471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single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RF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Antenna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M-ULA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3" name="图片 12" descr="形状, 正方形&#10;&#10;描述已自动生成">
            <a:extLst>
              <a:ext uri="{FF2B5EF4-FFF2-40B4-BE49-F238E27FC236}">
                <a16:creationId xmlns:a16="http://schemas.microsoft.com/office/drawing/2014/main" id="{C8FAE8DC-25C7-3F4B-93DC-467EB633C1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8F84B23-BDA0-E944-AF0E-A3CD339E15ED}"/>
              </a:ext>
            </a:extLst>
          </p:cNvPr>
          <p:cNvCxnSpPr>
            <a:cxnSpLocks/>
          </p:cNvCxnSpPr>
          <p:nvPr/>
        </p:nvCxnSpPr>
        <p:spPr>
          <a:xfrm flipH="1">
            <a:off x="2249291" y="1690688"/>
            <a:ext cx="4753676" cy="785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背景图案&#10;&#10;描述已自动生成">
            <a:extLst>
              <a:ext uri="{FF2B5EF4-FFF2-40B4-BE49-F238E27FC236}">
                <a16:creationId xmlns:a16="http://schemas.microsoft.com/office/drawing/2014/main" id="{9FE215A4-32FB-0D4A-B0EE-F71CA7E43B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F414DA30-E624-F340-B1D5-F8B72D3A22F7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0C363C91-6BAB-FC46-947C-102440CE1809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589C7130-D883-5443-ABC8-170772FEF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956E56C-6B07-424A-987B-9CF86C815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2A90A009-0FFB-6E4C-AAEE-CE064BA04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1BF06C7-5695-E746-858F-5B8E9B639F2F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620929D-9407-984A-9ECC-8CAC4F01E62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F50789E-1EAB-C34C-A0F8-C2C7ED4B7D1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0B5FDB6-2664-E44E-B17A-306F4FF1B964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739C85D-1324-404A-B3B0-6F533CA4BDFC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5913BA89-23BF-F643-8C1C-9E73FD95D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934D118-A900-124E-AEB3-AF3AC879A4F3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5BD1FB44-2FB3-7344-8799-16B2DBE05E25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D6328932-0490-3947-AFE4-247515B8E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F1283BEC-D707-4643-B9E7-97DF2D288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A1307EDA-4863-844F-B7F1-B239D713A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3E17705-200C-6449-94D7-32B8AC71B6CC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523DE760-0E92-2446-8011-8562E244D10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71FA053-9525-BB4D-8856-43CD234038E1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8E9142D-ED4C-A04E-B7F4-A9E4557EDC06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3034F520-ACD1-914A-9644-E93DEC251C65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4206472A-94D6-7840-83DF-60021633B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097DB9AC-CBAF-2B4D-9C10-EC13FC53BF2F}"/>
              </a:ext>
            </a:extLst>
          </p:cNvPr>
          <p:cNvCxnSpPr>
            <a:cxnSpLocks/>
          </p:cNvCxnSpPr>
          <p:nvPr/>
        </p:nvCxnSpPr>
        <p:spPr>
          <a:xfrm rot="5400000" flipV="1">
            <a:off x="1970989" y="3235039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C0C42332-DB7A-0043-A156-0EA45AE43189}"/>
              </a:ext>
            </a:extLst>
          </p:cNvPr>
          <p:cNvCxnSpPr>
            <a:cxnSpLocks/>
          </p:cNvCxnSpPr>
          <p:nvPr/>
        </p:nvCxnSpPr>
        <p:spPr>
          <a:xfrm flipV="1">
            <a:off x="9999353" y="4511614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FAEEC19-D518-774D-A766-BBD3ED04CEE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8890D5B-8822-5648-B9F8-44807A71E2D1}"/>
              </a:ext>
            </a:extLst>
          </p:cNvPr>
          <p:cNvCxnSpPr>
            <a:cxnSpLocks/>
          </p:cNvCxnSpPr>
          <p:nvPr/>
        </p:nvCxnSpPr>
        <p:spPr>
          <a:xfrm flipH="1" flipV="1">
            <a:off x="8390460" y="1756636"/>
            <a:ext cx="861489" cy="24933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 descr="形状&#10;&#10;描述已自动生成">
            <a:extLst>
              <a:ext uri="{FF2B5EF4-FFF2-40B4-BE49-F238E27FC236}">
                <a16:creationId xmlns:a16="http://schemas.microsoft.com/office/drawing/2014/main" id="{624F525D-589F-BE41-9B01-418B76A827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4389032" y="3503704"/>
            <a:ext cx="1801040" cy="2184413"/>
          </a:xfrm>
          <a:prstGeom prst="rect">
            <a:avLst/>
          </a:prstGeom>
        </p:spPr>
      </p:pic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14D0006E-8DDC-2F46-B127-D68175963D65}"/>
              </a:ext>
            </a:extLst>
          </p:cNvPr>
          <p:cNvCxnSpPr>
            <a:cxnSpLocks/>
          </p:cNvCxnSpPr>
          <p:nvPr/>
        </p:nvCxnSpPr>
        <p:spPr>
          <a:xfrm flipH="1" flipV="1">
            <a:off x="6237039" y="4670678"/>
            <a:ext cx="2178260" cy="309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十字形 65">
            <a:extLst>
              <a:ext uri="{FF2B5EF4-FFF2-40B4-BE49-F238E27FC236}">
                <a16:creationId xmlns:a16="http://schemas.microsoft.com/office/drawing/2014/main" id="{7242A4AF-987E-BE43-ABC8-FE4B3929826F}"/>
              </a:ext>
            </a:extLst>
          </p:cNvPr>
          <p:cNvSpPr/>
          <p:nvPr/>
        </p:nvSpPr>
        <p:spPr>
          <a:xfrm rot="2719444">
            <a:off x="5196094" y="4051782"/>
            <a:ext cx="1197429" cy="1202732"/>
          </a:xfrm>
          <a:prstGeom prst="plus">
            <a:avLst>
              <a:gd name="adj" fmla="val 442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6AF9C09-3883-FD48-92BF-961740A8710C}"/>
              </a:ext>
            </a:extLst>
          </p:cNvPr>
          <p:cNvSpPr txBox="1"/>
          <p:nvPr/>
        </p:nvSpPr>
        <p:spPr>
          <a:xfrm>
            <a:off x="6237040" y="4859139"/>
            <a:ext cx="171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Direct link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680AF0DE-37FB-D741-B834-01433EC8B0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4867" y="2514791"/>
            <a:ext cx="419100" cy="53340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CE2E30C4-6ABF-E84C-B411-7D82117CF0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59264" y="3888916"/>
            <a:ext cx="622300" cy="508000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6278149A-54BB-5248-A4ED-02D5D1848D84}"/>
              </a:ext>
            </a:extLst>
          </p:cNvPr>
          <p:cNvGrpSpPr/>
          <p:nvPr/>
        </p:nvGrpSpPr>
        <p:grpSpPr>
          <a:xfrm>
            <a:off x="4618562" y="2205963"/>
            <a:ext cx="45719" cy="359370"/>
            <a:chOff x="3307229" y="2523890"/>
            <a:chExt cx="45719" cy="359370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60104EE-F82D-4D4D-966E-CC0826D3647D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14181A4-2141-AF48-8526-3E0348FB245D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B12FE3B-146C-D045-80B5-793E5A2C0A96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D96EDD0-7F10-774A-83D7-83E81866F44C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6906AEF5-243C-214B-9485-C5513C3FC38C}"/>
              </a:ext>
            </a:extLst>
          </p:cNvPr>
          <p:cNvCxnSpPr>
            <a:cxnSpLocks/>
          </p:cNvCxnSpPr>
          <p:nvPr/>
        </p:nvCxnSpPr>
        <p:spPr>
          <a:xfrm flipH="1" flipV="1">
            <a:off x="2334867" y="2559543"/>
            <a:ext cx="2291262" cy="4567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9B4A3B27-644F-DE47-A65F-57C12F091C96}"/>
              </a:ext>
            </a:extLst>
          </p:cNvPr>
          <p:cNvCxnSpPr>
            <a:cxnSpLocks/>
          </p:cNvCxnSpPr>
          <p:nvPr/>
        </p:nvCxnSpPr>
        <p:spPr>
          <a:xfrm flipH="1">
            <a:off x="4719922" y="1838846"/>
            <a:ext cx="2283045" cy="11329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19D66BA-F556-6843-A297-664B07168B9D}"/>
              </a:ext>
            </a:extLst>
          </p:cNvPr>
          <p:cNvSpPr txBox="1"/>
          <p:nvPr/>
        </p:nvSpPr>
        <p:spPr>
          <a:xfrm>
            <a:off x="3551297" y="1515012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9C2C7E61-421A-A949-8A16-EFB689617C51}"/>
              </a:ext>
            </a:extLst>
          </p:cNvPr>
          <p:cNvGrpSpPr/>
          <p:nvPr/>
        </p:nvGrpSpPr>
        <p:grpSpPr>
          <a:xfrm rot="4324211">
            <a:off x="9198103" y="2844399"/>
            <a:ext cx="45719" cy="359370"/>
            <a:chOff x="3307229" y="2523890"/>
            <a:chExt cx="45719" cy="359370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C241449C-181B-684E-9A02-C8C820836FDF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67DB145-6314-7841-8E63-516928097DB9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9704843A-1D85-5049-8199-2580D63063BA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31DE83B-18B4-364D-86B5-A9A0D677E88B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B0620780-82B6-8941-B43B-98D84429AFA7}"/>
              </a:ext>
            </a:extLst>
          </p:cNvPr>
          <p:cNvCxnSpPr>
            <a:cxnSpLocks/>
          </p:cNvCxnSpPr>
          <p:nvPr/>
        </p:nvCxnSpPr>
        <p:spPr>
          <a:xfrm flipH="1" flipV="1">
            <a:off x="8628892" y="1761695"/>
            <a:ext cx="1305375" cy="64363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1D5580A1-97BA-CB4F-A21C-915FC04E36D6}"/>
              </a:ext>
            </a:extLst>
          </p:cNvPr>
          <p:cNvCxnSpPr>
            <a:cxnSpLocks/>
          </p:cNvCxnSpPr>
          <p:nvPr/>
        </p:nvCxnSpPr>
        <p:spPr>
          <a:xfrm flipV="1">
            <a:off x="9370171" y="2475327"/>
            <a:ext cx="629182" cy="161841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113B719-2F2E-154B-BCC6-BA6B4EDCDBFE}"/>
              </a:ext>
            </a:extLst>
          </p:cNvPr>
          <p:cNvSpPr txBox="1"/>
          <p:nvPr/>
        </p:nvSpPr>
        <p:spPr>
          <a:xfrm>
            <a:off x="9317588" y="1640481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C529B25-3F12-394C-9CA5-1271FAFA49F9}"/>
              </a:ext>
            </a:extLst>
          </p:cNvPr>
          <p:cNvSpPr txBox="1"/>
          <p:nvPr/>
        </p:nvSpPr>
        <p:spPr>
          <a:xfrm>
            <a:off x="2183459" y="2914837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15106CB-E998-FE42-B567-87033477E069}"/>
              </a:ext>
            </a:extLst>
          </p:cNvPr>
          <p:cNvSpPr txBox="1"/>
          <p:nvPr/>
        </p:nvSpPr>
        <p:spPr>
          <a:xfrm>
            <a:off x="5726445" y="1778031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1902563-3B73-7A4E-AFD4-D4551AD12EF9}"/>
              </a:ext>
            </a:extLst>
          </p:cNvPr>
          <p:cNvSpPr txBox="1"/>
          <p:nvPr/>
        </p:nvSpPr>
        <p:spPr>
          <a:xfrm>
            <a:off x="8572307" y="2236188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576F00B-D8EE-5F4B-9DEA-23D230A164E2}"/>
              </a:ext>
            </a:extLst>
          </p:cNvPr>
          <p:cNvSpPr txBox="1"/>
          <p:nvPr/>
        </p:nvSpPr>
        <p:spPr>
          <a:xfrm>
            <a:off x="9338007" y="4217075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8862C597-6313-BB47-9991-B4E788183D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41123" y="2865069"/>
            <a:ext cx="393700" cy="419100"/>
          </a:xfrm>
          <a:prstGeom prst="rect">
            <a:avLst/>
          </a:prstGeom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359D5ACB-DCD5-C04A-90A3-9AE316113FDD}"/>
              </a:ext>
            </a:extLst>
          </p:cNvPr>
          <p:cNvSpPr txBox="1"/>
          <p:nvPr/>
        </p:nvSpPr>
        <p:spPr>
          <a:xfrm>
            <a:off x="5618279" y="286113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A6799EC-0114-C945-8743-1912C2CAECA2}"/>
              </a:ext>
            </a:extLst>
          </p:cNvPr>
          <p:cNvSpPr txBox="1"/>
          <p:nvPr/>
        </p:nvSpPr>
        <p:spPr>
          <a:xfrm>
            <a:off x="10413016" y="296604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34EA94E6-66B9-F442-AC60-0E5857843A5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41516" y="2852329"/>
            <a:ext cx="571500" cy="508000"/>
          </a:xfrm>
          <a:prstGeom prst="rect">
            <a:avLst/>
          </a:prstGeom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0423602A-7C65-6644-9627-8F0F15FDEDF2}"/>
              </a:ext>
            </a:extLst>
          </p:cNvPr>
          <p:cNvSpPr txBox="1"/>
          <p:nvPr/>
        </p:nvSpPr>
        <p:spPr>
          <a:xfrm>
            <a:off x="9841516" y="5077996"/>
            <a:ext cx="179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Suffer from doppler effect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9" name="三角形 118">
            <a:extLst>
              <a:ext uri="{FF2B5EF4-FFF2-40B4-BE49-F238E27FC236}">
                <a16:creationId xmlns:a16="http://schemas.microsoft.com/office/drawing/2014/main" id="{2D992454-B1EE-4E41-9FDD-F132427CCE7E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0CC3AF47-A50E-514C-89F1-ED80A0B09D58}"/>
              </a:ext>
            </a:extLst>
          </p:cNvPr>
          <p:cNvCxnSpPr/>
          <p:nvPr/>
        </p:nvCxnSpPr>
        <p:spPr>
          <a:xfrm flipV="1">
            <a:off x="7742240" y="1452752"/>
            <a:ext cx="0" cy="432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363C9EF6-A70F-354C-89C4-8521E24EAB8F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图片 127">
            <a:extLst>
              <a:ext uri="{FF2B5EF4-FFF2-40B4-BE49-F238E27FC236}">
                <a16:creationId xmlns:a16="http://schemas.microsoft.com/office/drawing/2014/main" id="{B3099226-E7B7-214D-A2A1-6AD9735566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F7B2E92A-B920-EB48-8D35-6BC4E6CC624E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89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487C60-D252-BF4F-A61F-8B05E6E8F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66" y="1936750"/>
            <a:ext cx="4394200" cy="4686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6F9030-5BFC-824A-B443-82FF41B8A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449" y="1999721"/>
            <a:ext cx="2743200" cy="67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2476A8-4B19-1649-A90B-81662ED25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1690688"/>
            <a:ext cx="4419600" cy="1231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D5897F-42D6-2741-830B-1FC10B9D1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50" y="3286125"/>
            <a:ext cx="3289300" cy="596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BC3B1A-B4EB-B24F-999F-0EE450F1B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900" y="2897717"/>
            <a:ext cx="4737100" cy="1346200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827C1D8-242F-F94C-BB94-870C7933F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4616449" y="4749800"/>
            <a:ext cx="2425700" cy="482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2D54690-4A54-AE40-8A36-FCA118049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6332" y="4699000"/>
            <a:ext cx="3238500" cy="533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1168D2-F8F9-9E4A-8F4F-5213A6111D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3858" y="5864225"/>
            <a:ext cx="2616200" cy="4699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F99946F-B2A6-4944-8678-FB9EE944FC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92532" y="5864225"/>
            <a:ext cx="3162300" cy="4826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D6D3420-0CC6-294C-BC38-22B158F763D9}"/>
              </a:ext>
            </a:extLst>
          </p:cNvPr>
          <p:cNvSpPr txBox="1"/>
          <p:nvPr/>
        </p:nvSpPr>
        <p:spPr>
          <a:xfrm>
            <a:off x="5672476" y="261909"/>
            <a:ext cx="4989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Angular Domain Expressions and Components</a:t>
            </a:r>
            <a:endParaRPr kumimoji="1" lang="zh-CN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BD0C177-1A51-E440-8DEF-EA85CDB31F6E}"/>
              </a:ext>
            </a:extLst>
          </p:cNvPr>
          <p:cNvSpPr/>
          <p:nvPr/>
        </p:nvSpPr>
        <p:spPr>
          <a:xfrm rot="5400000">
            <a:off x="7935191" y="-2008666"/>
            <a:ext cx="673099" cy="6989621"/>
          </a:xfrm>
          <a:prstGeom prst="leftBrace">
            <a:avLst>
              <a:gd name="adj1" fmla="val 88890"/>
              <a:gd name="adj2" fmla="val 498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0139D8-60F7-094C-8445-5DA56443615F}"/>
              </a:ext>
            </a:extLst>
          </p:cNvPr>
          <p:cNvSpPr/>
          <p:nvPr/>
        </p:nvSpPr>
        <p:spPr>
          <a:xfrm>
            <a:off x="360323" y="4423444"/>
            <a:ext cx="4071486" cy="206943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CA89B7-75DF-E54E-8E52-E76261E7CA10}"/>
              </a:ext>
            </a:extLst>
          </p:cNvPr>
          <p:cNvSpPr txBox="1"/>
          <p:nvPr/>
        </p:nvSpPr>
        <p:spPr>
          <a:xfrm>
            <a:off x="427566" y="405411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first</a:t>
            </a:r>
            <a:endParaRPr kumimoji="1" lang="zh-CN" altLang="en-US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1EC94D-50D9-CA45-AC39-6F70CFA56F51}"/>
              </a:ext>
            </a:extLst>
          </p:cNvPr>
          <p:cNvSpPr/>
          <p:nvPr/>
        </p:nvSpPr>
        <p:spPr>
          <a:xfrm>
            <a:off x="360323" y="1861650"/>
            <a:ext cx="4071486" cy="206943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E26221-A581-D840-9F8E-4998A8CCA9DC}"/>
              </a:ext>
            </a:extLst>
          </p:cNvPr>
          <p:cNvSpPr txBox="1"/>
          <p:nvPr/>
        </p:nvSpPr>
        <p:spPr>
          <a:xfrm>
            <a:off x="49146" y="145336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with known     &amp;</a:t>
            </a:r>
            <a:endParaRPr kumimoji="1" lang="zh-CN" altLang="en-US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E95E215-6DB1-4341-9F53-1FBD9FD6B7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78530" y="1519463"/>
            <a:ext cx="461548" cy="27316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5885155-7A9F-304C-90D9-7A4946D02C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46453" y="1451965"/>
            <a:ext cx="500484" cy="3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4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5EC68D3-6FE1-324C-A8E4-B97C0C96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108" y="3642634"/>
            <a:ext cx="1054100" cy="546100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FCEAC9B6-842E-A04C-A701-86E13E8953E5}"/>
              </a:ext>
            </a:extLst>
          </p:cNvPr>
          <p:cNvSpPr/>
          <p:nvPr/>
        </p:nvSpPr>
        <p:spPr>
          <a:xfrm>
            <a:off x="2116256" y="3311627"/>
            <a:ext cx="3367011" cy="1204489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2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1D47D0B-A58E-0143-9D4F-C101A8A3A42F}"/>
              </a:ext>
            </a:extLst>
          </p:cNvPr>
          <p:cNvSpPr txBox="1"/>
          <p:nvPr/>
        </p:nvSpPr>
        <p:spPr>
          <a:xfrm>
            <a:off x="5980784" y="159355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flipH="1">
            <a:off x="1021794" y="3589821"/>
            <a:ext cx="942328" cy="762000"/>
          </a:xfrm>
          <a:prstGeom prst="arc">
            <a:avLst>
              <a:gd name="adj1" fmla="val 16200000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801" y="2962432"/>
            <a:ext cx="292100" cy="5207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6D80E4B9-B11C-7E4C-B6B2-DAEB4973C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5688" y="4891011"/>
            <a:ext cx="1473200" cy="393700"/>
          </a:xfrm>
          <a:prstGeom prst="rect">
            <a:avLst/>
          </a:prstGeom>
        </p:spPr>
      </p:pic>
      <p:sp>
        <p:nvSpPr>
          <p:cNvPr id="51" name="左大括号 50">
            <a:extLst>
              <a:ext uri="{FF2B5EF4-FFF2-40B4-BE49-F238E27FC236}">
                <a16:creationId xmlns:a16="http://schemas.microsoft.com/office/drawing/2014/main" id="{6D69108B-C28C-1545-8D6A-5F1937684BB9}"/>
              </a:ext>
            </a:extLst>
          </p:cNvPr>
          <p:cNvSpPr/>
          <p:nvPr/>
        </p:nvSpPr>
        <p:spPr>
          <a:xfrm>
            <a:off x="3007578" y="3453585"/>
            <a:ext cx="284426" cy="950234"/>
          </a:xfrm>
          <a:prstGeom prst="leftBrace">
            <a:avLst>
              <a:gd name="adj1" fmla="val 38284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A3BF5CC-ADDD-2F47-A7DA-4301A4D64910}"/>
              </a:ext>
            </a:extLst>
          </p:cNvPr>
          <p:cNvSpPr txBox="1"/>
          <p:nvPr/>
        </p:nvSpPr>
        <p:spPr>
          <a:xfrm>
            <a:off x="3307965" y="385842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resolution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F501F4E-A7F0-2B40-9BF4-4B04104946C6}"/>
              </a:ext>
            </a:extLst>
          </p:cNvPr>
          <p:cNvSpPr txBox="1"/>
          <p:nvPr/>
        </p:nvSpPr>
        <p:spPr>
          <a:xfrm>
            <a:off x="3297727" y="341698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Nyquist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80C9B07-A447-FE48-83C9-F08B3601710A}"/>
              </a:ext>
            </a:extLst>
          </p:cNvPr>
          <p:cNvSpPr txBox="1"/>
          <p:nvPr/>
        </p:nvSpPr>
        <p:spPr>
          <a:xfrm>
            <a:off x="4188214" y="416715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04B0ACE5-6835-F04D-A4B7-AC9F801A80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8600" y="2581711"/>
            <a:ext cx="2324100" cy="6096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328BF4C4-A69E-8E4D-9A78-AE23127A64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8600" y="4592188"/>
            <a:ext cx="2362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6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1CC598C5-2DFA-824F-9302-54185851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1335088"/>
            <a:ext cx="3759200" cy="711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8AAAF24-025D-494E-9ED2-0E70E7DDB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428" y="2810760"/>
            <a:ext cx="4143133" cy="41098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5704313-477C-BF4C-8B00-4FFCE6365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215" y="3388449"/>
            <a:ext cx="4081900" cy="78582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429728C0-AF32-6B40-8F51-18316F1BF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0497" y="4428030"/>
            <a:ext cx="3263900" cy="88900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2099BEEC-24E6-F247-8EAE-E23056F224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0194" y="5295814"/>
            <a:ext cx="3911600" cy="850900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82E46AEF-6075-A345-89A1-4180F48DEE33}"/>
              </a:ext>
            </a:extLst>
          </p:cNvPr>
          <p:cNvSpPr/>
          <p:nvPr/>
        </p:nvSpPr>
        <p:spPr>
          <a:xfrm>
            <a:off x="7908599" y="1403429"/>
            <a:ext cx="4143133" cy="516553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3 (Angular Domain)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rot="8720844">
            <a:off x="5009375" y="2440317"/>
            <a:ext cx="420829" cy="451379"/>
          </a:xfrm>
          <a:prstGeom prst="arc">
            <a:avLst>
              <a:gd name="adj1" fmla="val 17314412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4807" y="2954974"/>
            <a:ext cx="176779" cy="315127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03AFF40-3986-EE46-B468-035918E8D907}"/>
              </a:ext>
            </a:extLst>
          </p:cNvPr>
          <p:cNvSpPr txBox="1"/>
          <p:nvPr/>
        </p:nvSpPr>
        <p:spPr>
          <a:xfrm>
            <a:off x="8107957" y="1389741"/>
            <a:ext cx="375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 an equitization column</a:t>
            </a:r>
          </a:p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let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“x”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discrete time index: 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then the FFT of this vector has only one non-zero element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condition that:</a:t>
            </a: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CD04C61-93E6-1F43-91A6-4131A71E1D17}"/>
              </a:ext>
            </a:extLst>
          </p:cNvPr>
          <p:cNvGrpSpPr/>
          <p:nvPr/>
        </p:nvGrpSpPr>
        <p:grpSpPr>
          <a:xfrm>
            <a:off x="5292644" y="2121400"/>
            <a:ext cx="2208270" cy="221209"/>
            <a:chOff x="3512633" y="4714671"/>
            <a:chExt cx="2208270" cy="221209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F2D6CF81-FDC2-8A48-B46E-AC4F22028FB4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51C78638-7881-C34D-9266-53758A799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4220215E-D6B1-464D-8D0A-0867F0778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57A3B4A5-8E30-964D-8317-AFF0CA613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CC084D6-E2B7-7942-9470-24AA1AC0C001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DE58AEFE-7898-F949-8116-9187F086EEE7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5226C412-4479-9243-8DFE-235BD2EF670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2B200041-1F0C-8343-8766-160CE54225CC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102DCC07-87B6-8D4B-9617-E8EF7571F3DB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65D2887D-51C8-6448-B79C-D78877215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A93692A-A222-3244-830F-08053EBFE4D3}"/>
              </a:ext>
            </a:extLst>
          </p:cNvPr>
          <p:cNvCxnSpPr>
            <a:cxnSpLocks/>
          </p:cNvCxnSpPr>
          <p:nvPr/>
        </p:nvCxnSpPr>
        <p:spPr>
          <a:xfrm>
            <a:off x="5276249" y="2368970"/>
            <a:ext cx="2060243" cy="755230"/>
          </a:xfrm>
          <a:prstGeom prst="straightConnector1">
            <a:avLst/>
          </a:prstGeom>
          <a:ln w="28575">
            <a:solidFill>
              <a:srgbClr val="FF0000">
                <a:alpha val="27000"/>
              </a:srgb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52AB87AD-2476-0A43-9249-825C48E40924}"/>
              </a:ext>
            </a:extLst>
          </p:cNvPr>
          <p:cNvCxnSpPr>
            <a:cxnSpLocks/>
          </p:cNvCxnSpPr>
          <p:nvPr/>
        </p:nvCxnSpPr>
        <p:spPr>
          <a:xfrm flipV="1">
            <a:off x="4852353" y="2369578"/>
            <a:ext cx="428637" cy="979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4805BD66-5058-4A4E-B445-F4BC0252F207}"/>
              </a:ext>
            </a:extLst>
          </p:cNvPr>
          <p:cNvCxnSpPr>
            <a:cxnSpLocks/>
          </p:cNvCxnSpPr>
          <p:nvPr/>
        </p:nvCxnSpPr>
        <p:spPr>
          <a:xfrm flipV="1">
            <a:off x="5416420" y="2459474"/>
            <a:ext cx="104786" cy="23817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DEA6AC31-152A-0F4F-A2EB-17DE6E00A4C4}"/>
              </a:ext>
            </a:extLst>
          </p:cNvPr>
          <p:cNvCxnSpPr>
            <a:cxnSpLocks/>
          </p:cNvCxnSpPr>
          <p:nvPr/>
        </p:nvCxnSpPr>
        <p:spPr>
          <a:xfrm flipH="1" flipV="1">
            <a:off x="5191586" y="2588243"/>
            <a:ext cx="239675" cy="10059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A2F96B9E-E6A3-AF45-8587-C8851E03F09A}"/>
              </a:ext>
            </a:extLst>
          </p:cNvPr>
          <p:cNvSpPr txBox="1"/>
          <p:nvPr/>
        </p:nvSpPr>
        <p:spPr>
          <a:xfrm>
            <a:off x="3393805" y="2779776"/>
            <a:ext cx="1747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signal</a:t>
            </a: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4FDC29D5-CE86-2F46-A1F4-11AF91D53D6B}"/>
              </a:ext>
            </a:extLst>
          </p:cNvPr>
          <p:cNvCxnSpPr>
            <a:cxnSpLocks/>
          </p:cNvCxnSpPr>
          <p:nvPr/>
        </p:nvCxnSpPr>
        <p:spPr>
          <a:xfrm>
            <a:off x="5292644" y="2329616"/>
            <a:ext cx="0" cy="1153516"/>
          </a:xfrm>
          <a:prstGeom prst="straightConnector1">
            <a:avLst/>
          </a:prstGeom>
          <a:ln w="28575">
            <a:solidFill>
              <a:schemeClr val="accent1">
                <a:alpha val="27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EE2FFAEB-7F51-D045-AAA7-4A953E269F42}"/>
              </a:ext>
            </a:extLst>
          </p:cNvPr>
          <p:cNvSpPr txBox="1"/>
          <p:nvPr/>
        </p:nvSpPr>
        <p:spPr>
          <a:xfrm>
            <a:off x="7944428" y="6126135"/>
            <a:ext cx="12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9FE2553-9464-7A40-B3EF-FAD4742039B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566" t="31148" r="35263" b="16092"/>
          <a:stretch/>
        </p:blipFill>
        <p:spPr>
          <a:xfrm rot="5400000">
            <a:off x="5718816" y="3600494"/>
            <a:ext cx="947433" cy="44531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0755F37-EAB1-B04F-8D73-336201AA5AAE}"/>
              </a:ext>
            </a:extLst>
          </p:cNvPr>
          <p:cNvSpPr txBox="1"/>
          <p:nvPr/>
        </p:nvSpPr>
        <p:spPr>
          <a:xfrm>
            <a:off x="5377796" y="36241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089E089-4FB8-B846-8B95-80D296ED7A09}"/>
              </a:ext>
            </a:extLst>
          </p:cNvPr>
          <p:cNvSpPr txBox="1"/>
          <p:nvPr/>
        </p:nvSpPr>
        <p:spPr>
          <a:xfrm>
            <a:off x="9212501" y="315775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have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139F91A-90FC-6444-83ED-B7FE5692271D}"/>
              </a:ext>
            </a:extLst>
          </p:cNvPr>
          <p:cNvSpPr txBox="1"/>
          <p:nvPr/>
        </p:nvSpPr>
        <p:spPr>
          <a:xfrm>
            <a:off x="9683392" y="414009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E2B8B7B2-29F1-9243-A120-06ACF8D381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351" y="4120395"/>
            <a:ext cx="4064940" cy="446697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EB723730-A9D9-1F40-BE4F-B2C77A1E3B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9789" y="4690307"/>
            <a:ext cx="1130300" cy="508000"/>
          </a:xfrm>
          <a:prstGeom prst="rect">
            <a:avLst/>
          </a:prstGeom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E7CFE636-EE39-1844-9777-D0729FDF8B18}"/>
              </a:ext>
            </a:extLst>
          </p:cNvPr>
          <p:cNvSpPr txBox="1"/>
          <p:nvPr/>
        </p:nvSpPr>
        <p:spPr>
          <a:xfrm>
            <a:off x="3766010" y="4733225"/>
            <a:ext cx="175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A05AEB8F-943A-3149-BE8F-E48033CCFA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47182" y="5110728"/>
            <a:ext cx="2476839" cy="167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9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79844-BEA0-A146-B881-BE116AAF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 Design</a:t>
            </a:r>
            <a:r>
              <a:rPr kumimoji="1" lang="zh-CN" altLang="en-US" dirty="0"/>
              <a:t> </a:t>
            </a:r>
            <a:r>
              <a:rPr kumimoji="1" lang="zh-CN" altLang="en-US" sz="2800" dirty="0"/>
              <a:t>提出完方案，往后放？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DB926D-3B47-E047-AD9C-8B8C44BBF7D4}"/>
              </a:ext>
            </a:extLst>
          </p:cNvPr>
          <p:cNvSpPr/>
          <p:nvPr/>
        </p:nvSpPr>
        <p:spPr>
          <a:xfrm>
            <a:off x="83820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1F937F-4211-414F-BCE7-CE20CCAFAA0A}"/>
              </a:ext>
            </a:extLst>
          </p:cNvPr>
          <p:cNvSpPr txBox="1"/>
          <p:nvPr/>
        </p:nvSpPr>
        <p:spPr>
          <a:xfrm>
            <a:off x="83820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1</a:t>
            </a:r>
            <a:endParaRPr kumimoji="1"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D681F4-139A-F24F-9430-183E7F15AAFD}"/>
              </a:ext>
            </a:extLst>
          </p:cNvPr>
          <p:cNvSpPr/>
          <p:nvPr/>
        </p:nvSpPr>
        <p:spPr>
          <a:xfrm>
            <a:off x="4448175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6E7DDE-F0D0-1B47-BCB6-817981381680}"/>
              </a:ext>
            </a:extLst>
          </p:cNvPr>
          <p:cNvSpPr txBox="1"/>
          <p:nvPr/>
        </p:nvSpPr>
        <p:spPr>
          <a:xfrm>
            <a:off x="4448175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2</a:t>
            </a:r>
            <a:endParaRPr kumimoji="1"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CC6704-EE45-E943-8F1A-78EB4E3A86AD}"/>
              </a:ext>
            </a:extLst>
          </p:cNvPr>
          <p:cNvSpPr/>
          <p:nvPr/>
        </p:nvSpPr>
        <p:spPr>
          <a:xfrm>
            <a:off x="805815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B0CD2D-9D9A-4D4D-AF70-AC67BE98D451}"/>
              </a:ext>
            </a:extLst>
          </p:cNvPr>
          <p:cNvSpPr txBox="1"/>
          <p:nvPr/>
        </p:nvSpPr>
        <p:spPr>
          <a:xfrm>
            <a:off x="805815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3</a:t>
            </a:r>
            <a:endParaRPr kumimoji="1" lang="zh-CN" altLang="en-US" sz="2800" dirty="0"/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B98EC8A-F730-784F-A5CA-9851C77ACF6D}"/>
              </a:ext>
            </a:extLst>
          </p:cNvPr>
          <p:cNvGrpSpPr/>
          <p:nvPr/>
        </p:nvGrpSpPr>
        <p:grpSpPr>
          <a:xfrm>
            <a:off x="838200" y="2650733"/>
            <a:ext cx="3151288" cy="1486796"/>
            <a:chOff x="838200" y="2650733"/>
            <a:chExt cx="3151288" cy="148679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B9FF0C8-FEF9-D44E-A5FF-B7ABE450ECE9}"/>
                </a:ext>
              </a:extLst>
            </p:cNvPr>
            <p:cNvSpPr txBox="1"/>
            <p:nvPr/>
          </p:nvSpPr>
          <p:spPr>
            <a:xfrm>
              <a:off x="838200" y="27942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92DE0B3-0125-6A4E-A509-8B809184BF96}"/>
                </a:ext>
              </a:extLst>
            </p:cNvPr>
            <p:cNvSpPr txBox="1"/>
            <p:nvPr/>
          </p:nvSpPr>
          <p:spPr>
            <a:xfrm>
              <a:off x="2133086" y="27942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0405711-3A1D-0C46-A386-20E1DB060091}"/>
                </a:ext>
              </a:extLst>
            </p:cNvPr>
            <p:cNvSpPr txBox="1"/>
            <p:nvPr/>
          </p:nvSpPr>
          <p:spPr>
            <a:xfrm>
              <a:off x="3386438" y="27942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4FE6CD0-222B-8A42-B98F-7A067C184A5B}"/>
                </a:ext>
              </a:extLst>
            </p:cNvPr>
            <p:cNvGrpSpPr/>
            <p:nvPr/>
          </p:nvGrpSpPr>
          <p:grpSpPr>
            <a:xfrm>
              <a:off x="1269728" y="2650733"/>
              <a:ext cx="390472" cy="656422"/>
              <a:chOff x="1269728" y="2650733"/>
              <a:chExt cx="390472" cy="656422"/>
            </a:xfrm>
          </p:grpSpPr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943C0CB0-AACE-9B4B-A966-9946E8C41E12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D417B155-70DF-F945-956C-A9943873A5C8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3B14729F-D404-A940-87AC-C5147C6E9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EAB4933-53BC-C54F-BD45-ACE5A92144EF}"/>
                </a:ext>
              </a:extLst>
            </p:cNvPr>
            <p:cNvGrpSpPr/>
            <p:nvPr/>
          </p:nvGrpSpPr>
          <p:grpSpPr>
            <a:xfrm>
              <a:off x="2567320" y="2650733"/>
              <a:ext cx="390472" cy="656422"/>
              <a:chOff x="2567320" y="2650733"/>
              <a:chExt cx="390472" cy="656422"/>
            </a:xfrm>
          </p:grpSpPr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F71A1D12-1BB2-3446-81B0-9B870E721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D8E2D3EB-27D8-5A42-9B7B-82862E99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729E406F-5CF7-3443-B623-69A975D7B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D590F9D-A275-8449-9DB2-24E23D75AEA6}"/>
                </a:ext>
              </a:extLst>
            </p:cNvPr>
            <p:cNvGrpSpPr/>
            <p:nvPr/>
          </p:nvGrpSpPr>
          <p:grpSpPr>
            <a:xfrm flipH="1">
              <a:off x="3076881" y="2650733"/>
              <a:ext cx="390472" cy="656422"/>
              <a:chOff x="2567320" y="2650733"/>
              <a:chExt cx="390472" cy="656422"/>
            </a:xfrm>
          </p:grpSpPr>
          <p:cxnSp>
            <p:nvCxnSpPr>
              <p:cNvPr id="31" name="直线连接符 30">
                <a:extLst>
                  <a:ext uri="{FF2B5EF4-FFF2-40B4-BE49-F238E27FC236}">
                    <a16:creationId xmlns:a16="http://schemas.microsoft.com/office/drawing/2014/main" id="{D87B8213-2E6D-394F-B9D5-D3A802F1C8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6BE20533-9DFF-A545-8643-547EAC66E1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BEBE4B68-FA1A-6043-BEC4-76DC96212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7F6243A-B387-AE44-9298-AFF649963C6E}"/>
                </a:ext>
              </a:extLst>
            </p:cNvPr>
            <p:cNvGrpSpPr/>
            <p:nvPr/>
          </p:nvGrpSpPr>
          <p:grpSpPr>
            <a:xfrm flipH="1">
              <a:off x="1785775" y="2650733"/>
              <a:ext cx="380298" cy="656422"/>
              <a:chOff x="2567320" y="2650733"/>
              <a:chExt cx="390472" cy="656422"/>
            </a:xfrm>
          </p:grpSpPr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A131C519-78F2-5F45-BD38-AA3CA21F4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35">
                <a:extLst>
                  <a:ext uri="{FF2B5EF4-FFF2-40B4-BE49-F238E27FC236}">
                    <a16:creationId xmlns:a16="http://schemas.microsoft.com/office/drawing/2014/main" id="{FC453F00-5F92-5345-AFB3-EC4D5147CF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AEB920AF-3C3D-654B-9303-A859693B6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7A4AD229-5595-B24D-B539-1A717FAF6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6653" y="3797985"/>
              <a:ext cx="369181" cy="307651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EFAF31F-1F9F-964D-912B-5127909FE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3595" y="3768103"/>
              <a:ext cx="497922" cy="369426"/>
            </a:xfrm>
            <a:prstGeom prst="rect">
              <a:avLst/>
            </a:prstGeom>
          </p:spPr>
        </p:pic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E192831-5116-AE41-AB22-D50A043BC0AA}"/>
              </a:ext>
            </a:extLst>
          </p:cNvPr>
          <p:cNvGrpSpPr/>
          <p:nvPr/>
        </p:nvGrpSpPr>
        <p:grpSpPr>
          <a:xfrm>
            <a:off x="4507421" y="2636137"/>
            <a:ext cx="3151288" cy="1480155"/>
            <a:chOff x="990600" y="2803133"/>
            <a:chExt cx="3151288" cy="1480155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0F61A697-EC39-1748-89E6-9B692C58EAE1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82E8F4E1-5D1D-BC41-B468-0381AEB86DB0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5D45700-6F52-684D-AC15-6E1811C5E251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8BE3E182-A480-2C46-B2FB-B3575AF8E93A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151" name="直线连接符 150">
                <a:extLst>
                  <a:ext uri="{FF2B5EF4-FFF2-40B4-BE49-F238E27FC236}">
                    <a16:creationId xmlns:a16="http://schemas.microsoft.com/office/drawing/2014/main" id="{55A3B3AD-53CE-7C47-BA93-3AA4855C6B1B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连接符 151">
                <a:extLst>
                  <a:ext uri="{FF2B5EF4-FFF2-40B4-BE49-F238E27FC236}">
                    <a16:creationId xmlns:a16="http://schemas.microsoft.com/office/drawing/2014/main" id="{DF6BEC06-2CC2-1345-8D4A-F854DB64B168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连接符 152">
                <a:extLst>
                  <a:ext uri="{FF2B5EF4-FFF2-40B4-BE49-F238E27FC236}">
                    <a16:creationId xmlns:a16="http://schemas.microsoft.com/office/drawing/2014/main" id="{3650DC42-59F1-754B-81BD-F0374E678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FF9DE821-03C6-7349-8F09-714AE1BF793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5" name="直线连接符 154">
                <a:extLst>
                  <a:ext uri="{FF2B5EF4-FFF2-40B4-BE49-F238E27FC236}">
                    <a16:creationId xmlns:a16="http://schemas.microsoft.com/office/drawing/2014/main" id="{1F39FFCA-3F59-3B4A-92C6-5A21C1C78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线连接符 155">
                <a:extLst>
                  <a:ext uri="{FF2B5EF4-FFF2-40B4-BE49-F238E27FC236}">
                    <a16:creationId xmlns:a16="http://schemas.microsoft.com/office/drawing/2014/main" id="{CCB7FAC2-CC06-1B4C-828A-C70A987522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线连接符 156">
                <a:extLst>
                  <a:ext uri="{FF2B5EF4-FFF2-40B4-BE49-F238E27FC236}">
                    <a16:creationId xmlns:a16="http://schemas.microsoft.com/office/drawing/2014/main" id="{A0AC37DE-6BA4-4C44-BFD4-60A5D2282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92E2A393-4C28-964E-AAA9-770FAEE02DA4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9" name="直线连接符 158">
                <a:extLst>
                  <a:ext uri="{FF2B5EF4-FFF2-40B4-BE49-F238E27FC236}">
                    <a16:creationId xmlns:a16="http://schemas.microsoft.com/office/drawing/2014/main" id="{930AD344-0E97-F942-AE20-6BBC8B7D30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线连接符 159">
                <a:extLst>
                  <a:ext uri="{FF2B5EF4-FFF2-40B4-BE49-F238E27FC236}">
                    <a16:creationId xmlns:a16="http://schemas.microsoft.com/office/drawing/2014/main" id="{7E45639D-F2A5-5B43-9DAB-2EEE1B3094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线连接符 160">
                <a:extLst>
                  <a:ext uri="{FF2B5EF4-FFF2-40B4-BE49-F238E27FC236}">
                    <a16:creationId xmlns:a16="http://schemas.microsoft.com/office/drawing/2014/main" id="{E821FF6D-B6CA-5744-B022-B41C42635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F36FF9F2-6097-FE42-BDBC-F051415A33E4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163" name="直线连接符 162">
                <a:extLst>
                  <a:ext uri="{FF2B5EF4-FFF2-40B4-BE49-F238E27FC236}">
                    <a16:creationId xmlns:a16="http://schemas.microsoft.com/office/drawing/2014/main" id="{8A18C6F3-2625-E842-A065-5CCAC68FDD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线连接符 163">
                <a:extLst>
                  <a:ext uri="{FF2B5EF4-FFF2-40B4-BE49-F238E27FC236}">
                    <a16:creationId xmlns:a16="http://schemas.microsoft.com/office/drawing/2014/main" id="{63E5DC80-410F-9447-931A-2B739ABE1E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线连接符 164">
                <a:extLst>
                  <a:ext uri="{FF2B5EF4-FFF2-40B4-BE49-F238E27FC236}">
                    <a16:creationId xmlns:a16="http://schemas.microsoft.com/office/drawing/2014/main" id="{45D45DA6-DD37-0749-A089-A09DD887D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92DBB98B-E3C4-1040-84B5-31F43BA07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168" name="图片 167">
              <a:extLst>
                <a:ext uri="{FF2B5EF4-FFF2-40B4-BE49-F238E27FC236}">
                  <a16:creationId xmlns:a16="http://schemas.microsoft.com/office/drawing/2014/main" id="{20695CAC-9D71-3C48-9AFA-458A6A2C8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3517" y="3486201"/>
              <a:ext cx="497922" cy="383017"/>
            </a:xfrm>
            <a:prstGeom prst="rect">
              <a:avLst/>
            </a:prstGeom>
          </p:spPr>
        </p:pic>
        <p:pic>
          <p:nvPicPr>
            <p:cNvPr id="169" name="图片 168">
              <a:extLst>
                <a:ext uri="{FF2B5EF4-FFF2-40B4-BE49-F238E27FC236}">
                  <a16:creationId xmlns:a16="http://schemas.microsoft.com/office/drawing/2014/main" id="{268FB70D-4D9A-8648-8707-4544A8FE7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171" name="图片 170">
              <a:extLst>
                <a:ext uri="{FF2B5EF4-FFF2-40B4-BE49-F238E27FC236}">
                  <a16:creationId xmlns:a16="http://schemas.microsoft.com/office/drawing/2014/main" id="{C9D07D40-9DEB-7D48-997D-2635E3F7C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11439" y="3864651"/>
              <a:ext cx="589239" cy="410682"/>
            </a:xfrm>
            <a:prstGeom prst="rect">
              <a:avLst/>
            </a:prstGeom>
          </p:spPr>
        </p:pic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C482C4F1-A50E-BD4B-8233-EC649134A88A}"/>
              </a:ext>
            </a:extLst>
          </p:cNvPr>
          <p:cNvGrpSpPr/>
          <p:nvPr/>
        </p:nvGrpSpPr>
        <p:grpSpPr>
          <a:xfrm>
            <a:off x="8102761" y="2563757"/>
            <a:ext cx="3151288" cy="1486796"/>
            <a:chOff x="990600" y="2803133"/>
            <a:chExt cx="3151288" cy="1486796"/>
          </a:xfrm>
        </p:grpSpPr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536D60BB-13CF-AA4D-A32A-AE221DFFDC49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92A36E8-5A65-6647-98E8-54D50CB7C5EC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80AE8B0E-75E1-F24F-A419-58609AAA7FA8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0938437E-EDAE-2D44-A96F-4D5642B6F2CD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222" name="直线连接符 221">
                <a:extLst>
                  <a:ext uri="{FF2B5EF4-FFF2-40B4-BE49-F238E27FC236}">
                    <a16:creationId xmlns:a16="http://schemas.microsoft.com/office/drawing/2014/main" id="{B8D16FC3-423D-EB44-96E3-5B5E568B1573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线连接符 222">
                <a:extLst>
                  <a:ext uri="{FF2B5EF4-FFF2-40B4-BE49-F238E27FC236}">
                    <a16:creationId xmlns:a16="http://schemas.microsoft.com/office/drawing/2014/main" id="{A31DF89F-8B18-BB4E-A5B6-D6F240CA80A0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线连接符 223">
                <a:extLst>
                  <a:ext uri="{FF2B5EF4-FFF2-40B4-BE49-F238E27FC236}">
                    <a16:creationId xmlns:a16="http://schemas.microsoft.com/office/drawing/2014/main" id="{4E28250E-5CC5-1F4E-B545-AF5A52143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48B9FECD-D62D-C345-8CD1-59A8CFE975F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9" name="直线连接符 218">
                <a:extLst>
                  <a:ext uri="{FF2B5EF4-FFF2-40B4-BE49-F238E27FC236}">
                    <a16:creationId xmlns:a16="http://schemas.microsoft.com/office/drawing/2014/main" id="{07D57181-1B27-9949-8354-6A0EC5EBF9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线连接符 219">
                <a:extLst>
                  <a:ext uri="{FF2B5EF4-FFF2-40B4-BE49-F238E27FC236}">
                    <a16:creationId xmlns:a16="http://schemas.microsoft.com/office/drawing/2014/main" id="{F6F4ECF8-029D-004C-B7FC-6F9BE055A3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线连接符 220">
                <a:extLst>
                  <a:ext uri="{FF2B5EF4-FFF2-40B4-BE49-F238E27FC236}">
                    <a16:creationId xmlns:a16="http://schemas.microsoft.com/office/drawing/2014/main" id="{CE07B206-DE42-7844-B042-EAB0E593A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B15A3A5D-AC68-6D42-B420-E2DF3D9BE8C2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6" name="直线连接符 215">
                <a:extLst>
                  <a:ext uri="{FF2B5EF4-FFF2-40B4-BE49-F238E27FC236}">
                    <a16:creationId xmlns:a16="http://schemas.microsoft.com/office/drawing/2014/main" id="{C91D2615-4BEB-1C41-8F5F-4AAA790B90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连接符 216">
                <a:extLst>
                  <a:ext uri="{FF2B5EF4-FFF2-40B4-BE49-F238E27FC236}">
                    <a16:creationId xmlns:a16="http://schemas.microsoft.com/office/drawing/2014/main" id="{3DC50CE3-6A1F-0A43-B8B5-2B105D4E92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连接符 217">
                <a:extLst>
                  <a:ext uri="{FF2B5EF4-FFF2-40B4-BE49-F238E27FC236}">
                    <a16:creationId xmlns:a16="http://schemas.microsoft.com/office/drawing/2014/main" id="{46D05E5C-DD3D-764B-A82F-DA546F884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F6284728-CA96-0A44-9454-B11948DFA595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213" name="直线连接符 212">
                <a:extLst>
                  <a:ext uri="{FF2B5EF4-FFF2-40B4-BE49-F238E27FC236}">
                    <a16:creationId xmlns:a16="http://schemas.microsoft.com/office/drawing/2014/main" id="{A291889D-708F-2F46-93E7-5A3AE71A6D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线连接符 213">
                <a:extLst>
                  <a:ext uri="{FF2B5EF4-FFF2-40B4-BE49-F238E27FC236}">
                    <a16:creationId xmlns:a16="http://schemas.microsoft.com/office/drawing/2014/main" id="{C4249BD2-CCCF-3641-B2A8-D7F26F1C93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线连接符 214">
                <a:extLst>
                  <a:ext uri="{FF2B5EF4-FFF2-40B4-BE49-F238E27FC236}">
                    <a16:creationId xmlns:a16="http://schemas.microsoft.com/office/drawing/2014/main" id="{8C62EF5E-54E5-1F48-8674-279549D33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7" name="图片 206">
              <a:extLst>
                <a:ext uri="{FF2B5EF4-FFF2-40B4-BE49-F238E27FC236}">
                  <a16:creationId xmlns:a16="http://schemas.microsoft.com/office/drawing/2014/main" id="{2AC9AFE7-2ADC-5C45-86D1-62C16E21E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208" name="图片 207">
              <a:extLst>
                <a:ext uri="{FF2B5EF4-FFF2-40B4-BE49-F238E27FC236}">
                  <a16:creationId xmlns:a16="http://schemas.microsoft.com/office/drawing/2014/main" id="{AAA5AB31-4F9C-FE4C-A333-350628CD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9053" y="3950385"/>
              <a:ext cx="369181" cy="307651"/>
            </a:xfrm>
            <a:prstGeom prst="rect">
              <a:avLst/>
            </a:prstGeom>
          </p:spPr>
        </p:pic>
        <p:pic>
          <p:nvPicPr>
            <p:cNvPr id="210" name="图片 209">
              <a:extLst>
                <a:ext uri="{FF2B5EF4-FFF2-40B4-BE49-F238E27FC236}">
                  <a16:creationId xmlns:a16="http://schemas.microsoft.com/office/drawing/2014/main" id="{A835F947-A47C-DE47-9089-8BC36C126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211" name="图片 210">
              <a:extLst>
                <a:ext uri="{FF2B5EF4-FFF2-40B4-BE49-F238E27FC236}">
                  <a16:creationId xmlns:a16="http://schemas.microsoft.com/office/drawing/2014/main" id="{7667A500-6DD1-3846-9B1B-65FFAFD24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5995" y="3920503"/>
              <a:ext cx="497922" cy="369426"/>
            </a:xfrm>
            <a:prstGeom prst="rect">
              <a:avLst/>
            </a:prstGeom>
          </p:spPr>
        </p:pic>
      </p:grpSp>
      <p:pic>
        <p:nvPicPr>
          <p:cNvPr id="225" name="图片 224">
            <a:extLst>
              <a:ext uri="{FF2B5EF4-FFF2-40B4-BE49-F238E27FC236}">
                <a16:creationId xmlns:a16="http://schemas.microsoft.com/office/drawing/2014/main" id="{096CE7D4-C88F-2144-B868-13763B0341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008" y="3746145"/>
            <a:ext cx="358254" cy="382138"/>
          </a:xfrm>
          <a:prstGeom prst="rect">
            <a:avLst/>
          </a:prstGeom>
        </p:spPr>
      </p:pic>
      <p:pic>
        <p:nvPicPr>
          <p:cNvPr id="226" name="图片 225">
            <a:extLst>
              <a:ext uri="{FF2B5EF4-FFF2-40B4-BE49-F238E27FC236}">
                <a16:creationId xmlns:a16="http://schemas.microsoft.com/office/drawing/2014/main" id="{4578BDE2-4178-0A40-AD03-0B9475440A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5083" y="3343035"/>
            <a:ext cx="401426" cy="367974"/>
          </a:xfrm>
          <a:prstGeom prst="rect">
            <a:avLst/>
          </a:prstGeom>
        </p:spPr>
      </p:pic>
      <p:pic>
        <p:nvPicPr>
          <p:cNvPr id="227" name="图片 226">
            <a:extLst>
              <a:ext uri="{FF2B5EF4-FFF2-40B4-BE49-F238E27FC236}">
                <a16:creationId xmlns:a16="http://schemas.microsoft.com/office/drawing/2014/main" id="{5B69C069-3D27-DE45-8F96-86DE86EB45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2044" y="3342824"/>
            <a:ext cx="532367" cy="410683"/>
          </a:xfrm>
          <a:prstGeom prst="rect">
            <a:avLst/>
          </a:prstGeom>
        </p:spPr>
      </p:pic>
      <p:pic>
        <p:nvPicPr>
          <p:cNvPr id="228" name="图片 227">
            <a:extLst>
              <a:ext uri="{FF2B5EF4-FFF2-40B4-BE49-F238E27FC236}">
                <a16:creationId xmlns:a16="http://schemas.microsoft.com/office/drawing/2014/main" id="{CBCFD902-6449-1743-B6F2-F6F1307E8F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9387" y="3756537"/>
            <a:ext cx="541982" cy="390546"/>
          </a:xfrm>
          <a:prstGeom prst="rect">
            <a:avLst/>
          </a:prstGeom>
        </p:spPr>
      </p:pic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84241FB7-82F0-754F-978C-2310251DAE38}"/>
              </a:ext>
            </a:extLst>
          </p:cNvPr>
          <p:cNvCxnSpPr/>
          <p:nvPr/>
        </p:nvCxnSpPr>
        <p:spPr>
          <a:xfrm flipH="1">
            <a:off x="1170827" y="2563757"/>
            <a:ext cx="105500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6FB0EC63-6A79-2543-83EE-12172CC9A9BD}"/>
              </a:ext>
            </a:extLst>
          </p:cNvPr>
          <p:cNvCxnSpPr>
            <a:cxnSpLocks/>
          </p:cNvCxnSpPr>
          <p:nvPr/>
        </p:nvCxnSpPr>
        <p:spPr>
          <a:xfrm>
            <a:off x="2486025" y="2554132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本框 235">
            <a:extLst>
              <a:ext uri="{FF2B5EF4-FFF2-40B4-BE49-F238E27FC236}">
                <a16:creationId xmlns:a16="http://schemas.microsoft.com/office/drawing/2014/main" id="{9B137D91-3BD6-E847-ABA3-D14E53B35E9A}"/>
              </a:ext>
            </a:extLst>
          </p:cNvPr>
          <p:cNvSpPr txBox="1"/>
          <p:nvPr/>
        </p:nvSpPr>
        <p:spPr>
          <a:xfrm>
            <a:off x="1882130" y="211200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37" name="图片 236">
            <a:extLst>
              <a:ext uri="{FF2B5EF4-FFF2-40B4-BE49-F238E27FC236}">
                <a16:creationId xmlns:a16="http://schemas.microsoft.com/office/drawing/2014/main" id="{F5E4E643-8AF6-0147-B53A-71FF002F49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6296" y="3754009"/>
            <a:ext cx="436884" cy="368924"/>
          </a:xfrm>
          <a:prstGeom prst="rect">
            <a:avLst/>
          </a:prstGeom>
        </p:spPr>
      </p:pic>
      <p:pic>
        <p:nvPicPr>
          <p:cNvPr id="238" name="图片 237">
            <a:extLst>
              <a:ext uri="{FF2B5EF4-FFF2-40B4-BE49-F238E27FC236}">
                <a16:creationId xmlns:a16="http://schemas.microsoft.com/office/drawing/2014/main" id="{4A72947A-EE34-A94F-957B-0D6A582C98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27106" y="3748158"/>
            <a:ext cx="623432" cy="379114"/>
          </a:xfrm>
          <a:prstGeom prst="rect">
            <a:avLst/>
          </a:prstGeom>
        </p:spPr>
      </p:pic>
      <p:pic>
        <p:nvPicPr>
          <p:cNvPr id="239" name="图片 238">
            <a:extLst>
              <a:ext uri="{FF2B5EF4-FFF2-40B4-BE49-F238E27FC236}">
                <a16:creationId xmlns:a16="http://schemas.microsoft.com/office/drawing/2014/main" id="{6049C19F-E239-884A-992C-30DA209CDB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27117" y="3253180"/>
            <a:ext cx="589239" cy="384642"/>
          </a:xfrm>
          <a:prstGeom prst="rect">
            <a:avLst/>
          </a:prstGeom>
        </p:spPr>
      </p:pic>
      <p:pic>
        <p:nvPicPr>
          <p:cNvPr id="240" name="图片 239">
            <a:extLst>
              <a:ext uri="{FF2B5EF4-FFF2-40B4-BE49-F238E27FC236}">
                <a16:creationId xmlns:a16="http://schemas.microsoft.com/office/drawing/2014/main" id="{B5E2D174-067A-9640-B77D-B54AEE5B3A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12535" y="3697655"/>
            <a:ext cx="497922" cy="368462"/>
          </a:xfrm>
          <a:prstGeom prst="rect">
            <a:avLst/>
          </a:prstGeom>
        </p:spPr>
      </p:pic>
      <p:sp>
        <p:nvSpPr>
          <p:cNvPr id="241" name="文本框 240">
            <a:extLst>
              <a:ext uri="{FF2B5EF4-FFF2-40B4-BE49-F238E27FC236}">
                <a16:creationId xmlns:a16="http://schemas.microsoft.com/office/drawing/2014/main" id="{03F7A6BD-793A-414A-A1B5-7657E8E12EBC}"/>
              </a:ext>
            </a:extLst>
          </p:cNvPr>
          <p:cNvSpPr txBox="1"/>
          <p:nvPr/>
        </p:nvSpPr>
        <p:spPr>
          <a:xfrm>
            <a:off x="6704602" y="199020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242" name="直线箭头连接符 241">
            <a:extLst>
              <a:ext uri="{FF2B5EF4-FFF2-40B4-BE49-F238E27FC236}">
                <a16:creationId xmlns:a16="http://schemas.microsoft.com/office/drawing/2014/main" id="{F80422FF-4E71-C244-975C-233D40797E3F}"/>
              </a:ext>
            </a:extLst>
          </p:cNvPr>
          <p:cNvCxnSpPr>
            <a:cxnSpLocks/>
          </p:cNvCxnSpPr>
          <p:nvPr/>
        </p:nvCxnSpPr>
        <p:spPr>
          <a:xfrm flipH="1">
            <a:off x="4773031" y="2554132"/>
            <a:ext cx="25498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线箭头连接符 243">
            <a:extLst>
              <a:ext uri="{FF2B5EF4-FFF2-40B4-BE49-F238E27FC236}">
                <a16:creationId xmlns:a16="http://schemas.microsoft.com/office/drawing/2014/main" id="{B3BFF588-2716-DE49-92A0-319667D8560D}"/>
              </a:ext>
            </a:extLst>
          </p:cNvPr>
          <p:cNvCxnSpPr>
            <a:cxnSpLocks/>
          </p:cNvCxnSpPr>
          <p:nvPr/>
        </p:nvCxnSpPr>
        <p:spPr>
          <a:xfrm>
            <a:off x="9762914" y="2528985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本框 244">
            <a:extLst>
              <a:ext uri="{FF2B5EF4-FFF2-40B4-BE49-F238E27FC236}">
                <a16:creationId xmlns:a16="http://schemas.microsoft.com/office/drawing/2014/main" id="{FACF94B3-6AC2-2C4D-AE15-043EF84BE674}"/>
              </a:ext>
            </a:extLst>
          </p:cNvPr>
          <p:cNvSpPr txBox="1"/>
          <p:nvPr/>
        </p:nvSpPr>
        <p:spPr>
          <a:xfrm>
            <a:off x="9167616" y="206434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1C058E9-FD22-954A-BC1E-6F51E72DF28B}"/>
              </a:ext>
            </a:extLst>
          </p:cNvPr>
          <p:cNvGrpSpPr/>
          <p:nvPr/>
        </p:nvGrpSpPr>
        <p:grpSpPr>
          <a:xfrm>
            <a:off x="1936781" y="5567359"/>
            <a:ext cx="8675753" cy="670125"/>
            <a:chOff x="1936781" y="5567359"/>
            <a:chExt cx="8675753" cy="670125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0049825D-C576-8B4E-A432-1AADD7E6B619}"/>
                </a:ext>
              </a:extLst>
            </p:cNvPr>
            <p:cNvSpPr/>
            <p:nvPr/>
          </p:nvSpPr>
          <p:spPr>
            <a:xfrm>
              <a:off x="1936781" y="5581158"/>
              <a:ext cx="8675753" cy="6533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2E5FF078-8C1A-904A-AC91-67808C90407C}"/>
                </a:ext>
              </a:extLst>
            </p:cNvPr>
            <p:cNvSpPr/>
            <p:nvPr/>
          </p:nvSpPr>
          <p:spPr>
            <a:xfrm>
              <a:off x="1958058" y="5578218"/>
              <a:ext cx="289053" cy="653387"/>
            </a:xfrm>
            <a:prstGeom prst="rect">
              <a:avLst/>
            </a:prstGeom>
            <a:solidFill>
              <a:srgbClr val="FF0000">
                <a:alpha val="2598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1C310851-2942-2E42-805C-BE67F39E120C}"/>
                </a:ext>
              </a:extLst>
            </p:cNvPr>
            <p:cNvSpPr/>
            <p:nvPr/>
          </p:nvSpPr>
          <p:spPr>
            <a:xfrm>
              <a:off x="2268388" y="5578218"/>
              <a:ext cx="289053" cy="653387"/>
            </a:xfrm>
            <a:prstGeom prst="rect">
              <a:avLst/>
            </a:prstGeom>
            <a:solidFill>
              <a:schemeClr val="accent5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0" name="直线连接符 249">
              <a:extLst>
                <a:ext uri="{FF2B5EF4-FFF2-40B4-BE49-F238E27FC236}">
                  <a16:creationId xmlns:a16="http://schemas.microsoft.com/office/drawing/2014/main" id="{340CAC8F-C042-7E40-ABFC-A183DFA35273}"/>
                </a:ext>
              </a:extLst>
            </p:cNvPr>
            <p:cNvCxnSpPr/>
            <p:nvPr/>
          </p:nvCxnSpPr>
          <p:spPr>
            <a:xfrm>
              <a:off x="2247111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线连接符 250">
              <a:extLst>
                <a:ext uri="{FF2B5EF4-FFF2-40B4-BE49-F238E27FC236}">
                  <a16:creationId xmlns:a16="http://schemas.microsoft.com/office/drawing/2014/main" id="{D0912AD3-B004-4D4F-9E9A-C3DE64F6FEB7}"/>
                </a:ext>
              </a:extLst>
            </p:cNvPr>
            <p:cNvCxnSpPr/>
            <p:nvPr/>
          </p:nvCxnSpPr>
          <p:spPr>
            <a:xfrm>
              <a:off x="254770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DA8B2421-C16B-FC45-8184-3C214102935A}"/>
                </a:ext>
              </a:extLst>
            </p:cNvPr>
            <p:cNvSpPr/>
            <p:nvPr/>
          </p:nvSpPr>
          <p:spPr>
            <a:xfrm>
              <a:off x="4581525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3" name="直线连接符 252">
              <a:extLst>
                <a:ext uri="{FF2B5EF4-FFF2-40B4-BE49-F238E27FC236}">
                  <a16:creationId xmlns:a16="http://schemas.microsoft.com/office/drawing/2014/main" id="{B2A2074F-B6FD-4744-BDCE-AAA7A08730FB}"/>
                </a:ext>
              </a:extLst>
            </p:cNvPr>
            <p:cNvCxnSpPr/>
            <p:nvPr/>
          </p:nvCxnSpPr>
          <p:spPr>
            <a:xfrm>
              <a:off x="456024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线连接符 253">
              <a:extLst>
                <a:ext uri="{FF2B5EF4-FFF2-40B4-BE49-F238E27FC236}">
                  <a16:creationId xmlns:a16="http://schemas.microsoft.com/office/drawing/2014/main" id="{360720F9-9BA4-354B-83D2-99DE6E6DFEAC}"/>
                </a:ext>
              </a:extLst>
            </p:cNvPr>
            <p:cNvCxnSpPr/>
            <p:nvPr/>
          </p:nvCxnSpPr>
          <p:spPr>
            <a:xfrm>
              <a:off x="4860845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5467333E-44E5-9643-B802-FCD658B3E5BE}"/>
                </a:ext>
              </a:extLst>
            </p:cNvPr>
            <p:cNvSpPr/>
            <p:nvPr/>
          </p:nvSpPr>
          <p:spPr>
            <a:xfrm>
              <a:off x="6883733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连接符 255">
              <a:extLst>
                <a:ext uri="{FF2B5EF4-FFF2-40B4-BE49-F238E27FC236}">
                  <a16:creationId xmlns:a16="http://schemas.microsoft.com/office/drawing/2014/main" id="{95F309F1-58DF-194C-8763-B260F64231AF}"/>
                </a:ext>
              </a:extLst>
            </p:cNvPr>
            <p:cNvCxnSpPr/>
            <p:nvPr/>
          </p:nvCxnSpPr>
          <p:spPr>
            <a:xfrm>
              <a:off x="6862456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线连接符 256">
              <a:extLst>
                <a:ext uri="{FF2B5EF4-FFF2-40B4-BE49-F238E27FC236}">
                  <a16:creationId xmlns:a16="http://schemas.microsoft.com/office/drawing/2014/main" id="{A3943845-6D25-6B42-9696-B94CAC1112E0}"/>
                </a:ext>
              </a:extLst>
            </p:cNvPr>
            <p:cNvCxnSpPr/>
            <p:nvPr/>
          </p:nvCxnSpPr>
          <p:spPr>
            <a:xfrm>
              <a:off x="7163053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D379CF21-CD4A-C941-84C4-48FE548884CD}"/>
                </a:ext>
              </a:extLst>
            </p:cNvPr>
            <p:cNvGrpSpPr/>
            <p:nvPr/>
          </p:nvGrpSpPr>
          <p:grpSpPr>
            <a:xfrm rot="5400000">
              <a:off x="7762317" y="5748087"/>
              <a:ext cx="45719" cy="359370"/>
              <a:chOff x="3307229" y="2523890"/>
              <a:chExt cx="45719" cy="359370"/>
            </a:xfrm>
          </p:grpSpPr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159E9F49-56AF-CE42-9EF1-99BC83D57188}"/>
                  </a:ext>
                </a:extLst>
              </p:cNvPr>
              <p:cNvSpPr/>
              <p:nvPr/>
            </p:nvSpPr>
            <p:spPr>
              <a:xfrm rot="5400000">
                <a:off x="3307229" y="252389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EDE472B8-AE9D-AB4E-B691-C342BB5C003D}"/>
                  </a:ext>
                </a:extLst>
              </p:cNvPr>
              <p:cNvSpPr/>
              <p:nvPr/>
            </p:nvSpPr>
            <p:spPr>
              <a:xfrm rot="5400000">
                <a:off x="3307229" y="26300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8E3366A9-E595-3D4A-8965-5901BA53A9E3}"/>
                  </a:ext>
                </a:extLst>
              </p:cNvPr>
              <p:cNvSpPr/>
              <p:nvPr/>
            </p:nvSpPr>
            <p:spPr>
              <a:xfrm rot="5400000">
                <a:off x="3307229" y="27314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2" name="椭圆 261">
                <a:extLst>
                  <a:ext uri="{FF2B5EF4-FFF2-40B4-BE49-F238E27FC236}">
                    <a16:creationId xmlns:a16="http://schemas.microsoft.com/office/drawing/2014/main" id="{2E02340A-C425-C44A-9E11-1CD9EAB631F8}"/>
                  </a:ext>
                </a:extLst>
              </p:cNvPr>
              <p:cNvSpPr/>
              <p:nvPr/>
            </p:nvSpPr>
            <p:spPr>
              <a:xfrm rot="5400000">
                <a:off x="3307229" y="283754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2927F2E3-56CA-A948-8783-BFC82DA32129}"/>
                </a:ext>
              </a:extLst>
            </p:cNvPr>
            <p:cNvSpPr/>
            <p:nvPr/>
          </p:nvSpPr>
          <p:spPr>
            <a:xfrm>
              <a:off x="8439431" y="5567359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64" name="直线连接符 263">
              <a:extLst>
                <a:ext uri="{FF2B5EF4-FFF2-40B4-BE49-F238E27FC236}">
                  <a16:creationId xmlns:a16="http://schemas.microsoft.com/office/drawing/2014/main" id="{6003A4F1-597F-6F4A-B4D6-2932DAB17429}"/>
                </a:ext>
              </a:extLst>
            </p:cNvPr>
            <p:cNvCxnSpPr/>
            <p:nvPr/>
          </p:nvCxnSpPr>
          <p:spPr>
            <a:xfrm>
              <a:off x="8418154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线连接符 264">
              <a:extLst>
                <a:ext uri="{FF2B5EF4-FFF2-40B4-BE49-F238E27FC236}">
                  <a16:creationId xmlns:a16="http://schemas.microsoft.com/office/drawing/2014/main" id="{6133408D-565B-FA44-9E10-867811F499B0}"/>
                </a:ext>
              </a:extLst>
            </p:cNvPr>
            <p:cNvCxnSpPr/>
            <p:nvPr/>
          </p:nvCxnSpPr>
          <p:spPr>
            <a:xfrm>
              <a:off x="8718751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文本框 265">
              <a:extLst>
                <a:ext uri="{FF2B5EF4-FFF2-40B4-BE49-F238E27FC236}">
                  <a16:creationId xmlns:a16="http://schemas.microsoft.com/office/drawing/2014/main" id="{476E4F2D-A09D-9641-9688-F530BFF387B9}"/>
                </a:ext>
              </a:extLst>
            </p:cNvPr>
            <p:cNvSpPr txBox="1"/>
            <p:nvPr/>
          </p:nvSpPr>
          <p:spPr>
            <a:xfrm>
              <a:off x="2746909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7" name="文本框 266">
              <a:extLst>
                <a:ext uri="{FF2B5EF4-FFF2-40B4-BE49-F238E27FC236}">
                  <a16:creationId xmlns:a16="http://schemas.microsoft.com/office/drawing/2014/main" id="{99014307-9C5D-3349-A854-A12DBB20A833}"/>
                </a:ext>
              </a:extLst>
            </p:cNvPr>
            <p:cNvSpPr txBox="1"/>
            <p:nvPr/>
          </p:nvSpPr>
          <p:spPr>
            <a:xfrm>
              <a:off x="5000424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8" name="文本框 267">
              <a:extLst>
                <a:ext uri="{FF2B5EF4-FFF2-40B4-BE49-F238E27FC236}">
                  <a16:creationId xmlns:a16="http://schemas.microsoft.com/office/drawing/2014/main" id="{F1E63D82-7737-7343-B76E-47B57F64D3CC}"/>
                </a:ext>
              </a:extLst>
            </p:cNvPr>
            <p:cNvSpPr txBox="1"/>
            <p:nvPr/>
          </p:nvSpPr>
          <p:spPr>
            <a:xfrm>
              <a:off x="8851873" y="5701664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269" name="矩形 268">
            <a:extLst>
              <a:ext uri="{FF2B5EF4-FFF2-40B4-BE49-F238E27FC236}">
                <a16:creationId xmlns:a16="http://schemas.microsoft.com/office/drawing/2014/main" id="{65B04510-9B6C-B245-AD62-04C617DDA3F6}"/>
              </a:ext>
            </a:extLst>
          </p:cNvPr>
          <p:cNvSpPr/>
          <p:nvPr/>
        </p:nvSpPr>
        <p:spPr>
          <a:xfrm>
            <a:off x="218534" y="5055999"/>
            <a:ext cx="289053" cy="29832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E0FF3A8E-6517-AA45-9B78-3126DDE96C3C}"/>
              </a:ext>
            </a:extLst>
          </p:cNvPr>
          <p:cNvSpPr/>
          <p:nvPr/>
        </p:nvSpPr>
        <p:spPr>
          <a:xfrm>
            <a:off x="218534" y="5552503"/>
            <a:ext cx="289053" cy="29832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D4A6F195-D106-8944-B1C4-8FD0240C8EDF}"/>
              </a:ext>
            </a:extLst>
          </p:cNvPr>
          <p:cNvSpPr/>
          <p:nvPr/>
        </p:nvSpPr>
        <p:spPr>
          <a:xfrm>
            <a:off x="218534" y="6050676"/>
            <a:ext cx="289053" cy="29832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AD7E42FF-F221-9B48-ADC1-4BD16C4A0CF8}"/>
              </a:ext>
            </a:extLst>
          </p:cNvPr>
          <p:cNvSpPr txBox="1"/>
          <p:nvPr/>
        </p:nvSpPr>
        <p:spPr>
          <a:xfrm>
            <a:off x="517580" y="49849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1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4DF316EA-D5FC-5347-A034-B72B1E82A959}"/>
              </a:ext>
            </a:extLst>
          </p:cNvPr>
          <p:cNvSpPr txBox="1"/>
          <p:nvPr/>
        </p:nvSpPr>
        <p:spPr>
          <a:xfrm>
            <a:off x="517580" y="551055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2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A436C5B7-50EB-2C40-B132-463EF0E0EAF9}"/>
              </a:ext>
            </a:extLst>
          </p:cNvPr>
          <p:cNvSpPr txBox="1"/>
          <p:nvPr/>
        </p:nvSpPr>
        <p:spPr>
          <a:xfrm>
            <a:off x="507587" y="597966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3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F6E2436B-2C0C-C340-B1EC-0ED134617394}"/>
              </a:ext>
            </a:extLst>
          </p:cNvPr>
          <p:cNvSpPr txBox="1"/>
          <p:nvPr/>
        </p:nvSpPr>
        <p:spPr>
          <a:xfrm>
            <a:off x="8851873" y="46207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Red: estimation target</a:t>
            </a:r>
            <a:endParaRPr kumimoji="1" lang="zh-CN" altLang="en-US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FAE632DC-793B-9E40-A533-8CE674ECCD71}"/>
              </a:ext>
            </a:extLst>
          </p:cNvPr>
          <p:cNvSpPr txBox="1"/>
          <p:nvPr/>
        </p:nvSpPr>
        <p:spPr>
          <a:xfrm>
            <a:off x="2166073" y="1501028"/>
            <a:ext cx="188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One hop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85A519DF-DBA6-2E45-98BC-A8E585CEDB6B}"/>
              </a:ext>
            </a:extLst>
          </p:cNvPr>
          <p:cNvSpPr txBox="1"/>
          <p:nvPr/>
        </p:nvSpPr>
        <p:spPr>
          <a:xfrm>
            <a:off x="5802307" y="1523378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AB559165-08F7-B047-98BB-0F142F0A3F57}"/>
              </a:ext>
            </a:extLst>
          </p:cNvPr>
          <p:cNvSpPr txBox="1"/>
          <p:nvPr/>
        </p:nvSpPr>
        <p:spPr>
          <a:xfrm>
            <a:off x="9397647" y="1483604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 compensation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42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4775</TotalTime>
  <Words>634</Words>
  <Application>Microsoft Macintosh PowerPoint</Application>
  <PresentationFormat>宽屏</PresentationFormat>
  <Paragraphs>172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等线 Light</vt:lpstr>
      <vt:lpstr>SimSun</vt:lpstr>
      <vt:lpstr>Arial</vt:lpstr>
      <vt:lpstr>Cambria Math</vt:lpstr>
      <vt:lpstr>Times</vt:lpstr>
      <vt:lpstr>Times New Roman</vt:lpstr>
      <vt:lpstr>Office 主题​​</vt:lpstr>
      <vt:lpstr> 进度汇报 RIS Angular Domain Divided CSI Estimation and Doppler Compensation in mmWave MIMO</vt:lpstr>
      <vt:lpstr>Motivation 1 : Angular domain</vt:lpstr>
      <vt:lpstr>Motivation 2: single RF antenna design</vt:lpstr>
      <vt:lpstr>Motivation 3: EM alg. &amp; VB Inf. (Waiting)</vt:lpstr>
      <vt:lpstr>System Model</vt:lpstr>
      <vt:lpstr>Channel model</vt:lpstr>
      <vt:lpstr>Channel model 2</vt:lpstr>
      <vt:lpstr>Channel model 3 (Angular Domain)</vt:lpstr>
      <vt:lpstr>Frame Design 提出完方案，往后放？</vt:lpstr>
      <vt:lpstr>Structured Sparse-1 BS-RIS</vt:lpstr>
      <vt:lpstr>EM alg.</vt:lpstr>
      <vt:lpstr>VBI explain</vt:lpstr>
      <vt:lpstr>Belief propagation-1</vt:lpstr>
      <vt:lpstr>Belief propagation-2</vt:lpstr>
      <vt:lpstr>Phase 1</vt:lpstr>
      <vt:lpstr>Phase 2</vt:lpstr>
      <vt:lpstr>Lemma 3/Appendix C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Trans进度汇报 RIS Angular Domain Divide CSI Estimation and Doppler Compensation</dc:title>
  <dc:creator>郭旭沨</dc:creator>
  <cp:lastModifiedBy>郭旭沨</cp:lastModifiedBy>
  <cp:revision>56</cp:revision>
  <dcterms:created xsi:type="dcterms:W3CDTF">2021-10-07T05:11:57Z</dcterms:created>
  <dcterms:modified xsi:type="dcterms:W3CDTF">2021-11-19T08:59:08Z</dcterms:modified>
</cp:coreProperties>
</file>