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85" r:id="rId10"/>
    <p:sldId id="259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7" r:id="rId19"/>
    <p:sldId id="276" r:id="rId20"/>
    <p:sldId id="280" r:id="rId21"/>
    <p:sldId id="278" r:id="rId22"/>
    <p:sldId id="279" r:id="rId23"/>
    <p:sldId id="283" r:id="rId24"/>
    <p:sldId id="284" r:id="rId25"/>
    <p:sldId id="282" r:id="rId26"/>
    <p:sldId id="263" r:id="rId27"/>
    <p:sldId id="270" r:id="rId28"/>
    <p:sldId id="286" r:id="rId29"/>
    <p:sldId id="264" r:id="rId30"/>
    <p:sldId id="287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5"/>
    <p:restoredTop sz="94856"/>
  </p:normalViewPr>
  <p:slideViewPr>
    <p:cSldViewPr snapToGrid="0" snapToObjects="1">
      <p:cViewPr varScale="1">
        <p:scale>
          <a:sx n="99" d="100"/>
          <a:sy n="99" d="100"/>
        </p:scale>
        <p:origin x="96" y="504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75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12" Type="http://schemas.openxmlformats.org/officeDocument/2006/relationships/image" Target="../media/image74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3.png"/><Relationship Id="rId5" Type="http://schemas.openxmlformats.org/officeDocument/2006/relationships/image" Target="../media/image670.png"/><Relationship Id="rId10" Type="http://schemas.openxmlformats.org/officeDocument/2006/relationships/image" Target="../media/image72.png"/><Relationship Id="rId4" Type="http://schemas.openxmlformats.org/officeDocument/2006/relationships/image" Target="../media/image660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8" Type="http://schemas.openxmlformats.org/officeDocument/2006/relationships/image" Target="../media/image232.png"/><Relationship Id="rId26" Type="http://schemas.openxmlformats.org/officeDocument/2006/relationships/image" Target="../media/image236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0.png"/><Relationship Id="rId10" Type="http://schemas.openxmlformats.org/officeDocument/2006/relationships/image" Target="../media/image220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24.png"/><Relationship Id="rId27" Type="http://schemas.openxmlformats.org/officeDocument/2006/relationships/image" Target="../media/image2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1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1.png"/><Relationship Id="rId18" Type="http://schemas.openxmlformats.org/officeDocument/2006/relationships/image" Target="../media/image2510.png"/><Relationship Id="rId26" Type="http://schemas.openxmlformats.org/officeDocument/2006/relationships/image" Target="../media/image2600.png"/><Relationship Id="rId3" Type="http://schemas.openxmlformats.org/officeDocument/2006/relationships/image" Target="../media/image2410.png"/><Relationship Id="rId21" Type="http://schemas.openxmlformats.org/officeDocument/2006/relationships/image" Target="../media/image2550.png"/><Relationship Id="rId34" Type="http://schemas.openxmlformats.org/officeDocument/2006/relationships/image" Target="../media/image268.png"/><Relationship Id="rId12" Type="http://schemas.openxmlformats.org/officeDocument/2006/relationships/image" Target="../media/image2500.png"/><Relationship Id="rId17" Type="http://schemas.openxmlformats.org/officeDocument/2006/relationships/image" Target="../media/image2450.png"/><Relationship Id="rId25" Type="http://schemas.openxmlformats.org/officeDocument/2006/relationships/image" Target="../media/image2590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0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24" Type="http://schemas.openxmlformats.org/officeDocument/2006/relationships/image" Target="../media/image2580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1.png"/><Relationship Id="rId23" Type="http://schemas.openxmlformats.org/officeDocument/2006/relationships/image" Target="../media/image2570.png"/><Relationship Id="rId28" Type="http://schemas.openxmlformats.org/officeDocument/2006/relationships/image" Target="../media/image2620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1.png"/><Relationship Id="rId22" Type="http://schemas.openxmlformats.org/officeDocument/2006/relationships/image" Target="../media/image2560.png"/><Relationship Id="rId27" Type="http://schemas.openxmlformats.org/officeDocument/2006/relationships/image" Target="../media/image2610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93.png"/><Relationship Id="rId7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>
            <a:extLst>
              <a:ext uri="{FF2B5EF4-FFF2-40B4-BE49-F238E27FC236}">
                <a16:creationId xmlns:a16="http://schemas.microsoft.com/office/drawing/2014/main" id="{F1F04226-1500-4180-9A02-3046C8740519}"/>
              </a:ext>
            </a:extLst>
          </p:cNvPr>
          <p:cNvSpPr/>
          <p:nvPr/>
        </p:nvSpPr>
        <p:spPr>
          <a:xfrm>
            <a:off x="2393911" y="536698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193D619-4A10-4E66-8A68-963093FC1BF8}"/>
              </a:ext>
            </a:extLst>
          </p:cNvPr>
          <p:cNvSpPr/>
          <p:nvPr/>
        </p:nvSpPr>
        <p:spPr>
          <a:xfrm>
            <a:off x="2393911" y="5369928"/>
            <a:ext cx="297691" cy="65338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0155"/>
            <a:chOff x="990600" y="2803133"/>
            <a:chExt cx="3151288" cy="1480155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800328" y="2300766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8846221" y="204966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2690383" y="535612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620839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599562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6900159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619679" y="5748088"/>
              <a:ext cx="45720" cy="359371"/>
              <a:chOff x="3307229" y="2666528"/>
              <a:chExt cx="45720" cy="359371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30" y="26665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30" y="27726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8740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30" y="29801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284482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263205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563802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4974121" y="5713078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680758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Partial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538321" y="1472219"/>
            <a:ext cx="185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cost 2</a:t>
            </a:r>
            <a:r>
              <a:rPr kumimoji="1" lang="en-US" altLang="zh-CN" baseline="30000" dirty="0">
                <a:latin typeface="SimSun" panose="02010600030101010101" pitchFamily="2" charset="-122"/>
                <a:ea typeface="SimSun" panose="02010600030101010101" pitchFamily="2" charset="-122"/>
              </a:rPr>
              <a:t>nd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27" name="直线箭头连接符 243">
            <a:extLst>
              <a:ext uri="{FF2B5EF4-FFF2-40B4-BE49-F238E27FC236}">
                <a16:creationId xmlns:a16="http://schemas.microsoft.com/office/drawing/2014/main" id="{8DA2B798-148A-4F37-81A4-DCADD52A2B7B}"/>
              </a:ext>
            </a:extLst>
          </p:cNvPr>
          <p:cNvCxnSpPr>
            <a:cxnSpLocks/>
          </p:cNvCxnSpPr>
          <p:nvPr/>
        </p:nvCxnSpPr>
        <p:spPr>
          <a:xfrm flipH="1">
            <a:off x="9792151" y="2451872"/>
            <a:ext cx="109858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>
            <a:extLst>
              <a:ext uri="{FF2B5EF4-FFF2-40B4-BE49-F238E27FC236}">
                <a16:creationId xmlns:a16="http://schemas.microsoft.com/office/drawing/2014/main" id="{376BDBB2-A274-47D3-91E0-49D0CC16A5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69248" y="3677859"/>
            <a:ext cx="623432" cy="379114"/>
          </a:xfrm>
          <a:prstGeom prst="rect">
            <a:avLst/>
          </a:prstGeom>
        </p:spPr>
      </p:pic>
      <p:sp>
        <p:nvSpPr>
          <p:cNvPr id="131" name="矩形 130">
            <a:extLst>
              <a:ext uri="{FF2B5EF4-FFF2-40B4-BE49-F238E27FC236}">
                <a16:creationId xmlns:a16="http://schemas.microsoft.com/office/drawing/2014/main" id="{AC3CE7D9-93D0-4B8E-BBC6-E3802B4D7B81}"/>
              </a:ext>
            </a:extLst>
          </p:cNvPr>
          <p:cNvSpPr/>
          <p:nvPr/>
        </p:nvSpPr>
        <p:spPr>
          <a:xfrm>
            <a:off x="11065854" y="5364554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直线连接符 256">
            <a:extLst>
              <a:ext uri="{FF2B5EF4-FFF2-40B4-BE49-F238E27FC236}">
                <a16:creationId xmlns:a16="http://schemas.microsoft.com/office/drawing/2014/main" id="{7071D352-FDD0-4687-85AE-D70E4E18F1C8}"/>
              </a:ext>
            </a:extLst>
          </p:cNvPr>
          <p:cNvCxnSpPr/>
          <p:nvPr/>
        </p:nvCxnSpPr>
        <p:spPr>
          <a:xfrm>
            <a:off x="11070763" y="536698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77DDDF5C-9008-4E15-BD02-6CC8C19CD92D}"/>
              </a:ext>
            </a:extLst>
          </p:cNvPr>
          <p:cNvSpPr/>
          <p:nvPr/>
        </p:nvSpPr>
        <p:spPr>
          <a:xfrm rot="8430622">
            <a:off x="2453052" y="5449001"/>
            <a:ext cx="778106" cy="767636"/>
          </a:xfrm>
          <a:prstGeom prst="arc">
            <a:avLst>
              <a:gd name="adj1" fmla="val 15211713"/>
              <a:gd name="adj2" fmla="val 299842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DFA5C8-36F9-4956-A299-FA6C2A5F741D}"/>
                  </a:ext>
                </a:extLst>
              </p:cNvPr>
              <p:cNvSpPr txBox="1"/>
              <p:nvPr/>
            </p:nvSpPr>
            <p:spPr>
              <a:xfrm>
                <a:off x="2433370" y="6252914"/>
                <a:ext cx="824456" cy="352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zh-CN" altLang="en-US" sz="2200" b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DFA5C8-36F9-4956-A299-FA6C2A5F7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70" y="6252914"/>
                <a:ext cx="824456" cy="352661"/>
              </a:xfrm>
              <a:prstGeom prst="rect">
                <a:avLst/>
              </a:prstGeom>
              <a:blipFill>
                <a:blip r:embed="rId16"/>
                <a:stretch>
                  <a:fillRect l="-8148" t="-5172" r="-7407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线连接符 252">
            <a:extLst>
              <a:ext uri="{FF2B5EF4-FFF2-40B4-BE49-F238E27FC236}">
                <a16:creationId xmlns:a16="http://schemas.microsoft.com/office/drawing/2014/main" id="{8650C608-D014-474C-ADF1-2A2D56B2EE59}"/>
              </a:ext>
            </a:extLst>
          </p:cNvPr>
          <p:cNvCxnSpPr>
            <a:cxnSpLocks/>
          </p:cNvCxnSpPr>
          <p:nvPr/>
        </p:nvCxnSpPr>
        <p:spPr>
          <a:xfrm>
            <a:off x="2693299" y="4836795"/>
            <a:ext cx="0" cy="1192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52">
            <a:extLst>
              <a:ext uri="{FF2B5EF4-FFF2-40B4-BE49-F238E27FC236}">
                <a16:creationId xmlns:a16="http://schemas.microsoft.com/office/drawing/2014/main" id="{EF5D6D3D-2774-4396-AABF-3803281BA36C}"/>
              </a:ext>
            </a:extLst>
          </p:cNvPr>
          <p:cNvCxnSpPr>
            <a:cxnSpLocks/>
          </p:cNvCxnSpPr>
          <p:nvPr/>
        </p:nvCxnSpPr>
        <p:spPr>
          <a:xfrm flipH="1">
            <a:off x="2682964" y="4836795"/>
            <a:ext cx="1206406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2D8BB4C-E57D-4B93-AD6C-FE588F584ED3}"/>
                  </a:ext>
                </a:extLst>
              </p:cNvPr>
              <p:cNvSpPr txBox="1"/>
              <p:nvPr/>
            </p:nvSpPr>
            <p:spPr>
              <a:xfrm>
                <a:off x="2762556" y="4831100"/>
                <a:ext cx="116102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200" dirty="0">
                    <a:latin typeface="Times" pitchFamily="2" charset="0"/>
                  </a:rPr>
                  <a:t>-</a:t>
                </a:r>
                <a:r>
                  <a:rPr kumimoji="1" lang="en-US" altLang="zh-CN" sz="2200" dirty="0" err="1">
                    <a:latin typeface="Times" pitchFamily="2" charset="0"/>
                  </a:rPr>
                  <a:t>th</a:t>
                </a:r>
                <a:r>
                  <a:rPr kumimoji="1" lang="en-US" altLang="zh-CN" sz="2200" dirty="0">
                    <a:latin typeface="Times" pitchFamily="2" charset="0"/>
                  </a:rPr>
                  <a:t> frame</a:t>
                </a:r>
                <a:endParaRPr kumimoji="1" lang="zh-CN" altLang="en-US" sz="22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2D8BB4C-E57D-4B93-AD6C-FE588F584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556" y="4831100"/>
                <a:ext cx="1161023" cy="338554"/>
              </a:xfrm>
              <a:prstGeom prst="rect">
                <a:avLst/>
              </a:prstGeom>
              <a:blipFill>
                <a:blip r:embed="rId17"/>
                <a:stretch>
                  <a:fillRect l="-7330" t="-27273" r="-12042" b="-5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285330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22903" y="3085881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Times" pitchFamily="2" charset="0"/>
              </a:rPr>
              <a:t>Forward/backward:</a:t>
            </a:r>
            <a:endParaRPr kumimoji="1" lang="zh-CN" altLang="en-US" sz="2400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7908972" y="365153"/>
            <a:ext cx="3909696" cy="3304780"/>
            <a:chOff x="5029200" y="903736"/>
            <a:chExt cx="3909696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7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/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/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8917EC-6EFC-4F47-8B11-478925496648}"/>
              </a:ext>
            </a:extLst>
          </p:cNvPr>
          <p:cNvGrpSpPr/>
          <p:nvPr/>
        </p:nvGrpSpPr>
        <p:grpSpPr>
          <a:xfrm>
            <a:off x="22903" y="889315"/>
            <a:ext cx="7303075" cy="1054243"/>
            <a:chOff x="-43244" y="573559"/>
            <a:chExt cx="7303075" cy="1054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/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sepChr m:val=",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60A60B6-0DAD-4901-8D66-02B928BD0807}"/>
                </a:ext>
              </a:extLst>
            </p:cNvPr>
            <p:cNvSpPr/>
            <p:nvPr/>
          </p:nvSpPr>
          <p:spPr>
            <a:xfrm>
              <a:off x="3832177" y="573559"/>
              <a:ext cx="3255763" cy="10542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/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First initialize the estimation of posteriors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>
                  <a:latin typeface="Times" pitchFamily="2" charset="0"/>
                </a:endParaRPr>
              </a:p>
              <a:p>
                <a:r>
                  <a:rPr kumimoji="1" lang="en-US" altLang="zh-CN" dirty="0">
                    <a:latin typeface="Times" pitchFamily="2" charset="0"/>
                  </a:rPr>
                  <a:t>(in the first outer-iteration, according to the prior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(in the rest outer-iterations, according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 in the last iteration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blipFill>
                <a:blip r:embed="rId3"/>
                <a:stretch>
                  <a:fillRect l="-643" t="-1282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036D95-4965-3449-8D04-238C3B947329}"/>
              </a:ext>
            </a:extLst>
          </p:cNvPr>
          <p:cNvSpPr txBox="1"/>
          <p:nvPr/>
        </p:nvSpPr>
        <p:spPr>
          <a:xfrm>
            <a:off x="267855" y="23230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Initialization (first step): 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/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/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/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blipFill>
                <a:blip r:embed="rId6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/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/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/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algn="l"/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/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/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/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/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/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blipFill>
                <a:blip r:embed="rId1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/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/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036F927-0DF6-BD4D-8EEC-E31DFF14B618}"/>
              </a:ext>
            </a:extLst>
          </p:cNvPr>
          <p:cNvSpPr txBox="1"/>
          <p:nvPr/>
        </p:nvSpPr>
        <p:spPr>
          <a:xfrm>
            <a:off x="8884621" y="484373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First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87C45F-4BFC-2048-BD94-F6C3A0303740}"/>
              </a:ext>
            </a:extLst>
          </p:cNvPr>
          <p:cNvSpPr txBox="1"/>
          <p:nvPr/>
        </p:nvSpPr>
        <p:spPr>
          <a:xfrm>
            <a:off x="9222125" y="344054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Second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929387-2BD6-B146-8A6C-F74B21289CA5}"/>
              </a:ext>
            </a:extLst>
          </p:cNvPr>
          <p:cNvSpPr txBox="1"/>
          <p:nvPr/>
        </p:nvSpPr>
        <p:spPr>
          <a:xfrm>
            <a:off x="9740001" y="20898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last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1ABF-BA2F-4BD0-A864-EBBA5C0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Armijo Rule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E1868B1-AF79-4AEF-88D6-688A9D5729AB}"/>
              </a:ext>
            </a:extLst>
          </p:cNvPr>
          <p:cNvGrpSpPr/>
          <p:nvPr/>
        </p:nvGrpSpPr>
        <p:grpSpPr>
          <a:xfrm>
            <a:off x="55759" y="1690688"/>
            <a:ext cx="5685126" cy="5903368"/>
            <a:chOff x="461756" y="1554480"/>
            <a:chExt cx="5685126" cy="590336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356CA34-2A95-49B3-8AE6-7CC8633ED439}"/>
                </a:ext>
              </a:extLst>
            </p:cNvPr>
            <p:cNvCxnSpPr>
              <a:cxnSpLocks/>
            </p:cNvCxnSpPr>
            <p:nvPr/>
          </p:nvCxnSpPr>
          <p:spPr>
            <a:xfrm>
              <a:off x="996545" y="4732182"/>
              <a:ext cx="44085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10C667-1A5F-42B9-B9E5-C83D9AAE5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25" y="1690688"/>
              <a:ext cx="0" cy="3539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11DB431-4E02-4B43-A1BE-DE829609B900}"/>
                </a:ext>
              </a:extLst>
            </p:cNvPr>
            <p:cNvSpPr/>
            <p:nvPr/>
          </p:nvSpPr>
          <p:spPr>
            <a:xfrm>
              <a:off x="1542292" y="2243329"/>
              <a:ext cx="3566156" cy="5214519"/>
            </a:xfrm>
            <a:prstGeom prst="arc">
              <a:avLst>
                <a:gd name="adj1" fmla="val 11062004"/>
                <a:gd name="adj2" fmla="val 17286772"/>
              </a:avLst>
            </a:prstGeom>
            <a:ln w="349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7270F5D-4EA1-4B7D-A80A-B4F1B1A68E5A}"/>
                </a:ext>
              </a:extLst>
            </p:cNvPr>
            <p:cNvCxnSpPr/>
            <p:nvPr/>
          </p:nvCxnSpPr>
          <p:spPr>
            <a:xfrm>
              <a:off x="1810512" y="3541776"/>
              <a:ext cx="0" cy="11904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A7A438-5D7F-48B0-99F1-2116B0501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25" y="3541776"/>
              <a:ext cx="2682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/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blipFill>
                  <a:blip r:embed="rId2"/>
                  <a:stretch>
                    <a:fillRect l="-6316" t="-5263" b="-1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DA0C224-807B-48F5-91BB-940D901C8B0C}"/>
                </a:ext>
              </a:extLst>
            </p:cNvPr>
            <p:cNvCxnSpPr/>
            <p:nvPr/>
          </p:nvCxnSpPr>
          <p:spPr>
            <a:xfrm flipV="1">
              <a:off x="1752445" y="1554480"/>
              <a:ext cx="935891" cy="1987296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38B3B59-1B2E-44A3-8372-23782EB75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511" y="1896968"/>
              <a:ext cx="2590801" cy="1644807"/>
            </a:xfrm>
            <a:prstGeom prst="line">
              <a:avLst/>
            </a:prstGeom>
            <a:ln w="381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/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blipFill>
                  <a:blip r:embed="rId3"/>
                  <a:stretch>
                    <a:fillRect l="-763" t="-5172" r="-1781" b="-8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/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/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/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blipFill>
                  <a:blip r:embed="rId6"/>
                  <a:stretch>
                    <a:fillRect l="-9375" t="-5172" r="-3750" b="-344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27748CB-5AD5-4ED7-B1E6-F452EC3BBCDD}"/>
                </a:ext>
              </a:extLst>
            </p:cNvPr>
            <p:cNvCxnSpPr>
              <a:cxnSpLocks/>
            </p:cNvCxnSpPr>
            <p:nvPr/>
          </p:nvCxnSpPr>
          <p:spPr>
            <a:xfrm>
              <a:off x="3105911" y="2243329"/>
              <a:ext cx="0" cy="248885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695282-41C9-4366-B4DB-703CB1F6DD52}"/>
                </a:ext>
              </a:extLst>
            </p:cNvPr>
            <p:cNvSpPr txBox="1"/>
            <p:nvPr/>
          </p:nvSpPr>
          <p:spPr>
            <a:xfrm rot="19691552">
              <a:off x="1979152" y="2563785"/>
              <a:ext cx="1415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b="1" dirty="0">
                  <a:latin typeface="Times" pitchFamily="2" charset="0"/>
                </a:rPr>
                <a:t>Safe zoom</a:t>
              </a:r>
              <a:endParaRPr kumimoji="1" lang="zh-CN" altLang="en-US" sz="2200" b="1" dirty="0" err="1">
                <a:latin typeface="Times" pitchFamily="2" charset="0"/>
              </a:endParaRPr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368A7187-9309-45F6-AE6C-55F2A9931BAB}"/>
                </a:ext>
              </a:extLst>
            </p:cNvPr>
            <p:cNvSpPr/>
            <p:nvPr/>
          </p:nvSpPr>
          <p:spPr>
            <a:xfrm rot="16200000">
              <a:off x="2314957" y="3921951"/>
              <a:ext cx="286509" cy="1295399"/>
            </a:xfrm>
            <a:prstGeom prst="rightBrace">
              <a:avLst>
                <a:gd name="adj1" fmla="val 38918"/>
                <a:gd name="adj2" fmla="val 50000"/>
              </a:avLst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/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/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blipFill>
                  <a:blip r:embed="rId8"/>
                  <a:stretch>
                    <a:fillRect b="-82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F24F3ED-EBB9-4B8C-8965-62A1EBDADFA4}"/>
              </a:ext>
            </a:extLst>
          </p:cNvPr>
          <p:cNvGrpSpPr/>
          <p:nvPr/>
        </p:nvGrpSpPr>
        <p:grpSpPr>
          <a:xfrm>
            <a:off x="5404063" y="1257289"/>
            <a:ext cx="5949737" cy="4841389"/>
            <a:chOff x="5830844" y="426550"/>
            <a:chExt cx="5949737" cy="4841389"/>
          </a:xfrm>
        </p:grpSpPr>
        <p:sp>
          <p:nvSpPr>
            <p:cNvPr id="38" name="流程图: 决策 37">
              <a:extLst>
                <a:ext uri="{FF2B5EF4-FFF2-40B4-BE49-F238E27FC236}">
                  <a16:creationId xmlns:a16="http://schemas.microsoft.com/office/drawing/2014/main" id="{DCF4BB8A-CDAE-43B7-B2F3-8BB46242182B}"/>
                </a:ext>
              </a:extLst>
            </p:cNvPr>
            <p:cNvSpPr/>
            <p:nvPr/>
          </p:nvSpPr>
          <p:spPr>
            <a:xfrm>
              <a:off x="5830844" y="2772734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If safe?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BE955FA-F563-4A4F-AD11-6833895E0C96}"/>
                </a:ext>
              </a:extLst>
            </p:cNvPr>
            <p:cNvSpPr txBox="1"/>
            <p:nvPr/>
          </p:nvSpPr>
          <p:spPr>
            <a:xfrm>
              <a:off x="7268484" y="3979651"/>
              <a:ext cx="594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Yes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C238F63-9073-4366-8062-CB87D032BCEA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>
              <a:off x="8462284" y="3376193"/>
              <a:ext cx="686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/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7EABCCF9-3712-4586-B8E9-0C7EF3BDBFD1}"/>
                </a:ext>
              </a:extLst>
            </p:cNvPr>
            <p:cNvCxnSpPr>
              <a:stCxn id="52" idx="0"/>
            </p:cNvCxnSpPr>
            <p:nvPr/>
          </p:nvCxnSpPr>
          <p:spPr>
            <a:xfrm rot="16200000" flipV="1">
              <a:off x="8261588" y="1006551"/>
              <a:ext cx="854529" cy="308457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02CC6F4-3976-4B4D-A896-276B4D0CDD2A}"/>
                </a:ext>
              </a:extLst>
            </p:cNvPr>
            <p:cNvSpPr txBox="1"/>
            <p:nvPr/>
          </p:nvSpPr>
          <p:spPr>
            <a:xfrm>
              <a:off x="8424196" y="2943977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/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A3ACE90E-F830-4F0C-8E54-08E9877F5DAC}"/>
                </a:ext>
              </a:extLst>
            </p:cNvPr>
            <p:cNvSpPr/>
            <p:nvPr/>
          </p:nvSpPr>
          <p:spPr>
            <a:xfrm>
              <a:off x="9149141" y="426550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Conver.?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B57A84B5-DB59-46FA-883F-8B8E6AAD43E1}"/>
                </a:ext>
              </a:extLst>
            </p:cNvPr>
            <p:cNvCxnSpPr>
              <a:cxnSpLocks/>
              <a:stCxn id="62" idx="1"/>
              <a:endCxn id="38" idx="0"/>
            </p:cNvCxnSpPr>
            <p:nvPr/>
          </p:nvCxnSpPr>
          <p:spPr>
            <a:xfrm rot="10800000" flipV="1">
              <a:off x="7146565" y="1030008"/>
              <a:ext cx="2002577" cy="174272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FC8A830-DB85-4CDD-8C55-20D28675B81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7146564" y="3979651"/>
              <a:ext cx="1" cy="4881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E68BEAC-73AD-4029-9D3B-D0DBE9AB1FC1}"/>
                </a:ext>
              </a:extLst>
            </p:cNvPr>
            <p:cNvCxnSpPr>
              <a:cxnSpLocks/>
              <a:stCxn id="58" idx="2"/>
              <a:endCxn id="62" idx="3"/>
            </p:cNvCxnSpPr>
            <p:nvPr/>
          </p:nvCxnSpPr>
          <p:spPr>
            <a:xfrm rot="5400000" flipH="1" flipV="1">
              <a:off x="7574752" y="1062110"/>
              <a:ext cx="4237930" cy="4173728"/>
            </a:xfrm>
            <a:prstGeom prst="bentConnector4">
              <a:avLst>
                <a:gd name="adj1" fmla="val -5394"/>
                <a:gd name="adj2" fmla="val 10547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6FFAE88-B939-4033-9E98-CC187A719CC1}"/>
                </a:ext>
              </a:extLst>
            </p:cNvPr>
            <p:cNvSpPr txBox="1"/>
            <p:nvPr/>
          </p:nvSpPr>
          <p:spPr>
            <a:xfrm>
              <a:off x="8566432" y="570511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94A78816-819B-450E-92F4-028CE8D58B19}"/>
              </a:ext>
            </a:extLst>
          </p:cNvPr>
          <p:cNvSpPr txBox="1"/>
          <p:nvPr/>
        </p:nvSpPr>
        <p:spPr>
          <a:xfrm>
            <a:off x="10038080" y="741372"/>
            <a:ext cx="594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Yes</a:t>
            </a:r>
            <a:endParaRPr kumimoji="1" lang="zh-CN" altLang="en-US" sz="2200" dirty="0" err="1">
              <a:latin typeface="Times" pitchFamily="2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D0548AC-F504-4FE9-ABAE-D5521007D25D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0038080" y="698857"/>
            <a:ext cx="0" cy="558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/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23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3F6F7BD-D4DA-4CC8-8BDD-50EE5C49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Overall Alg.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734760-782F-42FA-B8D0-B915DD428C04}"/>
              </a:ext>
            </a:extLst>
          </p:cNvPr>
          <p:cNvGrpSpPr/>
          <p:nvPr/>
        </p:nvGrpSpPr>
        <p:grpSpPr>
          <a:xfrm>
            <a:off x="919264" y="2902468"/>
            <a:ext cx="10048672" cy="2253575"/>
            <a:chOff x="838200" y="2626468"/>
            <a:chExt cx="10048672" cy="22535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29A5EB-8673-44CB-974E-6EA9CD6804DA}"/>
                </a:ext>
              </a:extLst>
            </p:cNvPr>
            <p:cNvSpPr/>
            <p:nvPr/>
          </p:nvSpPr>
          <p:spPr>
            <a:xfrm>
              <a:off x="838200" y="2629711"/>
              <a:ext cx="3696510" cy="2250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E66A73-9FBC-4E70-BCF5-492FA0BC97A9}"/>
                </a:ext>
              </a:extLst>
            </p:cNvPr>
            <p:cNvSpPr/>
            <p:nvPr/>
          </p:nvSpPr>
          <p:spPr>
            <a:xfrm>
              <a:off x="7190362" y="2629711"/>
              <a:ext cx="3696510" cy="2250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693BA3-8025-482F-96BE-099BAA22B33D}"/>
                </a:ext>
              </a:extLst>
            </p:cNvPr>
            <p:cNvSpPr txBox="1"/>
            <p:nvPr/>
          </p:nvSpPr>
          <p:spPr>
            <a:xfrm>
              <a:off x="852119" y="2629711"/>
              <a:ext cx="14863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E-step-VBI</a:t>
              </a:r>
              <a:endParaRPr kumimoji="1" lang="zh-CN" altLang="en-US" sz="2200" dirty="0">
                <a:latin typeface="Times" pitchFamily="2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E3B868-EED7-4236-A8A0-F86DA5C7C7AB}"/>
                </a:ext>
              </a:extLst>
            </p:cNvPr>
            <p:cNvSpPr txBox="1"/>
            <p:nvPr/>
          </p:nvSpPr>
          <p:spPr>
            <a:xfrm>
              <a:off x="7190362" y="2626468"/>
              <a:ext cx="15776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M-step-MM</a:t>
              </a:r>
              <a:endParaRPr kumimoji="1" lang="zh-CN" altLang="en-US" sz="2200" dirty="0">
                <a:latin typeface="Times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ECF6B5-5D34-4B6F-9B01-650F9EC9C021}"/>
                  </a:ext>
                </a:extLst>
              </p:cNvPr>
              <p:cNvSpPr/>
              <p:nvPr/>
            </p:nvSpPr>
            <p:spPr>
              <a:xfrm>
                <a:off x="3805136" y="5687104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ECF6B5-5D34-4B6F-9B01-650F9EC9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36" y="5687104"/>
                <a:ext cx="914400" cy="4927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2FDBF1F-A5A5-42A6-880A-0AE2705350DC}"/>
                  </a:ext>
                </a:extLst>
              </p:cNvPr>
              <p:cNvSpPr/>
              <p:nvPr/>
            </p:nvSpPr>
            <p:spPr>
              <a:xfrm>
                <a:off x="5607934" y="6179864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2FDBF1F-A5A5-42A6-880A-0AE270535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34" y="6179864"/>
                <a:ext cx="914400" cy="492760"/>
              </a:xfrm>
              <a:prstGeom prst="roundRect">
                <a:avLst/>
              </a:prstGeom>
              <a:blipFill>
                <a:blip r:embed="rId3"/>
                <a:stretch>
                  <a:fillRect b="-344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0FCD29-9DD1-4C18-BBB7-41749FB28434}"/>
                  </a:ext>
                </a:extLst>
              </p:cNvPr>
              <p:cNvSpPr/>
              <p:nvPr/>
            </p:nvSpPr>
            <p:spPr>
              <a:xfrm>
                <a:off x="5607934" y="5194345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0FCD29-9DD1-4C18-BBB7-41749FB2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34" y="5194345"/>
                <a:ext cx="914400" cy="4927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A8B3E01-3322-443C-8B2C-5DADB7F82143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4719536" y="5933484"/>
            <a:ext cx="888398" cy="492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5343BDC-9206-4D4E-9720-D366CBAF6354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 flipV="1">
            <a:off x="4719536" y="5440724"/>
            <a:ext cx="888398" cy="4927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0241E92-0626-4B74-BCA0-DAC3B8FD93B5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2767520" y="5156044"/>
            <a:ext cx="1037617" cy="7774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0974120-CCED-49A6-AB77-3C2F1CD054E5}"/>
                  </a:ext>
                </a:extLst>
              </p:cNvPr>
              <p:cNvSpPr/>
              <p:nvPr/>
            </p:nvSpPr>
            <p:spPr>
              <a:xfrm>
                <a:off x="5638800" y="2183447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0974120-CCED-49A6-AB77-3C2F1CD05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183447"/>
                <a:ext cx="914400" cy="492760"/>
              </a:xfrm>
              <a:prstGeom prst="roundRect">
                <a:avLst/>
              </a:prstGeom>
              <a:blipFill>
                <a:blip r:embed="rId5"/>
                <a:stretch>
                  <a:fillRect b="-1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F926571-785A-4B9F-A9F4-C258902B5B69}"/>
                  </a:ext>
                </a:extLst>
              </p:cNvPr>
              <p:cNvSpPr/>
              <p:nvPr/>
            </p:nvSpPr>
            <p:spPr>
              <a:xfrm>
                <a:off x="5638800" y="1332865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F926571-785A-4B9F-A9F4-C258902B5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32865"/>
                <a:ext cx="914400" cy="4927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E04402C-C2F1-4923-8290-2D82CFAAD8ED}"/>
              </a:ext>
            </a:extLst>
          </p:cNvPr>
          <p:cNvCxnSpPr>
            <a:cxnSpLocks/>
            <a:stCxn id="8" idx="0"/>
            <a:endCxn id="42" idx="1"/>
          </p:cNvCxnSpPr>
          <p:nvPr/>
        </p:nvCxnSpPr>
        <p:spPr>
          <a:xfrm rot="5400000" flipH="1" flipV="1">
            <a:off x="2782202" y="1996998"/>
            <a:ext cx="894030" cy="9233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372BC54-4785-4A54-BF3A-17E24AD10100}"/>
              </a:ext>
            </a:extLst>
          </p:cNvPr>
          <p:cNvSpPr/>
          <p:nvPr/>
        </p:nvSpPr>
        <p:spPr>
          <a:xfrm>
            <a:off x="3690916" y="1765301"/>
            <a:ext cx="1528783" cy="4927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</a:t>
            </a:r>
            <a:r>
              <a:rPr kumimoji="1" lang="en-US" altLang="zh-CN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osterior</a:t>
            </a:r>
            <a:endParaRPr kumimoji="1" lang="zh-CN" altLang="en-US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A7378D4-5D32-4CEC-86F3-A9C7BA218E55}"/>
              </a:ext>
            </a:extLst>
          </p:cNvPr>
          <p:cNvCxnSpPr>
            <a:stCxn id="42" idx="3"/>
            <a:endCxn id="39" idx="1"/>
          </p:cNvCxnSpPr>
          <p:nvPr/>
        </p:nvCxnSpPr>
        <p:spPr>
          <a:xfrm flipV="1">
            <a:off x="5219699" y="1579245"/>
            <a:ext cx="419101" cy="432436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251A318-8B4D-45D3-A87E-4444DDA876D8}"/>
              </a:ext>
            </a:extLst>
          </p:cNvPr>
          <p:cNvCxnSpPr>
            <a:stCxn id="38" idx="1"/>
            <a:endCxn id="42" idx="3"/>
          </p:cNvCxnSpPr>
          <p:nvPr/>
        </p:nvCxnSpPr>
        <p:spPr>
          <a:xfrm rot="10800000">
            <a:off x="5219700" y="2011681"/>
            <a:ext cx="419101" cy="418146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72066FAC-60FF-4D6F-9BDD-D1D1CC02F52F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6553200" y="1579245"/>
            <a:ext cx="718226" cy="407117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B519406-9C25-41D2-B032-EB269D7EB8B3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 flipV="1">
            <a:off x="6553200" y="1986362"/>
            <a:ext cx="718226" cy="443465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3236C2C-C834-429D-A661-C2881911E021}"/>
              </a:ext>
            </a:extLst>
          </p:cNvPr>
          <p:cNvCxnSpPr>
            <a:cxnSpLocks/>
            <a:stCxn id="43" idx="3"/>
            <a:endCxn id="9" idx="0"/>
          </p:cNvCxnSpPr>
          <p:nvPr/>
        </p:nvCxnSpPr>
        <p:spPr>
          <a:xfrm>
            <a:off x="8800209" y="1986362"/>
            <a:ext cx="319472" cy="9193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9AA739F3-97E8-4E00-8C1C-AD086AB37C0A}"/>
              </a:ext>
            </a:extLst>
          </p:cNvPr>
          <p:cNvCxnSpPr>
            <a:stCxn id="9" idx="2"/>
          </p:cNvCxnSpPr>
          <p:nvPr/>
        </p:nvCxnSpPr>
        <p:spPr>
          <a:xfrm rot="5400000">
            <a:off x="7892381" y="4706185"/>
            <a:ext cx="777443" cy="1677159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339D178-6BEF-4D3B-AD1B-E261FBD4F4D2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6522335" y="5440726"/>
            <a:ext cx="920189" cy="49275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16EFC424-1E9D-46EE-9D28-C75E50D56E86}"/>
              </a:ext>
            </a:extLst>
          </p:cNvPr>
          <p:cNvCxnSpPr>
            <a:endCxn id="15" idx="3"/>
          </p:cNvCxnSpPr>
          <p:nvPr/>
        </p:nvCxnSpPr>
        <p:spPr>
          <a:xfrm rot="10800000" flipV="1">
            <a:off x="6522334" y="5933486"/>
            <a:ext cx="920190" cy="4927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/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/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7AD1A34-9D6C-8A4C-849B-D7F0269C7BB0}"/>
              </a:ext>
            </a:extLst>
          </p:cNvPr>
          <p:cNvSpPr txBox="1"/>
          <p:nvPr/>
        </p:nvSpPr>
        <p:spPr>
          <a:xfrm>
            <a:off x="8608114" y="3460797"/>
            <a:ext cx="639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first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EC0EA8-8A60-3B43-9F91-6E2AF05DBE26}"/>
              </a:ext>
            </a:extLst>
          </p:cNvPr>
          <p:cNvSpPr txBox="1"/>
          <p:nvPr/>
        </p:nvSpPr>
        <p:spPr>
          <a:xfrm>
            <a:off x="8281102" y="4317907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second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343EF4-2490-2045-99E5-EDA2D8D7381B}"/>
              </a:ext>
            </a:extLst>
          </p:cNvPr>
          <p:cNvSpPr/>
          <p:nvPr/>
        </p:nvSpPr>
        <p:spPr>
          <a:xfrm>
            <a:off x="1149684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A</a:t>
            </a:r>
          </a:p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VBI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57FED0C-5AE4-3149-BD79-F9EA3BFDC7F5}"/>
              </a:ext>
            </a:extLst>
          </p:cNvPr>
          <p:cNvSpPr/>
          <p:nvPr/>
        </p:nvSpPr>
        <p:spPr>
          <a:xfrm>
            <a:off x="3110489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B</a:t>
            </a:r>
          </a:p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Factor-graph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D0034D-5EA2-DB4C-9A46-899A1C9175E3}"/>
              </a:ext>
            </a:extLst>
          </p:cNvPr>
          <p:cNvCxnSpPr/>
          <p:nvPr/>
        </p:nvCxnSpPr>
        <p:spPr>
          <a:xfrm>
            <a:off x="2458473" y="3891684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7F2C60F9-9362-F242-A958-71436BDEC959}"/>
              </a:ext>
            </a:extLst>
          </p:cNvPr>
          <p:cNvCxnSpPr>
            <a:cxnSpLocks/>
          </p:cNvCxnSpPr>
          <p:nvPr/>
        </p:nvCxnSpPr>
        <p:spPr>
          <a:xfrm flipH="1">
            <a:off x="2458473" y="4533350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364B04D-397D-8C4D-A427-85AF61C4F159}"/>
              </a:ext>
            </a:extLst>
          </p:cNvPr>
          <p:cNvSpPr/>
          <p:nvPr/>
        </p:nvSpPr>
        <p:spPr>
          <a:xfrm>
            <a:off x="4830594" y="5030436"/>
            <a:ext cx="2469079" cy="17628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980F6B-7191-C94E-94FB-DFC9F848DFCE}"/>
              </a:ext>
            </a:extLst>
          </p:cNvPr>
          <p:cNvSpPr txBox="1"/>
          <p:nvPr/>
        </p:nvSpPr>
        <p:spPr>
          <a:xfrm>
            <a:off x="5107223" y="4554553"/>
            <a:ext cx="19094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Initial</a:t>
            </a:r>
            <a:r>
              <a:rPr kumimoji="1" lang="zh-CN" altLang="en-US" sz="22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position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95C549BD-D96F-B543-A020-EBB143918A2B}"/>
              </a:ext>
            </a:extLst>
          </p:cNvPr>
          <p:cNvCxnSpPr>
            <a:stCxn id="19" idx="3"/>
          </p:cNvCxnSpPr>
          <p:nvPr/>
        </p:nvCxnSpPr>
        <p:spPr>
          <a:xfrm rot="5400000" flipH="1">
            <a:off x="914655" y="2257637"/>
            <a:ext cx="3632696" cy="4922359"/>
          </a:xfrm>
          <a:prstGeom prst="bentConnector4">
            <a:avLst>
              <a:gd name="adj1" fmla="val 722"/>
              <a:gd name="adj2" fmla="val 99958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FFDA181-C119-314B-AF65-1B22D5FDC591}"/>
              </a:ext>
            </a:extLst>
          </p:cNvPr>
          <p:cNvSpPr txBox="1"/>
          <p:nvPr/>
        </p:nvSpPr>
        <p:spPr>
          <a:xfrm>
            <a:off x="390290" y="6045095"/>
            <a:ext cx="201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First calculation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B624AC0-A512-4519-B777-0A16A9DC7DFF}"/>
              </a:ext>
            </a:extLst>
          </p:cNvPr>
          <p:cNvSpPr/>
          <p:nvPr/>
        </p:nvSpPr>
        <p:spPr>
          <a:xfrm>
            <a:off x="7271426" y="1739982"/>
            <a:ext cx="1528783" cy="4927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mbria Math" panose="02040503050406030204" pitchFamily="18" charset="0"/>
              </a:rPr>
              <a:t>Filter</a:t>
            </a:r>
            <a:endParaRPr kumimoji="1" lang="zh-CN" altLang="en-US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AD8D7-FC31-4A95-A214-FE7C9925F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4122427"/>
                <a:ext cx="10515600" cy="2175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𝑣𝑎𝑟𝑝h𝑖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𝑎𝑓𝑡𝑒𝑟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AD8D7-FC31-4A95-A214-FE7C9925F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4122427"/>
                <a:ext cx="10515600" cy="2175669"/>
              </a:xfrm>
              <a:blipFill>
                <a:blip r:embed="rId2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A5495750-759E-4F88-A6A0-121D7E016BDB}"/>
              </a:ext>
            </a:extLst>
          </p:cNvPr>
          <p:cNvSpPr txBox="1">
            <a:spLocks/>
          </p:cNvSpPr>
          <p:nvPr/>
        </p:nvSpPr>
        <p:spPr>
          <a:xfrm>
            <a:off x="188844" y="100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Variables need to be saved</a:t>
            </a:r>
            <a:endParaRPr lang="zh-CN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6D30FA-74A8-460C-BAD4-B918139E2AD6}"/>
              </a:ext>
            </a:extLst>
          </p:cNvPr>
          <p:cNvSpPr txBox="1">
            <a:spLocks/>
          </p:cNvSpPr>
          <p:nvPr/>
        </p:nvSpPr>
        <p:spPr>
          <a:xfrm>
            <a:off x="188844" y="3102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Plots’ data needs to be saved</a:t>
            </a:r>
            <a:endParaRPr lang="zh-CN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7A8F3BE-2AAA-4DD6-8C6A-8263E13E40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108730"/>
                <a:ext cx="10515600" cy="21756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" panose="02020603050405020304" pitchFamily="18" charset="0"/>
                    <a:cs typeface="Times" panose="02020603050405020304" pitchFamily="18" charset="0"/>
                  </a:rPr>
                  <a:t>contains information about path loss of each activated path: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7A8F3BE-2AAA-4DD6-8C6A-8263E13E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108730"/>
                <a:ext cx="10515600" cy="2175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620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1A46F-A27D-4089-BC54-56320CE0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29"/>
            <a:ext cx="10515600" cy="1325563"/>
          </a:xfrm>
        </p:spPr>
        <p:txBody>
          <a:bodyPr/>
          <a:lstStyle/>
          <a:p>
            <a:r>
              <a:rPr lang="en-US" altLang="zh-CN" dirty="0"/>
              <a:t>Compare Mea. &amp; Sim.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5A9BC-000A-4587-B226-A6DC978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43" y="14529"/>
            <a:ext cx="6576630" cy="3116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D39522-6A81-439E-8EB7-7D7E01A0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674"/>
            <a:ext cx="4633976" cy="10666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17E127-5315-4ACD-A7EA-A62A352DD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6" y="4134259"/>
            <a:ext cx="4633976" cy="974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B299C3-8EAC-44A9-8C92-FDF29757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131379"/>
            <a:ext cx="3482079" cy="32768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07E18-F807-4229-8846-308EB5104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894" y="3322806"/>
            <a:ext cx="3257475" cy="28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200" dirty="0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19870</TotalTime>
  <Words>1586</Words>
  <Application>Microsoft Office PowerPoint</Application>
  <PresentationFormat>宽屏</PresentationFormat>
  <Paragraphs>497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Compare Mea. &amp; Sim.</vt:lpstr>
      <vt:lpstr>Frame Design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PowerPoint 演示文稿</vt:lpstr>
      <vt:lpstr>Phase 1</vt:lpstr>
      <vt:lpstr>Phase 2</vt:lpstr>
      <vt:lpstr>Armijo Rule</vt:lpstr>
      <vt:lpstr>Overall Alg.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115</cp:revision>
  <dcterms:created xsi:type="dcterms:W3CDTF">2021-10-07T05:11:57Z</dcterms:created>
  <dcterms:modified xsi:type="dcterms:W3CDTF">2021-12-27T12:22:21Z</dcterms:modified>
</cp:coreProperties>
</file>