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72" r:id="rId14"/>
    <p:sldId id="273" r:id="rId15"/>
    <p:sldId id="274" r:id="rId16"/>
    <p:sldId id="275" r:id="rId17"/>
    <p:sldId id="277" r:id="rId18"/>
    <p:sldId id="276" r:id="rId19"/>
    <p:sldId id="280" r:id="rId20"/>
    <p:sldId id="278" r:id="rId21"/>
    <p:sldId id="279" r:id="rId22"/>
    <p:sldId id="283" r:id="rId23"/>
    <p:sldId id="284" r:id="rId24"/>
    <p:sldId id="282" r:id="rId25"/>
    <p:sldId id="263" r:id="rId26"/>
    <p:sldId id="270" r:id="rId27"/>
    <p:sldId id="264" r:id="rId28"/>
    <p:sldId id="26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8"/>
    <p:restoredTop sz="94854"/>
  </p:normalViewPr>
  <p:slideViewPr>
    <p:cSldViewPr snapToGrid="0" snapToObjects="1">
      <p:cViewPr varScale="1">
        <p:scale>
          <a:sx n="83" d="100"/>
          <a:sy n="83" d="100"/>
        </p:scale>
        <p:origin x="224" y="696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9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5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48.png"/><Relationship Id="rId7" Type="http://schemas.openxmlformats.org/officeDocument/2006/relationships/image" Target="../media/image245.png"/><Relationship Id="rId12" Type="http://schemas.openxmlformats.org/officeDocument/2006/relationships/image" Target="../media/image2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44.png"/><Relationship Id="rId4" Type="http://schemas.openxmlformats.org/officeDocument/2006/relationships/image" Target="../media/image242.png"/><Relationship Id="rId9" Type="http://schemas.openxmlformats.org/officeDocument/2006/relationships/image" Target="../media/image2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1.png"/><Relationship Id="rId18" Type="http://schemas.openxmlformats.org/officeDocument/2006/relationships/image" Target="../media/image2510.png"/><Relationship Id="rId26" Type="http://schemas.openxmlformats.org/officeDocument/2006/relationships/image" Target="../media/image2600.png"/><Relationship Id="rId3" Type="http://schemas.openxmlformats.org/officeDocument/2006/relationships/image" Target="../media/image2410.png"/><Relationship Id="rId21" Type="http://schemas.openxmlformats.org/officeDocument/2006/relationships/image" Target="../media/image2550.png"/><Relationship Id="rId34" Type="http://schemas.openxmlformats.org/officeDocument/2006/relationships/image" Target="../media/image268.png"/><Relationship Id="rId12" Type="http://schemas.openxmlformats.org/officeDocument/2006/relationships/image" Target="../media/image2500.png"/><Relationship Id="rId17" Type="http://schemas.openxmlformats.org/officeDocument/2006/relationships/image" Target="../media/image2450.png"/><Relationship Id="rId25" Type="http://schemas.openxmlformats.org/officeDocument/2006/relationships/image" Target="../media/image2590.png"/><Relationship Id="rId33" Type="http://schemas.openxmlformats.org/officeDocument/2006/relationships/image" Target="../media/image267.png"/><Relationship Id="rId2" Type="http://schemas.openxmlformats.org/officeDocument/2006/relationships/image" Target="../media/image2400.png"/><Relationship Id="rId16" Type="http://schemas.openxmlformats.org/officeDocument/2006/relationships/image" Target="../media/image2540.png"/><Relationship Id="rId20" Type="http://schemas.openxmlformats.org/officeDocument/2006/relationships/image" Target="../media/image2530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0.png"/><Relationship Id="rId24" Type="http://schemas.openxmlformats.org/officeDocument/2006/relationships/image" Target="../media/image2580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531.png"/><Relationship Id="rId23" Type="http://schemas.openxmlformats.org/officeDocument/2006/relationships/image" Target="../media/image2570.png"/><Relationship Id="rId28" Type="http://schemas.openxmlformats.org/officeDocument/2006/relationships/image" Target="../media/image2620.png"/><Relationship Id="rId36" Type="http://schemas.openxmlformats.org/officeDocument/2006/relationships/image" Target="../media/image270.png"/><Relationship Id="rId10" Type="http://schemas.openxmlformats.org/officeDocument/2006/relationships/image" Target="../media/image2480.png"/><Relationship Id="rId19" Type="http://schemas.openxmlformats.org/officeDocument/2006/relationships/image" Target="../media/image2520.png"/><Relationship Id="rId31" Type="http://schemas.openxmlformats.org/officeDocument/2006/relationships/image" Target="../media/image265.png"/><Relationship Id="rId9" Type="http://schemas.openxmlformats.org/officeDocument/2006/relationships/image" Target="../media/image2470.png"/><Relationship Id="rId14" Type="http://schemas.openxmlformats.org/officeDocument/2006/relationships/image" Target="../media/image2521.png"/><Relationship Id="rId22" Type="http://schemas.openxmlformats.org/officeDocument/2006/relationships/image" Target="../media/image2560.png"/><Relationship Id="rId27" Type="http://schemas.openxmlformats.org/officeDocument/2006/relationships/image" Target="../media/image2610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4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112262"/>
            <a:ext cx="11620500" cy="1325563"/>
          </a:xfrm>
        </p:spPr>
        <p:txBody>
          <a:bodyPr/>
          <a:lstStyle/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Factor graph Part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zh-CN" alt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blipFill>
                <a:blip r:embed="rId3"/>
                <a:stretch>
                  <a:fillRect l="-1061" t="-28947" b="-10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350743" y="367660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0" y="4016697"/>
                <a:ext cx="700967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6697"/>
                <a:ext cx="7009675" cy="864789"/>
              </a:xfrm>
              <a:prstGeom prst="rect">
                <a:avLst/>
              </a:prstGeom>
              <a:blipFill>
                <a:blip r:embed="rId4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3989795" y="710671"/>
            <a:ext cx="7235101" cy="3304780"/>
            <a:chOff x="1703795" y="903736"/>
            <a:chExt cx="7235101" cy="3304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/>
                <p:nvPr/>
              </p:nvSpPr>
              <p:spPr>
                <a:xfrm>
                  <a:off x="3213832" y="3429000"/>
                  <a:ext cx="762095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832" y="3429000"/>
                  <a:ext cx="762095" cy="540000"/>
                </a:xfrm>
                <a:prstGeom prst="rect">
                  <a:avLst/>
                </a:prstGeom>
                <a:blipFill>
                  <a:blip r:embed="rId6"/>
                  <a:stretch>
                    <a:fillRect l="-458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286DBC02-A89F-7842-9B5F-6F32FCDF69A7}"/>
                </a:ext>
              </a:extLst>
            </p:cNvPr>
            <p:cNvCxnSpPr>
              <a:cxnSpLocks/>
              <a:stCxn id="4" idx="3"/>
              <a:endCxn id="3" idx="2"/>
            </p:cNvCxnSpPr>
            <p:nvPr/>
          </p:nvCxnSpPr>
          <p:spPr>
            <a:xfrm>
              <a:off x="3975927" y="3699000"/>
              <a:ext cx="105327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 l="-500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线连接符 134">
              <a:extLst>
                <a:ext uri="{FF2B5EF4-FFF2-40B4-BE49-F238E27FC236}">
                  <a16:creationId xmlns:a16="http://schemas.microsoft.com/office/drawing/2014/main" id="{A2A0316D-00BA-194A-9B48-F3712B09416D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232119" y="3699000"/>
              <a:ext cx="98171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/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blipFill>
                  <a:blip r:embed="rId13"/>
                  <a:stretch>
                    <a:fillRect l="-6383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79601" y="4848688"/>
                <a:ext cx="716035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601" y="4848688"/>
                <a:ext cx="7160357" cy="864789"/>
              </a:xfrm>
              <a:prstGeom prst="rect">
                <a:avLst/>
              </a:prstGeom>
              <a:blipFill>
                <a:blip r:embed="rId22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 l="-6780" t="-45833" b="-10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 A &amp; Module 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/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blipFill>
                <a:blip r:embed="rId4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E5147DD-8E90-41AE-A6E6-FB86F6346857}"/>
              </a:ext>
            </a:extLst>
          </p:cNvPr>
          <p:cNvSpPr txBox="1"/>
          <p:nvPr/>
        </p:nvSpPr>
        <p:spPr>
          <a:xfrm>
            <a:off x="359563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/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E2F7012-AD21-4747-953D-62AD519185E5}"/>
              </a:ext>
            </a:extLst>
          </p:cNvPr>
          <p:cNvSpPr txBox="1"/>
          <p:nvPr/>
        </p:nvSpPr>
        <p:spPr>
          <a:xfrm>
            <a:off x="359563" y="3190515"/>
            <a:ext cx="13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Calculation: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/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VBI update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blipFill>
                <a:blip r:embed="rId7"/>
                <a:stretch>
                  <a:fillRect l="-187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122CA0F-D5EA-4DDD-B491-431D249C8531}"/>
              </a:ext>
            </a:extLst>
          </p:cNvPr>
          <p:cNvGrpSpPr/>
          <p:nvPr/>
        </p:nvGrpSpPr>
        <p:grpSpPr>
          <a:xfrm>
            <a:off x="3062111" y="541270"/>
            <a:ext cx="7051645" cy="2987619"/>
            <a:chOff x="3062111" y="541270"/>
            <a:chExt cx="7051645" cy="29876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FB92157-C4B7-448D-874B-F3BA70F9622E}"/>
                </a:ext>
              </a:extLst>
            </p:cNvPr>
            <p:cNvGrpSpPr/>
            <p:nvPr/>
          </p:nvGrpSpPr>
          <p:grpSpPr>
            <a:xfrm>
              <a:off x="3062111" y="1288347"/>
              <a:ext cx="1992137" cy="2006926"/>
              <a:chOff x="1642775" y="2629015"/>
              <a:chExt cx="1992137" cy="20069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76D2C3-097C-407B-A6B3-69DB9FB881F2}"/>
                  </a:ext>
                </a:extLst>
              </p:cNvPr>
              <p:cNvSpPr/>
              <p:nvPr/>
            </p:nvSpPr>
            <p:spPr>
              <a:xfrm>
                <a:off x="1658924" y="2690578"/>
                <a:ext cx="1975988" cy="19453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93CE2C-4B3B-4C5F-AEB1-76561569AD4F}"/>
                  </a:ext>
                </a:extLst>
              </p:cNvPr>
              <p:cNvSpPr txBox="1"/>
              <p:nvPr/>
            </p:nvSpPr>
            <p:spPr>
              <a:xfrm>
                <a:off x="1642775" y="2629015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DF030B-A21F-4CD6-AA4A-45FBBA6F6DAF}"/>
                </a:ext>
              </a:extLst>
            </p:cNvPr>
            <p:cNvGrpSpPr/>
            <p:nvPr/>
          </p:nvGrpSpPr>
          <p:grpSpPr>
            <a:xfrm>
              <a:off x="7515336" y="1349910"/>
              <a:ext cx="1798820" cy="1708879"/>
              <a:chOff x="1836092" y="2690578"/>
              <a:chExt cx="1798820" cy="170887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A305C5-8FDE-4171-94D3-0ABC72356CCD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Forward/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Backward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MP</a:t>
                </a:r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F38C74-5EBE-472C-B968-051305762A43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/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4">
              <a:extLst>
                <a:ext uri="{FF2B5EF4-FFF2-40B4-BE49-F238E27FC236}">
                  <a16:creationId xmlns:a16="http://schemas.microsoft.com/office/drawing/2014/main" id="{7557B81A-C048-496B-97E8-2F9FB6E7E5D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177360" y="1689952"/>
              <a:ext cx="0" cy="1000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9A4A9CB-9778-455F-949A-2F0BE9FBB5FD}"/>
                </a:ext>
              </a:extLst>
            </p:cNvPr>
            <p:cNvGrpSpPr/>
            <p:nvPr/>
          </p:nvGrpSpPr>
          <p:grpSpPr>
            <a:xfrm>
              <a:off x="5868441" y="2690636"/>
              <a:ext cx="617838" cy="450985"/>
              <a:chOff x="4247618" y="3949465"/>
              <a:chExt cx="617838" cy="45098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C3E28-4FAA-4E1A-BA3C-EB398333E506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F7EE20-EBFD-45ED-9CE4-BE8CE62C1F93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14" name="直线箭头连接符 25">
              <a:extLst>
                <a:ext uri="{FF2B5EF4-FFF2-40B4-BE49-F238E27FC236}">
                  <a16:creationId xmlns:a16="http://schemas.microsoft.com/office/drawing/2014/main" id="{A5125E41-8351-499D-9D29-10EC363705BD}"/>
                </a:ext>
              </a:extLst>
            </p:cNvPr>
            <p:cNvCxnSpPr>
              <a:cxnSpLocks/>
              <a:stCxn id="37" idx="3"/>
              <a:endCxn id="17" idx="1"/>
            </p:cNvCxnSpPr>
            <p:nvPr/>
          </p:nvCxnSpPr>
          <p:spPr>
            <a:xfrm>
              <a:off x="4620817" y="2913484"/>
              <a:ext cx="1247624" cy="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30">
              <a:extLst>
                <a:ext uri="{FF2B5EF4-FFF2-40B4-BE49-F238E27FC236}">
                  <a16:creationId xmlns:a16="http://schemas.microsoft.com/office/drawing/2014/main" id="{5DB1F870-63A1-444A-AE0C-65FFCEC6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279" y="2925941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/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blipFill>
                  <a:blip r:embed="rId9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919B6B-8427-440E-BC0F-76CBBA16E109}"/>
                </a:ext>
              </a:extLst>
            </p:cNvPr>
            <p:cNvSpPr/>
            <p:nvPr/>
          </p:nvSpPr>
          <p:spPr>
            <a:xfrm>
              <a:off x="6177360" y="1020444"/>
              <a:ext cx="1227516" cy="611207"/>
            </a:xfrm>
            <a:prstGeom prst="ellipse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3992D62-B79D-4F65-9593-F0834AA03225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7225110" y="928658"/>
              <a:ext cx="330120" cy="181295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/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Times" pitchFamily="2" charset="0"/>
                    </a:rPr>
                    <a:t>Contains information of</a:t>
                  </a:r>
                </a:p>
                <a:p>
                  <a:pPr algn="l"/>
                  <a:r>
                    <a:rPr kumimoji="1" lang="en-US" altLang="zh-CN" dirty="0">
                      <a:highlight>
                        <a:srgbClr val="FFFF00"/>
                      </a:highlight>
                      <a:latin typeface="Times" pitchFamily="2" charset="0"/>
                    </a:rPr>
                    <a:t>Prior probability </a:t>
                  </a:r>
                  <a:r>
                    <a:rPr kumimoji="1" lang="en-US" altLang="zh-CN" dirty="0">
                      <a:latin typeface="Times" pitchFamily="2" charset="0"/>
                    </a:rPr>
                    <a:t>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blipFill>
                  <a:blip r:embed="rId10"/>
                  <a:stretch>
                    <a:fillRect l="-2113" t="-5556" b="-1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3EECDBD-9C17-462C-8FAD-4191185BB08B}"/>
                </a:ext>
              </a:extLst>
            </p:cNvPr>
            <p:cNvSpPr/>
            <p:nvPr/>
          </p:nvSpPr>
          <p:spPr>
            <a:xfrm>
              <a:off x="3459480" y="2035921"/>
              <a:ext cx="1180019" cy="4509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calculate</a:t>
              </a:r>
              <a:endParaRPr kumimoji="1" lang="zh-CN" alt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7" name="流程图: 决策 36">
              <a:extLst>
                <a:ext uri="{FF2B5EF4-FFF2-40B4-BE49-F238E27FC236}">
                  <a16:creationId xmlns:a16="http://schemas.microsoft.com/office/drawing/2014/main" id="{86A855DF-CC62-4BE8-A48D-97D7E24E9708}"/>
                </a:ext>
              </a:extLst>
            </p:cNvPr>
            <p:cNvSpPr/>
            <p:nvPr/>
          </p:nvSpPr>
          <p:spPr>
            <a:xfrm>
              <a:off x="3482400" y="2732400"/>
              <a:ext cx="1138417" cy="36216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A45316D-E1CD-4C35-B789-D64CC197AA6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rot="10800000" flipV="1">
              <a:off x="4049491" y="1689953"/>
              <a:ext cx="3465847" cy="34596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C3D67662-8FF9-4DFF-B220-A096E7B1F875}"/>
                </a:ext>
              </a:extLst>
            </p:cNvPr>
            <p:cNvCxnSpPr>
              <a:stCxn id="37" idx="1"/>
            </p:cNvCxnSpPr>
            <p:nvPr/>
          </p:nvCxnSpPr>
          <p:spPr>
            <a:xfrm rot="10800000" flipH="1">
              <a:off x="3482399" y="1690584"/>
              <a:ext cx="548407" cy="1222901"/>
            </a:xfrm>
            <a:prstGeom prst="bentConnector4">
              <a:avLst>
                <a:gd name="adj1" fmla="val -41684"/>
                <a:gd name="adj2" fmla="val 99775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3C616F-DB01-4AA6-B640-E891E43BD015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049490" y="2486906"/>
              <a:ext cx="2119" cy="24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9CEA3-9706-49BD-9117-6869BD63F360}"/>
              </a:ext>
            </a:extLst>
          </p:cNvPr>
          <p:cNvSpPr txBox="1"/>
          <p:nvPr/>
        </p:nvSpPr>
        <p:spPr>
          <a:xfrm>
            <a:off x="359563" y="5401522"/>
            <a:ext cx="229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 according to the Sum-Product rule: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/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/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7E21C507-F793-4477-B679-EDDBD583E69D}"/>
              </a:ext>
            </a:extLst>
          </p:cNvPr>
          <p:cNvSpPr txBox="1"/>
          <p:nvPr/>
        </p:nvSpPr>
        <p:spPr>
          <a:xfrm>
            <a:off x="9692654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/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3CB1074-0AA0-46A1-8FE7-48705B1A3905}"/>
              </a:ext>
            </a:extLst>
          </p:cNvPr>
          <p:cNvSpPr txBox="1"/>
          <p:nvPr/>
        </p:nvSpPr>
        <p:spPr>
          <a:xfrm>
            <a:off x="9692654" y="2471989"/>
            <a:ext cx="27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 massage passing:</a:t>
            </a:r>
            <a:endParaRPr kumimoji="1" lang="zh-CN" altLang="en-US" dirty="0" err="1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/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First initialize the estimation of posteriors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dirty="0">
                  <a:latin typeface="Times" pitchFamily="2" charset="0"/>
                </a:endParaRPr>
              </a:p>
              <a:p>
                <a:r>
                  <a:rPr kumimoji="1" lang="en-US" altLang="zh-CN" dirty="0">
                    <a:latin typeface="Times" pitchFamily="2" charset="0"/>
                  </a:rPr>
                  <a:t>(in the first outer-iteration, according to the prior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(in the rest outer-iterations, according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 in the last iteration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blipFill>
                <a:blip r:embed="rId3"/>
                <a:stretch>
                  <a:fillRect l="-643" t="-1282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1036D95-4965-3449-8D04-238C3B947329}"/>
              </a:ext>
            </a:extLst>
          </p:cNvPr>
          <p:cNvSpPr txBox="1"/>
          <p:nvPr/>
        </p:nvSpPr>
        <p:spPr>
          <a:xfrm>
            <a:off x="267855" y="232309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Initialization (first step): 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/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/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/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blipFill>
                <a:blip r:embed="rId6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/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/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/>
                          </m:ctrlPr>
                        </m:sSubPr>
                        <m:e>
                          <m:r>
                            <a:rPr lang="en-US" altLang="zh-CN" i="1"/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b="1" i="1"/>
                                <m:t>𝒙</m:t>
                              </m:r>
                            </m:e>
                            <m:sub>
                              <m:r>
                                <a:rPr lang="en-US" altLang="zh-CN" i="1"/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b="1" i="1"/>
                                <m:t>𝒙</m:t>
                              </m:r>
                            </m:e>
                            <m:sub>
                              <m:r>
                                <a:rPr lang="en-US" altLang="zh-CN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/>
                        <m:t>=</m:t>
                      </m:r>
                      <m:r>
                        <a:rPr lang="en-US" altLang="zh-CN" i="1"/>
                        <m:t>𝒞𝒩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b="1" i="1"/>
                                <m:t>𝒙</m:t>
                              </m:r>
                            </m:e>
                            <m:sub>
                              <m:r>
                                <a:rPr lang="en-US" altLang="zh-CN" i="1"/>
                                <m:t>𝑘</m:t>
                              </m:r>
                            </m:sub>
                          </m:sSub>
                          <m:r>
                            <a:rPr lang="en-US" altLang="zh-CN" i="1"/>
                            <m:t>;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b="1" i="1"/>
                                <m:t>𝝁</m:t>
                              </m:r>
                            </m:e>
                            <m:sub>
                              <m:r>
                                <a:rPr lang="en-US" altLang="zh-CN" i="1"/>
                                <m:t>𝑘</m:t>
                              </m:r>
                            </m:sub>
                          </m:sSub>
                          <m:r>
                            <a:rPr lang="en-US" altLang="zh-CN" i="1"/>
                            <m:t>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b="1" i="1"/>
                                <m:t>𝚺</m:t>
                              </m:r>
                            </m:e>
                            <m:sub>
                              <m:r>
                                <a:rPr lang="en-US" altLang="zh-CN" i="1"/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/>
                <a:endParaRPr lang="zh-CN" altLang="en-US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/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/>
                          </m:ctrlPr>
                        </m:sSubPr>
                        <m:e>
                          <m:r>
                            <a:rPr lang="en-US" altLang="zh-CN" b="1" i="1"/>
                            <m:t>𝚺</m:t>
                          </m:r>
                        </m:e>
                        <m:sub>
                          <m:r>
                            <a:rPr lang="en-US" altLang="zh-CN" i="1"/>
                            <m:t>𝑘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diag</m:t>
                              </m:r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/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/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/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/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/>
                                                <m:t>𝑘</m:t>
                                              </m:r>
                                              <m:r>
                                                <a:rPr lang="en-US" altLang="zh-CN" i="1"/>
                                                <m:t>,1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/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/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/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/>
                                                <m:t>𝑘</m:t>
                                              </m:r>
                                              <m:r>
                                                <a:rPr lang="en-US" altLang="zh-CN" i="1"/>
                                                <m:t>,1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i="1"/>
                                        <m:t>,…,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/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/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/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/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/>
                                                <m:t>𝑘</m:t>
                                              </m:r>
                                              <m:r>
                                                <a:rPr lang="en-US" altLang="zh-CN" i="1"/>
                                                <m:t>,</m:t>
                                              </m:r>
                                              <m:r>
                                                <a:rPr lang="en-US" altLang="zh-CN" i="1"/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/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/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/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/>
                                                <m:t>𝑘</m:t>
                                              </m:r>
                                              <m:r>
                                                <a:rPr lang="en-US" altLang="zh-CN" i="1"/>
                                                <m:t>,</m:t>
                                              </m:r>
                                              <m:r>
                                                <a:rPr lang="en-US" altLang="zh-CN" i="1"/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i="1"/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b="1" i="1"/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/>
                                <m:t>diag</m:t>
                              </m:r>
                              <m:r>
                                <a:rPr lang="en-US" altLang="zh-CN" i="1"/>
                                <m:t>(</m:t>
                              </m:r>
                              <m:r>
                                <a:rPr lang="en-US" altLang="zh-CN" i="1"/>
                                <m:t>𝜅</m:t>
                              </m:r>
                              <m:r>
                                <a:rPr lang="en-US" altLang="zh-CN" i="1"/>
                                <m:t>)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b="1" i="1"/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/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pPr algn="l"/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/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b="1" i="1"/>
                            <m:t>𝝁</m:t>
                          </m:r>
                        </m:e>
                        <m:sub>
                          <m:r>
                            <a:rPr lang="en-US" altLang="zh-CN" i="1"/>
                            <m:t>𝑘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b="1" i="1"/>
                            <m:t>𝚺</m:t>
                          </m:r>
                        </m:e>
                        <m:sub>
                          <m:r>
                            <a:rPr lang="en-US" altLang="zh-CN" i="1"/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/>
                          </m:ctrlPr>
                        </m:sSubSupPr>
                        <m:e>
                          <m:r>
                            <a:rPr lang="en-US" altLang="zh-CN" b="1" i="1"/>
                            <m:t>𝐅</m:t>
                          </m:r>
                        </m:e>
                        <m:sub>
                          <m:r>
                            <a:rPr lang="en-US" altLang="zh-CN" i="1"/>
                            <m:t>𝑘</m:t>
                          </m:r>
                        </m:sub>
                        <m:sup>
                          <m:r>
                            <a:rPr lang="en-US" altLang="zh-CN" i="1"/>
                            <m:t>𝐻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/>
                        <m:t>diag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b="1" i="1"/>
                        <m:t>𝜿</m:t>
                      </m:r>
                      <m:r>
                        <a:rPr lang="en-US" altLang="zh-CN" i="1"/>
                        <m:t>)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b="1" i="1"/>
                            <m:t>𝒚</m:t>
                          </m:r>
                        </m:e>
                        <m:sub>
                          <m:r>
                            <a:rPr lang="en-US" altLang="zh-CN" i="1"/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/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/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/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/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blipFill>
                <a:blip r:embed="rId1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/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/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/>
                          </m:ctrlPr>
                        </m:sSubPr>
                        <m:e>
                          <m:r>
                            <a:rPr lang="en-US" altLang="zh-CN" i="1"/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b="1" i="1"/>
                                <m:t>𝒙</m:t>
                              </m:r>
                            </m:e>
                            <m:sub>
                              <m:r>
                                <a:rPr lang="en-US" altLang="zh-CN" i="1"/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b="1" i="1"/>
                                <m:t>𝒙</m:t>
                              </m:r>
                            </m:e>
                            <m:sub>
                              <m:r>
                                <a:rPr lang="en-US" altLang="zh-CN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/>
                        <m:t>=</m:t>
                      </m:r>
                      <m:r>
                        <a:rPr lang="en-US" altLang="zh-CN" i="1"/>
                        <m:t>𝒞𝒩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b="1" i="1"/>
                                <m:t>𝒙</m:t>
                              </m:r>
                            </m:e>
                            <m:sub>
                              <m:r>
                                <a:rPr lang="en-US" altLang="zh-CN" i="1"/>
                                <m:t>𝑘</m:t>
                              </m:r>
                            </m:sub>
                          </m:sSub>
                          <m:r>
                            <a:rPr lang="en-US" altLang="zh-CN" i="1"/>
                            <m:t>;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b="1" i="1"/>
                                <m:t>𝝁</m:t>
                              </m:r>
                            </m:e>
                            <m:sub>
                              <m:r>
                                <a:rPr lang="en-US" altLang="zh-CN" i="1"/>
                                <m:t>𝑘</m:t>
                              </m:r>
                            </m:sub>
                          </m:sSub>
                          <m:r>
                            <a:rPr lang="en-US" altLang="zh-CN" i="1"/>
                            <m:t>,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b="1" i="1"/>
                                <m:t>𝚺</m:t>
                              </m:r>
                            </m:e>
                            <m:sub>
                              <m:r>
                                <a:rPr lang="en-US" altLang="zh-CN" i="1"/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A036F927-0DF6-BD4D-8EEC-E31DFF14B618}"/>
              </a:ext>
            </a:extLst>
          </p:cNvPr>
          <p:cNvSpPr txBox="1"/>
          <p:nvPr/>
        </p:nvSpPr>
        <p:spPr>
          <a:xfrm>
            <a:off x="8884621" y="484373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First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87C45F-4BFC-2048-BD94-F6C3A0303740}"/>
              </a:ext>
            </a:extLst>
          </p:cNvPr>
          <p:cNvSpPr txBox="1"/>
          <p:nvPr/>
        </p:nvSpPr>
        <p:spPr>
          <a:xfrm>
            <a:off x="9222125" y="344054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Second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E929387-2BD6-B146-8A6C-F74B21289CA5}"/>
              </a:ext>
            </a:extLst>
          </p:cNvPr>
          <p:cNvSpPr txBox="1"/>
          <p:nvPr/>
        </p:nvSpPr>
        <p:spPr>
          <a:xfrm>
            <a:off x="9740001" y="208981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 last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2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A&amp;B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3)(</a:t>
            </a:r>
            <a:r>
              <a:rPr kumimoji="1" lang="en-US" altLang="zh-CN" dirty="0">
                <a:solidFill>
                  <a:srgbClr val="FF0000"/>
                </a:solidFill>
              </a:rPr>
              <a:t>not available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err="1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16212</TotalTime>
  <Words>1467</Words>
  <Application>Microsoft Macintosh PowerPoint</Application>
  <PresentationFormat>宽屏</PresentationFormat>
  <Paragraphs>450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</vt:lpstr>
      <vt:lpstr>PowerPoint 演示文稿</vt:lpstr>
      <vt:lpstr>PowerPoint 演示文稿</vt:lpstr>
      <vt:lpstr>PowerPoint 演示文稿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97</cp:revision>
  <dcterms:created xsi:type="dcterms:W3CDTF">2021-10-07T05:11:57Z</dcterms:created>
  <dcterms:modified xsi:type="dcterms:W3CDTF">2021-11-29T09:04:14Z</dcterms:modified>
</cp:coreProperties>
</file>