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79"/>
  </p:notesMasterIdLst>
  <p:handoutMasterIdLst>
    <p:handoutMasterId r:id="rId80"/>
  </p:handoutMasterIdLst>
  <p:sldIdLst>
    <p:sldId id="293" r:id="rId2"/>
    <p:sldId id="936" r:id="rId3"/>
    <p:sldId id="921" r:id="rId4"/>
    <p:sldId id="922" r:id="rId5"/>
    <p:sldId id="920" r:id="rId6"/>
    <p:sldId id="928" r:id="rId7"/>
    <p:sldId id="929" r:id="rId8"/>
    <p:sldId id="937" r:id="rId9"/>
    <p:sldId id="939" r:id="rId10"/>
    <p:sldId id="940" r:id="rId11"/>
    <p:sldId id="938" r:id="rId12"/>
    <p:sldId id="941" r:id="rId13"/>
    <p:sldId id="944" r:id="rId14"/>
    <p:sldId id="945" r:id="rId15"/>
    <p:sldId id="946" r:id="rId16"/>
    <p:sldId id="947" r:id="rId17"/>
    <p:sldId id="949" r:id="rId18"/>
    <p:sldId id="950" r:id="rId19"/>
    <p:sldId id="948" r:id="rId20"/>
    <p:sldId id="1026" r:id="rId21"/>
    <p:sldId id="951" r:id="rId22"/>
    <p:sldId id="952" r:id="rId23"/>
    <p:sldId id="954" r:id="rId24"/>
    <p:sldId id="953" r:id="rId25"/>
    <p:sldId id="958" r:id="rId26"/>
    <p:sldId id="960" r:id="rId27"/>
    <p:sldId id="955" r:id="rId28"/>
    <p:sldId id="963" r:id="rId29"/>
    <p:sldId id="1019" r:id="rId30"/>
    <p:sldId id="964" r:id="rId31"/>
    <p:sldId id="965" r:id="rId32"/>
    <p:sldId id="966" r:id="rId33"/>
    <p:sldId id="967" r:id="rId34"/>
    <p:sldId id="968" r:id="rId35"/>
    <p:sldId id="985" r:id="rId36"/>
    <p:sldId id="986" r:id="rId37"/>
    <p:sldId id="987" r:id="rId38"/>
    <p:sldId id="995" r:id="rId39"/>
    <p:sldId id="988" r:id="rId40"/>
    <p:sldId id="989" r:id="rId41"/>
    <p:sldId id="990" r:id="rId42"/>
    <p:sldId id="991" r:id="rId43"/>
    <p:sldId id="1017" r:id="rId44"/>
    <p:sldId id="996" r:id="rId45"/>
    <p:sldId id="997" r:id="rId46"/>
    <p:sldId id="969" r:id="rId47"/>
    <p:sldId id="970" r:id="rId48"/>
    <p:sldId id="971" r:id="rId49"/>
    <p:sldId id="972" r:id="rId50"/>
    <p:sldId id="973" r:id="rId51"/>
    <p:sldId id="974" r:id="rId52"/>
    <p:sldId id="1029" r:id="rId53"/>
    <p:sldId id="1030" r:id="rId54"/>
    <p:sldId id="1031" r:id="rId55"/>
    <p:sldId id="1032" r:id="rId56"/>
    <p:sldId id="976" r:id="rId57"/>
    <p:sldId id="977" r:id="rId58"/>
    <p:sldId id="980" r:id="rId59"/>
    <p:sldId id="1020" r:id="rId60"/>
    <p:sldId id="1021" r:id="rId61"/>
    <p:sldId id="1002" r:id="rId62"/>
    <p:sldId id="1003" r:id="rId63"/>
    <p:sldId id="1004" r:id="rId64"/>
    <p:sldId id="1005" r:id="rId65"/>
    <p:sldId id="1006" r:id="rId66"/>
    <p:sldId id="1007" r:id="rId67"/>
    <p:sldId id="1008" r:id="rId68"/>
    <p:sldId id="1033" r:id="rId69"/>
    <p:sldId id="1009" r:id="rId70"/>
    <p:sldId id="1010" r:id="rId71"/>
    <p:sldId id="1011" r:id="rId72"/>
    <p:sldId id="1012" r:id="rId73"/>
    <p:sldId id="1027" r:id="rId74"/>
    <p:sldId id="1013" r:id="rId75"/>
    <p:sldId id="1014" r:id="rId76"/>
    <p:sldId id="1015" r:id="rId77"/>
    <p:sldId id="1018" r:id="rId7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6" userDrawn="1">
          <p15:clr>
            <a:srgbClr val="A4A3A4"/>
          </p15:clr>
        </p15:guide>
        <p15:guide id="2" orient="horz" pos="1529" userDrawn="1">
          <p15:clr>
            <a:srgbClr val="A4A3A4"/>
          </p15:clr>
        </p15:guide>
        <p15:guide id="3" orient="horz" pos="1983" userDrawn="1">
          <p15:clr>
            <a:srgbClr val="A4A3A4"/>
          </p15:clr>
        </p15:guide>
        <p15:guide id="4" orient="horz" pos="2436" userDrawn="1">
          <p15:clr>
            <a:srgbClr val="A4A3A4"/>
          </p15:clr>
        </p15:guide>
        <p15:guide id="5" orient="horz" pos="2896">
          <p15:clr>
            <a:srgbClr val="A4A3A4"/>
          </p15:clr>
        </p15:guide>
        <p15:guide id="6" pos="272">
          <p15:clr>
            <a:srgbClr val="A4A3A4"/>
          </p15:clr>
        </p15:guide>
        <p15:guide id="7" pos="1247">
          <p15:clr>
            <a:srgbClr val="A4A3A4"/>
          </p15:clr>
        </p15:guide>
        <p15:guide id="8" pos="2358">
          <p15:clr>
            <a:srgbClr val="A4A3A4"/>
          </p15:clr>
        </p15:guide>
        <p15:guide id="9" pos="3402">
          <p15:clr>
            <a:srgbClr val="A4A3A4"/>
          </p15:clr>
        </p15:guide>
        <p15:guide id="10" pos="4445">
          <p15:clr>
            <a:srgbClr val="A4A3A4"/>
          </p15:clr>
        </p15:guide>
        <p15:guide id="11" pos="54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FF8F00"/>
    <a:srgbClr val="4472C4"/>
    <a:srgbClr val="49B6C3"/>
    <a:srgbClr val="ED7D31"/>
    <a:srgbClr val="000000"/>
    <a:srgbClr val="FFC000"/>
    <a:srgbClr val="66CCFF"/>
    <a:srgbClr val="4C4C4C"/>
    <a:srgbClr val="FF3399"/>
    <a:srgbClr val="3A3A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57" autoAdjust="0"/>
    <p:restoredTop sz="93979" autoAdjust="0"/>
  </p:normalViewPr>
  <p:slideViewPr>
    <p:cSldViewPr snapToObjects="1">
      <p:cViewPr varScale="1">
        <p:scale>
          <a:sx n="91" d="100"/>
          <a:sy n="91" d="100"/>
        </p:scale>
        <p:origin x="604" y="56"/>
      </p:cViewPr>
      <p:guideLst>
        <p:guide orient="horz" pos="1076"/>
        <p:guide orient="horz" pos="1529"/>
        <p:guide orient="horz" pos="1983"/>
        <p:guide orient="horz" pos="2436"/>
        <p:guide orient="horz" pos="2896"/>
        <p:guide pos="272"/>
        <p:guide pos="1247"/>
        <p:guide pos="2358"/>
        <p:guide pos="3402"/>
        <p:guide pos="4445"/>
        <p:guide pos="548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81" d="100"/>
          <a:sy n="81" d="100"/>
        </p:scale>
        <p:origin x="-3560" y="-128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/>
          <a:p>
            <a:pPr algn="r"/>
            <a:fld id="{86CAA531-2DA4-48F8-977D-328C232F2D93}" type="slidenum">
              <a:rPr lang="zh-CN" altLang="en-US" sz="1000">
                <a:latin typeface="微软雅黑" pitchFamily="34" charset="-122"/>
                <a:ea typeface="微软雅黑" pitchFamily="34" charset="-122"/>
              </a:rPr>
              <a:pPr algn="r"/>
              <a:t>‹#›</a:t>
            </a:fld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75829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8172A-7FB4-47A4-955D-D2D19B9CB097}" type="datetimeFigureOut">
              <a:rPr lang="zh-CN" altLang="en-US" smtClean="0"/>
              <a:pPr/>
              <a:t>2018/7/24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9ED29-F079-4E8C-8A2A-A01EA16262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3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B9ED29-F079-4E8C-8A2A-A01EA1626273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371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B9ED29-F079-4E8C-8A2A-A01EA1626273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74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B9ED29-F079-4E8C-8A2A-A01EA1626273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598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B9ED29-F079-4E8C-8A2A-A01EA1626273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801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B9ED29-F079-4E8C-8A2A-A01EA1626273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964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B9ED29-F079-4E8C-8A2A-A01EA1626273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109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237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4001763" y="0"/>
            <a:ext cx="5142238" cy="5143500"/>
          </a:xfrm>
          <a:custGeom>
            <a:avLst/>
            <a:gdLst>
              <a:gd name="connsiteX0" fmla="*/ 6320621 w 6856317"/>
              <a:gd name="connsiteY0" fmla="*/ 0 h 6858000"/>
              <a:gd name="connsiteX1" fmla="*/ 6856317 w 6856317"/>
              <a:gd name="connsiteY1" fmla="*/ 0 h 6858000"/>
              <a:gd name="connsiteX2" fmla="*/ 6856317 w 6856317"/>
              <a:gd name="connsiteY2" fmla="*/ 2912627 h 6858000"/>
              <a:gd name="connsiteX3" fmla="*/ 4578455 w 6856317"/>
              <a:gd name="connsiteY3" fmla="*/ 6858000 h 6858000"/>
              <a:gd name="connsiteX4" fmla="*/ 2361153 w 6856317"/>
              <a:gd name="connsiteY4" fmla="*/ 6858000 h 6858000"/>
              <a:gd name="connsiteX5" fmla="*/ 3959468 w 6856317"/>
              <a:gd name="connsiteY5" fmla="*/ 0 h 6858000"/>
              <a:gd name="connsiteX6" fmla="*/ 6176770 w 6856317"/>
              <a:gd name="connsiteY6" fmla="*/ 0 h 6858000"/>
              <a:gd name="connsiteX7" fmla="*/ 2217302 w 6856317"/>
              <a:gd name="connsiteY7" fmla="*/ 6858000 h 6858000"/>
              <a:gd name="connsiteX8" fmla="*/ 0 w 6856317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6317" h="6858000">
                <a:moveTo>
                  <a:pt x="6320621" y="0"/>
                </a:moveTo>
                <a:lnTo>
                  <a:pt x="6856317" y="0"/>
                </a:lnTo>
                <a:lnTo>
                  <a:pt x="6856317" y="2912627"/>
                </a:lnTo>
                <a:lnTo>
                  <a:pt x="4578455" y="6858000"/>
                </a:lnTo>
                <a:lnTo>
                  <a:pt x="2361153" y="6858000"/>
                </a:lnTo>
                <a:close/>
                <a:moveTo>
                  <a:pt x="3959468" y="0"/>
                </a:moveTo>
                <a:lnTo>
                  <a:pt x="6176770" y="0"/>
                </a:lnTo>
                <a:lnTo>
                  <a:pt x="221730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196738" y="222886"/>
            <a:ext cx="904973" cy="34289"/>
          </a:xfrm>
          <a:prstGeom prst="rect">
            <a:avLst/>
          </a:prstGeom>
          <a:solidFill>
            <a:srgbClr val="FF8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4294869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3204315" y="4021727"/>
            <a:ext cx="3207026" cy="1121773"/>
          </a:xfrm>
          <a:custGeom>
            <a:avLst/>
            <a:gdLst>
              <a:gd name="connsiteX0" fmla="*/ 863542 w 4276034"/>
              <a:gd name="connsiteY0" fmla="*/ 0 h 1495697"/>
              <a:gd name="connsiteX1" fmla="*/ 4276034 w 4276034"/>
              <a:gd name="connsiteY1" fmla="*/ 0 h 1495697"/>
              <a:gd name="connsiteX2" fmla="*/ 4276034 w 4276034"/>
              <a:gd name="connsiteY2" fmla="*/ 24565 h 1495697"/>
              <a:gd name="connsiteX3" fmla="*/ 3426676 w 4276034"/>
              <a:gd name="connsiteY3" fmla="*/ 1495697 h 1495697"/>
              <a:gd name="connsiteX4" fmla="*/ 0 w 4276034"/>
              <a:gd name="connsiteY4" fmla="*/ 1495697 h 149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76034" h="1495697">
                <a:moveTo>
                  <a:pt x="863542" y="0"/>
                </a:moveTo>
                <a:lnTo>
                  <a:pt x="4276034" y="0"/>
                </a:lnTo>
                <a:lnTo>
                  <a:pt x="4276034" y="24565"/>
                </a:lnTo>
                <a:lnTo>
                  <a:pt x="3426676" y="1495697"/>
                </a:lnTo>
                <a:lnTo>
                  <a:pt x="0" y="14956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1347663" y="4021727"/>
            <a:ext cx="2484714" cy="1121773"/>
          </a:xfrm>
          <a:custGeom>
            <a:avLst/>
            <a:gdLst>
              <a:gd name="connsiteX0" fmla="*/ 863541 w 3312952"/>
              <a:gd name="connsiteY0" fmla="*/ 0 h 1495697"/>
              <a:gd name="connsiteX1" fmla="*/ 3312952 w 3312952"/>
              <a:gd name="connsiteY1" fmla="*/ 0 h 1495697"/>
              <a:gd name="connsiteX2" fmla="*/ 2449410 w 3312952"/>
              <a:gd name="connsiteY2" fmla="*/ 1495697 h 1495697"/>
              <a:gd name="connsiteX3" fmla="*/ 0 w 3312952"/>
              <a:gd name="connsiteY3" fmla="*/ 1495697 h 149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12952" h="1495697">
                <a:moveTo>
                  <a:pt x="863541" y="0"/>
                </a:moveTo>
                <a:lnTo>
                  <a:pt x="3312952" y="0"/>
                </a:lnTo>
                <a:lnTo>
                  <a:pt x="2449410" y="1495697"/>
                </a:lnTo>
                <a:lnTo>
                  <a:pt x="0" y="14956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5336247" y="1121774"/>
            <a:ext cx="2752113" cy="1449977"/>
          </a:xfrm>
          <a:custGeom>
            <a:avLst/>
            <a:gdLst>
              <a:gd name="connsiteX0" fmla="*/ 1116193 w 3669484"/>
              <a:gd name="connsiteY0" fmla="*/ 0 h 1933303"/>
              <a:gd name="connsiteX1" fmla="*/ 3669484 w 3669484"/>
              <a:gd name="connsiteY1" fmla="*/ 0 h 1933303"/>
              <a:gd name="connsiteX2" fmla="*/ 2553291 w 3669484"/>
              <a:gd name="connsiteY2" fmla="*/ 1933303 h 1933303"/>
              <a:gd name="connsiteX3" fmla="*/ 0 w 3669484"/>
              <a:gd name="connsiteY3" fmla="*/ 1933303 h 1933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9484" h="1933303">
                <a:moveTo>
                  <a:pt x="1116193" y="0"/>
                </a:moveTo>
                <a:lnTo>
                  <a:pt x="3669484" y="0"/>
                </a:lnTo>
                <a:lnTo>
                  <a:pt x="2553291" y="1933303"/>
                </a:lnTo>
                <a:lnTo>
                  <a:pt x="0" y="193330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196738" y="222886"/>
            <a:ext cx="904973" cy="34289"/>
          </a:xfrm>
          <a:prstGeom prst="rect">
            <a:avLst/>
          </a:prstGeom>
          <a:solidFill>
            <a:srgbClr val="FF8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272257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861934" y="1089983"/>
            <a:ext cx="1424066" cy="1424066"/>
          </a:xfrm>
          <a:custGeom>
            <a:avLst/>
            <a:gdLst>
              <a:gd name="connsiteX0" fmla="*/ 949377 w 1898754"/>
              <a:gd name="connsiteY0" fmla="*/ 0 h 1898754"/>
              <a:gd name="connsiteX1" fmla="*/ 1898754 w 1898754"/>
              <a:gd name="connsiteY1" fmla="*/ 949377 h 1898754"/>
              <a:gd name="connsiteX2" fmla="*/ 949377 w 1898754"/>
              <a:gd name="connsiteY2" fmla="*/ 1898754 h 1898754"/>
              <a:gd name="connsiteX3" fmla="*/ 0 w 1898754"/>
              <a:gd name="connsiteY3" fmla="*/ 949377 h 1898754"/>
              <a:gd name="connsiteX4" fmla="*/ 949377 w 1898754"/>
              <a:gd name="connsiteY4" fmla="*/ 0 h 1898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8754" h="1898754">
                <a:moveTo>
                  <a:pt x="949377" y="0"/>
                </a:moveTo>
                <a:cubicBezTo>
                  <a:pt x="1473703" y="0"/>
                  <a:pt x="1898754" y="425051"/>
                  <a:pt x="1898754" y="949377"/>
                </a:cubicBezTo>
                <a:cubicBezTo>
                  <a:pt x="1898754" y="1473703"/>
                  <a:pt x="1473703" y="1898754"/>
                  <a:pt x="949377" y="1898754"/>
                </a:cubicBezTo>
                <a:cubicBezTo>
                  <a:pt x="425051" y="1898754"/>
                  <a:pt x="0" y="1473703"/>
                  <a:pt x="0" y="949377"/>
                </a:cubicBezTo>
                <a:cubicBezTo>
                  <a:pt x="0" y="425051"/>
                  <a:pt x="425051" y="0"/>
                  <a:pt x="94937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196738" y="222886"/>
            <a:ext cx="904973" cy="34289"/>
          </a:xfrm>
          <a:prstGeom prst="rect">
            <a:avLst/>
          </a:prstGeom>
          <a:solidFill>
            <a:srgbClr val="FF8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66782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DDB66-A53C-416B-A351-5303E0724D81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27EC-1766-4381-B687-D2535A1E8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63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DDB66-A53C-416B-A351-5303E0724D81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27EC-1766-4381-B687-D2535A1E8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68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DDB66-A53C-416B-A351-5303E0724D81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27EC-1766-4381-B687-D2535A1E8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49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DDB66-A53C-416B-A351-5303E0724D81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27EC-1766-4381-B687-D2535A1E8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83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DDB66-A53C-416B-A351-5303E0724D81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27EC-1766-4381-B687-D2535A1E8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06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DDB66-A53C-416B-A351-5303E0724D81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27EC-1766-4381-B687-D2535A1E8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20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DDB66-A53C-416B-A351-5303E0724D81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27EC-1766-4381-B687-D2535A1E8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381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4523185" y="0"/>
            <a:ext cx="4620815" cy="5143500"/>
          </a:xfrm>
          <a:custGeom>
            <a:avLst/>
            <a:gdLst>
              <a:gd name="connsiteX0" fmla="*/ 0 w 6161086"/>
              <a:gd name="connsiteY0" fmla="*/ 0 h 6858000"/>
              <a:gd name="connsiteX1" fmla="*/ 6161086 w 6161086"/>
              <a:gd name="connsiteY1" fmla="*/ 0 h 6858000"/>
              <a:gd name="connsiteX2" fmla="*/ 6161086 w 6161086"/>
              <a:gd name="connsiteY2" fmla="*/ 6858000 h 6858000"/>
              <a:gd name="connsiteX3" fmla="*/ 3959468 w 61610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61086" h="6858000">
                <a:moveTo>
                  <a:pt x="0" y="0"/>
                </a:moveTo>
                <a:lnTo>
                  <a:pt x="6161086" y="0"/>
                </a:lnTo>
                <a:lnTo>
                  <a:pt x="6161086" y="6858000"/>
                </a:lnTo>
                <a:lnTo>
                  <a:pt x="3959468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196738" y="222886"/>
            <a:ext cx="904973" cy="34289"/>
          </a:xfrm>
          <a:prstGeom prst="rect">
            <a:avLst/>
          </a:prstGeom>
          <a:solidFill>
            <a:srgbClr val="FF8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61271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DDB66-A53C-416B-A351-5303E0724D81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27EC-1766-4381-B687-D2535A1E8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01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DDB66-A53C-416B-A351-5303E0724D81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27EC-1766-4381-B687-D2535A1E8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607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1571"/>
            <a:ext cx="8229600" cy="719999"/>
          </a:xfrm>
          <a:effectLst/>
        </p:spPr>
        <p:txBody>
          <a:bodyPr>
            <a:normAutofit/>
          </a:bodyPr>
          <a:lstStyle>
            <a:lvl1pPr algn="l">
              <a:defRPr sz="360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095586"/>
            <a:ext cx="8229600" cy="3715061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defRPr sz="30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defRPr sz="2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defRPr sz="18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defRPr sz="1800">
                <a:solidFill>
                  <a:schemeClr val="tx2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F987ADFB-DBC3-8D45-93CB-F6A25DD1980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292" y="231490"/>
            <a:ext cx="1759978" cy="39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852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3811088" cy="5143500"/>
          </a:xfrm>
          <a:custGeom>
            <a:avLst/>
            <a:gdLst>
              <a:gd name="connsiteX0" fmla="*/ 0 w 5081451"/>
              <a:gd name="connsiteY0" fmla="*/ 0 h 6858000"/>
              <a:gd name="connsiteX1" fmla="*/ 5081451 w 5081451"/>
              <a:gd name="connsiteY1" fmla="*/ 0 h 6858000"/>
              <a:gd name="connsiteX2" fmla="*/ 5081451 w 5081451"/>
              <a:gd name="connsiteY2" fmla="*/ 6858000 h 6858000"/>
              <a:gd name="connsiteX3" fmla="*/ 0 w 508145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81451" h="6858000">
                <a:moveTo>
                  <a:pt x="0" y="0"/>
                </a:moveTo>
                <a:lnTo>
                  <a:pt x="5081451" y="0"/>
                </a:lnTo>
                <a:lnTo>
                  <a:pt x="5081451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4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96738" y="222886"/>
            <a:ext cx="904973" cy="34289"/>
          </a:xfrm>
          <a:prstGeom prst="rect">
            <a:avLst/>
          </a:prstGeom>
          <a:solidFill>
            <a:srgbClr val="FF8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09775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>
            <a:spLocks noGrp="1"/>
          </p:cNvSpPr>
          <p:nvPr>
            <p:ph type="pic" sz="quarter" idx="10"/>
          </p:nvPr>
        </p:nvSpPr>
        <p:spPr>
          <a:xfrm>
            <a:off x="1654628" y="1115879"/>
            <a:ext cx="1755183" cy="1313482"/>
          </a:xfrm>
          <a:custGeom>
            <a:avLst/>
            <a:gdLst>
              <a:gd name="connsiteX0" fmla="*/ 0 w 2340244"/>
              <a:gd name="connsiteY0" fmla="*/ 0 h 1751309"/>
              <a:gd name="connsiteX1" fmla="*/ 2340244 w 2340244"/>
              <a:gd name="connsiteY1" fmla="*/ 0 h 1751309"/>
              <a:gd name="connsiteX2" fmla="*/ 2340244 w 2340244"/>
              <a:gd name="connsiteY2" fmla="*/ 1751309 h 1751309"/>
              <a:gd name="connsiteX3" fmla="*/ 0 w 2340244"/>
              <a:gd name="connsiteY3" fmla="*/ 1751309 h 1751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0244" h="1751309">
                <a:moveTo>
                  <a:pt x="0" y="0"/>
                </a:moveTo>
                <a:lnTo>
                  <a:pt x="2340244" y="0"/>
                </a:lnTo>
                <a:lnTo>
                  <a:pt x="2340244" y="1751309"/>
                </a:lnTo>
                <a:lnTo>
                  <a:pt x="0" y="175130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196738" y="222886"/>
            <a:ext cx="904973" cy="34289"/>
          </a:xfrm>
          <a:prstGeom prst="rect">
            <a:avLst/>
          </a:prstGeom>
          <a:solidFill>
            <a:srgbClr val="FF8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16435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图片占位符 17"/>
          <p:cNvSpPr>
            <a:spLocks noGrp="1"/>
          </p:cNvSpPr>
          <p:nvPr>
            <p:ph type="pic" sz="quarter" idx="13"/>
          </p:nvPr>
        </p:nvSpPr>
        <p:spPr>
          <a:xfrm>
            <a:off x="2903005" y="2838013"/>
            <a:ext cx="1758950" cy="1842414"/>
          </a:xfrm>
          <a:custGeom>
            <a:avLst/>
            <a:gdLst>
              <a:gd name="connsiteX0" fmla="*/ 2230734 w 2614968"/>
              <a:gd name="connsiteY0" fmla="*/ 0 h 2739052"/>
              <a:gd name="connsiteX1" fmla="*/ 2614968 w 2614968"/>
              <a:gd name="connsiteY1" fmla="*/ 2378724 h 2739052"/>
              <a:gd name="connsiteX2" fmla="*/ 384233 w 2614968"/>
              <a:gd name="connsiteY2" fmla="*/ 2739052 h 2739052"/>
              <a:gd name="connsiteX3" fmla="*/ 0 w 2614968"/>
              <a:gd name="connsiteY3" fmla="*/ 360329 h 2739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4968" h="2739052">
                <a:moveTo>
                  <a:pt x="2230734" y="0"/>
                </a:moveTo>
                <a:lnTo>
                  <a:pt x="2614968" y="2378724"/>
                </a:lnTo>
                <a:lnTo>
                  <a:pt x="384233" y="2739052"/>
                </a:lnTo>
                <a:lnTo>
                  <a:pt x="0" y="36032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3764318" y="1153438"/>
            <a:ext cx="1845140" cy="1909367"/>
          </a:xfrm>
          <a:custGeom>
            <a:avLst/>
            <a:gdLst>
              <a:gd name="connsiteX0" fmla="*/ 702483 w 2863970"/>
              <a:gd name="connsiteY0" fmla="*/ 0 h 2963661"/>
              <a:gd name="connsiteX1" fmla="*/ 2863970 w 2863970"/>
              <a:gd name="connsiteY1" fmla="*/ 658779 h 2963661"/>
              <a:gd name="connsiteX2" fmla="*/ 2161486 w 2863970"/>
              <a:gd name="connsiteY2" fmla="*/ 2963661 h 2963661"/>
              <a:gd name="connsiteX3" fmla="*/ 0 w 2863970"/>
              <a:gd name="connsiteY3" fmla="*/ 2304881 h 2963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3970" h="2963661">
                <a:moveTo>
                  <a:pt x="702483" y="0"/>
                </a:moveTo>
                <a:lnTo>
                  <a:pt x="2863970" y="658779"/>
                </a:lnTo>
                <a:lnTo>
                  <a:pt x="2161486" y="2963661"/>
                </a:lnTo>
                <a:lnTo>
                  <a:pt x="0" y="230488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1"/>
          </p:nvPr>
        </p:nvSpPr>
        <p:spPr>
          <a:xfrm>
            <a:off x="1845293" y="1179026"/>
            <a:ext cx="2048129" cy="2133327"/>
          </a:xfrm>
          <a:custGeom>
            <a:avLst/>
            <a:gdLst>
              <a:gd name="connsiteX0" fmla="*/ 2205235 w 2730838"/>
              <a:gd name="connsiteY0" fmla="*/ 0 h 2844436"/>
              <a:gd name="connsiteX1" fmla="*/ 2730838 w 2730838"/>
              <a:gd name="connsiteY1" fmla="*/ 2351532 h 2844436"/>
              <a:gd name="connsiteX2" fmla="*/ 525603 w 2730838"/>
              <a:gd name="connsiteY2" fmla="*/ 2844436 h 2844436"/>
              <a:gd name="connsiteX3" fmla="*/ 0 w 2730838"/>
              <a:gd name="connsiteY3" fmla="*/ 492904 h 284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838" h="2844436">
                <a:moveTo>
                  <a:pt x="2205235" y="0"/>
                </a:moveTo>
                <a:lnTo>
                  <a:pt x="2730838" y="2351532"/>
                </a:lnTo>
                <a:lnTo>
                  <a:pt x="525603" y="2844436"/>
                </a:lnTo>
                <a:lnTo>
                  <a:pt x="0" y="49290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368977" y="1604028"/>
            <a:ext cx="1865000" cy="1935445"/>
          </a:xfrm>
          <a:custGeom>
            <a:avLst/>
            <a:gdLst>
              <a:gd name="connsiteX0" fmla="*/ 623639 w 2806293"/>
              <a:gd name="connsiteY0" fmla="*/ 0 h 2912293"/>
              <a:gd name="connsiteX1" fmla="*/ 2806293 w 2806293"/>
              <a:gd name="connsiteY1" fmla="*/ 584840 h 2912293"/>
              <a:gd name="connsiteX2" fmla="*/ 2182654 w 2806293"/>
              <a:gd name="connsiteY2" fmla="*/ 2912293 h 2912293"/>
              <a:gd name="connsiteX3" fmla="*/ 0 w 2806293"/>
              <a:gd name="connsiteY3" fmla="*/ 2327452 h 2912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6293" h="2912293">
                <a:moveTo>
                  <a:pt x="623639" y="0"/>
                </a:moveTo>
                <a:lnTo>
                  <a:pt x="2806293" y="584840"/>
                </a:lnTo>
                <a:lnTo>
                  <a:pt x="2182654" y="2912293"/>
                </a:lnTo>
                <a:lnTo>
                  <a:pt x="0" y="232745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196738" y="222886"/>
            <a:ext cx="904973" cy="34289"/>
          </a:xfrm>
          <a:prstGeom prst="rect">
            <a:avLst/>
          </a:prstGeom>
          <a:solidFill>
            <a:srgbClr val="FF8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89832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5241472" y="0"/>
            <a:ext cx="3902529" cy="5143500"/>
          </a:xfrm>
          <a:custGeom>
            <a:avLst/>
            <a:gdLst>
              <a:gd name="connsiteX0" fmla="*/ 0 w 5203372"/>
              <a:gd name="connsiteY0" fmla="*/ 0 h 6858000"/>
              <a:gd name="connsiteX1" fmla="*/ 5203372 w 5203372"/>
              <a:gd name="connsiteY1" fmla="*/ 0 h 6858000"/>
              <a:gd name="connsiteX2" fmla="*/ 5203372 w 5203372"/>
              <a:gd name="connsiteY2" fmla="*/ 6858000 h 6858000"/>
              <a:gd name="connsiteX3" fmla="*/ 0 w 5203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3372" h="6858000">
                <a:moveTo>
                  <a:pt x="0" y="0"/>
                </a:moveTo>
                <a:lnTo>
                  <a:pt x="5203372" y="0"/>
                </a:lnTo>
                <a:lnTo>
                  <a:pt x="520337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196738" y="222886"/>
            <a:ext cx="904973" cy="34289"/>
          </a:xfrm>
          <a:prstGeom prst="rect">
            <a:avLst/>
          </a:prstGeom>
          <a:solidFill>
            <a:srgbClr val="FF8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07711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95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5952694" y="2025069"/>
            <a:ext cx="1347656" cy="1347656"/>
          </a:xfrm>
          <a:custGeom>
            <a:avLst/>
            <a:gdLst>
              <a:gd name="connsiteX0" fmla="*/ 898437 w 1796874"/>
              <a:gd name="connsiteY0" fmla="*/ 0 h 1796874"/>
              <a:gd name="connsiteX1" fmla="*/ 1796874 w 1796874"/>
              <a:gd name="connsiteY1" fmla="*/ 898437 h 1796874"/>
              <a:gd name="connsiteX2" fmla="*/ 898437 w 1796874"/>
              <a:gd name="connsiteY2" fmla="*/ 1796874 h 1796874"/>
              <a:gd name="connsiteX3" fmla="*/ 0 w 1796874"/>
              <a:gd name="connsiteY3" fmla="*/ 898437 h 1796874"/>
              <a:gd name="connsiteX4" fmla="*/ 898437 w 1796874"/>
              <a:gd name="connsiteY4" fmla="*/ 0 h 1796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6874" h="1796874">
                <a:moveTo>
                  <a:pt x="898437" y="0"/>
                </a:moveTo>
                <a:cubicBezTo>
                  <a:pt x="1394630" y="0"/>
                  <a:pt x="1796874" y="402244"/>
                  <a:pt x="1796874" y="898437"/>
                </a:cubicBezTo>
                <a:cubicBezTo>
                  <a:pt x="1796874" y="1394630"/>
                  <a:pt x="1394630" y="1796874"/>
                  <a:pt x="898437" y="1796874"/>
                </a:cubicBezTo>
                <a:cubicBezTo>
                  <a:pt x="402244" y="1796874"/>
                  <a:pt x="0" y="1394630"/>
                  <a:pt x="0" y="898437"/>
                </a:cubicBezTo>
                <a:cubicBezTo>
                  <a:pt x="0" y="402244"/>
                  <a:pt x="402244" y="0"/>
                  <a:pt x="89843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196738" y="222886"/>
            <a:ext cx="904973" cy="34289"/>
          </a:xfrm>
          <a:prstGeom prst="rect">
            <a:avLst/>
          </a:prstGeom>
          <a:solidFill>
            <a:srgbClr val="FF8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837312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DDB66-A53C-416B-A351-5303E0724D81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B27EC-1766-4381-B687-D2535A1E8AA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326034-3252-450F-84B6-865E63D187B8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308" y="4674275"/>
            <a:ext cx="1722196" cy="38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41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0" r:id="rId2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7" Type="http://schemas.openxmlformats.org/officeDocument/2006/relationships/image" Target="../media/image37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emf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2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1.emf"/><Relationship Id="rId4" Type="http://schemas.openxmlformats.org/officeDocument/2006/relationships/image" Target="../media/image50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tags" Target="../tags/tag18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tags" Target="../tags/tag17.xml"/><Relationship Id="rId17" Type="http://schemas.openxmlformats.org/officeDocument/2006/relationships/slideLayout" Target="../slideLayouts/slideLayout4.xml"/><Relationship Id="rId2" Type="http://schemas.openxmlformats.org/officeDocument/2006/relationships/tags" Target="../tags/tag7.xml"/><Relationship Id="rId16" Type="http://schemas.openxmlformats.org/officeDocument/2006/relationships/tags" Target="../tags/tag21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tags" Target="../tags/tag16.xml"/><Relationship Id="rId5" Type="http://schemas.openxmlformats.org/officeDocument/2006/relationships/tags" Target="../tags/tag10.xml"/><Relationship Id="rId15" Type="http://schemas.openxmlformats.org/officeDocument/2006/relationships/tags" Target="../tags/tag20.xml"/><Relationship Id="rId10" Type="http://schemas.openxmlformats.org/officeDocument/2006/relationships/tags" Target="../tags/tag15.xml"/><Relationship Id="rId4" Type="http://schemas.openxmlformats.org/officeDocument/2006/relationships/tags" Target="../tags/tag9.xml"/><Relationship Id="rId9" Type="http://schemas.openxmlformats.org/officeDocument/2006/relationships/tags" Target="../tags/tag14.xml"/><Relationship Id="rId14" Type="http://schemas.openxmlformats.org/officeDocument/2006/relationships/tags" Target="../tags/tag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8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1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4.emf"/><Relationship Id="rId4" Type="http://schemas.openxmlformats.org/officeDocument/2006/relationships/image" Target="../media/image63.e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image" Target="../media/image66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9.emf"/><Relationship Id="rId4" Type="http://schemas.openxmlformats.org/officeDocument/2006/relationships/image" Target="../media/image68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7" Type="http://schemas.openxmlformats.org/officeDocument/2006/relationships/image" Target="../media/image74.emf"/><Relationship Id="rId2" Type="http://schemas.openxmlformats.org/officeDocument/2006/relationships/image" Target="../media/image70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3.emf"/><Relationship Id="rId5" Type="http://schemas.openxmlformats.org/officeDocument/2006/relationships/image" Target="../media/image72.emf"/><Relationship Id="rId4" Type="http://schemas.openxmlformats.org/officeDocument/2006/relationships/image" Target="../media/image7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emf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0.jpeg"/><Relationship Id="rId5" Type="http://schemas.openxmlformats.org/officeDocument/2006/relationships/image" Target="../media/image79.jpeg"/><Relationship Id="rId4" Type="http://schemas.openxmlformats.org/officeDocument/2006/relationships/image" Target="../media/image78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emf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emf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4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emf"/><Relationship Id="rId2" Type="http://schemas.openxmlformats.org/officeDocument/2006/relationships/image" Target="../media/image86.emf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emf"/><Relationship Id="rId2" Type="http://schemas.openxmlformats.org/officeDocument/2006/relationships/image" Target="../media/image88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emf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5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emf"/><Relationship Id="rId7" Type="http://schemas.openxmlformats.org/officeDocument/2006/relationships/image" Target="../media/image104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3.emf"/><Relationship Id="rId5" Type="http://schemas.openxmlformats.org/officeDocument/2006/relationships/image" Target="../media/image102.emf"/><Relationship Id="rId4" Type="http://schemas.openxmlformats.org/officeDocument/2006/relationships/image" Target="../media/image101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emf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5.e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3" Type="http://schemas.openxmlformats.org/officeDocument/2006/relationships/image" Target="../media/image107.emf"/><Relationship Id="rId7" Type="http://schemas.openxmlformats.org/officeDocument/2006/relationships/image" Target="../media/image127.png"/><Relationship Id="rId12" Type="http://schemas.openxmlformats.org/officeDocument/2006/relationships/image" Target="../media/image1320.png"/><Relationship Id="rId2" Type="http://schemas.openxmlformats.org/officeDocument/2006/relationships/image" Target="../media/image106.emf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310.png"/><Relationship Id="rId10" Type="http://schemas.openxmlformats.org/officeDocument/2006/relationships/image" Target="../media/image110.png"/><Relationship Id="rId4" Type="http://schemas.openxmlformats.org/officeDocument/2006/relationships/image" Target="../media/image1230.png"/><Relationship Id="rId9" Type="http://schemas.openxmlformats.org/officeDocument/2006/relationships/image" Target="../media/image10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3" Type="http://schemas.openxmlformats.org/officeDocument/2006/relationships/image" Target="../media/image112.emf"/><Relationship Id="rId7" Type="http://schemas.openxmlformats.org/officeDocument/2006/relationships/image" Target="../media/image137.png"/><Relationship Id="rId2" Type="http://schemas.openxmlformats.org/officeDocument/2006/relationships/image" Target="../media/image111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6.png"/><Relationship Id="rId5" Type="http://schemas.openxmlformats.org/officeDocument/2006/relationships/image" Target="../media/image135.png"/><Relationship Id="rId10" Type="http://schemas.openxmlformats.org/officeDocument/2006/relationships/image" Target="../media/image110.png"/><Relationship Id="rId4" Type="http://schemas.openxmlformats.org/officeDocument/2006/relationships/image" Target="../media/image1230.png"/><Relationship Id="rId9" Type="http://schemas.openxmlformats.org/officeDocument/2006/relationships/image" Target="../media/image109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emf"/><Relationship Id="rId2" Type="http://schemas.openxmlformats.org/officeDocument/2006/relationships/image" Target="../media/image113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5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5.png"/><Relationship Id="rId4" Type="http://schemas.openxmlformats.org/officeDocument/2006/relationships/image" Target="../media/image124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emf"/><Relationship Id="rId2" Type="http://schemas.openxmlformats.org/officeDocument/2006/relationships/image" Target="../media/image126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9.png"/><Relationship Id="rId4" Type="http://schemas.openxmlformats.org/officeDocument/2006/relationships/image" Target="../media/image128.e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4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35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emf"/><Relationship Id="rId2" Type="http://schemas.openxmlformats.org/officeDocument/2006/relationships/image" Target="../media/image140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3.png"/><Relationship Id="rId4" Type="http://schemas.openxmlformats.org/officeDocument/2006/relationships/image" Target="../media/image142.e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emf"/><Relationship Id="rId2" Type="http://schemas.openxmlformats.org/officeDocument/2006/relationships/image" Target="../media/image144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6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emf"/><Relationship Id="rId2" Type="http://schemas.openxmlformats.org/officeDocument/2006/relationships/image" Target="../media/image147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1.png"/><Relationship Id="rId5" Type="http://schemas.openxmlformats.org/officeDocument/2006/relationships/image" Target="../media/image150.emf"/><Relationship Id="rId4" Type="http://schemas.openxmlformats.org/officeDocument/2006/relationships/image" Target="../media/image149.emf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emf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emf"/><Relationship Id="rId2" Type="http://schemas.openxmlformats.org/officeDocument/2006/relationships/image" Target="../media/image152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5.png"/><Relationship Id="rId4" Type="http://schemas.openxmlformats.org/officeDocument/2006/relationships/image" Target="../media/image154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image" Target="../media/image156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9.png"/><Relationship Id="rId4" Type="http://schemas.openxmlformats.org/officeDocument/2006/relationships/image" Target="../media/image158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 descr="e7d195523061f1c003d7160bb3852330e69e1b47c664ea0314E9593E18313AD830F940F1AC53C40C0B8B3D93D4DFF44B590F8D4A945ADE53F5D61968231FCAE157B0D7022AA0681C03E9FB4B1E3862D0A3A48B48435AD1FF760A053FF61E6D9D17F1F54872D78099AD51D8979DA11024D4C3A47BA26F52D2860A72C1B9730BC0A0F5CC1CF93F7AB0"/>
          <p:cNvSpPr txBox="1"/>
          <p:nvPr/>
        </p:nvSpPr>
        <p:spPr>
          <a:xfrm>
            <a:off x="724584" y="1812502"/>
            <a:ext cx="8277902" cy="15696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/>
            <a:r>
              <a:rPr lang="en-US" altLang="zh-CN" sz="3600" b="1" dirty="0">
                <a:solidFill>
                  <a:srgbClr val="FF8F00"/>
                </a:solidFill>
                <a:latin typeface="微软雅黑"/>
              </a:rPr>
              <a:t>When Probability meets Neural Networks</a:t>
            </a:r>
          </a:p>
          <a:p>
            <a:pPr algn="ctr" defTabSz="685800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</a:rPr>
              <a:t>当概率遇到神经网络</a:t>
            </a:r>
          </a:p>
        </p:txBody>
      </p:sp>
      <p:sp>
        <p:nvSpPr>
          <p:cNvPr id="12" name="矩形 11" descr="e7d195523061f1c003d7160bb3852330e69e1b47c664ea0314E9593E18313AD830F940F1AC53C40C0B8B3D93D4DFF44B590F8D4A945ADE53F5D61968231FCAE157B0D7022AA0681C03E9FB4B1E3862D0A3A48B48435AD1FF760A053FF61E6D9D17F1F54872D78099AD51D8979DA11024D4C3A47BA26F52D2860A72C1B9730BC0A0F5CC1CF93F7AB0"/>
          <p:cNvSpPr/>
          <p:nvPr/>
        </p:nvSpPr>
        <p:spPr>
          <a:xfrm>
            <a:off x="2585775" y="3431780"/>
            <a:ext cx="3971626" cy="4001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</a:rPr>
              <a:t>A/Prof Richard Xu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6417129" y="1539149"/>
            <a:ext cx="2726872" cy="3604350"/>
            <a:chOff x="8556171" y="2052199"/>
            <a:chExt cx="3635829" cy="4805800"/>
          </a:xfrm>
        </p:grpSpPr>
        <p:sp>
          <p:nvSpPr>
            <p:cNvPr id="44" name="等腰三角形 43"/>
            <p:cNvSpPr/>
            <p:nvPr/>
          </p:nvSpPr>
          <p:spPr>
            <a:xfrm>
              <a:off x="8556171" y="3723664"/>
              <a:ext cx="3635829" cy="3134335"/>
            </a:xfrm>
            <a:prstGeom prst="triangle">
              <a:avLst/>
            </a:pr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srgbClr val="FFFFFF"/>
                </a:solidFill>
                <a:latin typeface="Calibri"/>
                <a:ea typeface="微软雅黑"/>
              </a:endParaRPr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9959244" y="2052199"/>
              <a:ext cx="2232756" cy="3134335"/>
            </a:xfrm>
            <a:custGeom>
              <a:avLst/>
              <a:gdLst>
                <a:gd name="connsiteX0" fmla="*/ 1817915 w 2232756"/>
                <a:gd name="connsiteY0" fmla="*/ 0 h 3134335"/>
                <a:gd name="connsiteX1" fmla="*/ 2232756 w 2232756"/>
                <a:gd name="connsiteY1" fmla="*/ 715243 h 3134335"/>
                <a:gd name="connsiteX2" fmla="*/ 2232756 w 2232756"/>
                <a:gd name="connsiteY2" fmla="*/ 3134335 h 3134335"/>
                <a:gd name="connsiteX3" fmla="*/ 0 w 2232756"/>
                <a:gd name="connsiteY3" fmla="*/ 3134335 h 313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2756" h="3134335">
                  <a:moveTo>
                    <a:pt x="1817915" y="0"/>
                  </a:moveTo>
                  <a:lnTo>
                    <a:pt x="2232756" y="715243"/>
                  </a:lnTo>
                  <a:lnTo>
                    <a:pt x="2232756" y="3134335"/>
                  </a:lnTo>
                  <a:lnTo>
                    <a:pt x="0" y="3134335"/>
                  </a:lnTo>
                  <a:close/>
                </a:path>
              </a:pathLst>
            </a:cu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srgbClr val="FFFFFF"/>
                </a:solidFill>
                <a:latin typeface="Calibri"/>
                <a:ea typeface="微软雅黑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 rot="10800000">
            <a:off x="-823" y="0"/>
            <a:ext cx="2726872" cy="3604350"/>
            <a:chOff x="8556171" y="2052199"/>
            <a:chExt cx="3635829" cy="4805800"/>
          </a:xfrm>
        </p:grpSpPr>
        <p:sp>
          <p:nvSpPr>
            <p:cNvPr id="50" name="等腰三角形 49"/>
            <p:cNvSpPr/>
            <p:nvPr/>
          </p:nvSpPr>
          <p:spPr>
            <a:xfrm>
              <a:off x="8556171" y="3723664"/>
              <a:ext cx="3635829" cy="3134335"/>
            </a:xfrm>
            <a:prstGeom prst="triangle">
              <a:avLst/>
            </a:pr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srgbClr val="FFFFFF"/>
                </a:solidFill>
                <a:latin typeface="Calibri"/>
                <a:ea typeface="微软雅黑"/>
              </a:endParaRPr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9959244" y="2052199"/>
              <a:ext cx="2232756" cy="3134335"/>
            </a:xfrm>
            <a:custGeom>
              <a:avLst/>
              <a:gdLst>
                <a:gd name="connsiteX0" fmla="*/ 1817915 w 2232756"/>
                <a:gd name="connsiteY0" fmla="*/ 0 h 3134335"/>
                <a:gd name="connsiteX1" fmla="*/ 2232756 w 2232756"/>
                <a:gd name="connsiteY1" fmla="*/ 715243 h 3134335"/>
                <a:gd name="connsiteX2" fmla="*/ 2232756 w 2232756"/>
                <a:gd name="connsiteY2" fmla="*/ 3134335 h 3134335"/>
                <a:gd name="connsiteX3" fmla="*/ 0 w 2232756"/>
                <a:gd name="connsiteY3" fmla="*/ 3134335 h 313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2756" h="3134335">
                  <a:moveTo>
                    <a:pt x="1817915" y="0"/>
                  </a:moveTo>
                  <a:lnTo>
                    <a:pt x="2232756" y="715243"/>
                  </a:lnTo>
                  <a:lnTo>
                    <a:pt x="2232756" y="3134335"/>
                  </a:lnTo>
                  <a:lnTo>
                    <a:pt x="0" y="3134335"/>
                  </a:lnTo>
                  <a:close/>
                </a:path>
              </a:pathLst>
            </a:cu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srgbClr val="FFFFFF"/>
                </a:solidFill>
                <a:latin typeface="Calibri"/>
                <a:ea typeface="微软雅黑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B9AF1A53-F464-4163-AAC1-935CD8ECDE0B}"/>
              </a:ext>
            </a:extLst>
          </p:cNvPr>
          <p:cNvSpPr txBox="1"/>
          <p:nvPr/>
        </p:nvSpPr>
        <p:spPr>
          <a:xfrm>
            <a:off x="7936843" y="4443556"/>
            <a:ext cx="120715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1350" dirty="0">
                <a:latin typeface="Calibri"/>
                <a:ea typeface="微软雅黑"/>
              </a:rPr>
              <a:t>24</a:t>
            </a:r>
            <a:r>
              <a:rPr lang="en-US" altLang="zh-CN" sz="1350" baseline="30000" dirty="0">
                <a:latin typeface="Calibri"/>
                <a:ea typeface="微软雅黑"/>
              </a:rPr>
              <a:t>th</a:t>
            </a:r>
            <a:r>
              <a:rPr lang="en-US" altLang="zh-CN" sz="1350" dirty="0">
                <a:latin typeface="Calibri"/>
                <a:ea typeface="微软雅黑"/>
              </a:rPr>
              <a:t>/July/2018</a:t>
            </a:r>
            <a:endParaRPr lang="zh-CN" altLang="en-US" sz="1350" dirty="0">
              <a:latin typeface="Calibri"/>
              <a:ea typeface="微软雅黑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41473D1-4D63-45AF-B065-03B524A4BC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680" y="1203528"/>
            <a:ext cx="2312640" cy="515500"/>
          </a:xfrm>
          <a:prstGeom prst="rect">
            <a:avLst/>
          </a:prstGeom>
        </p:spPr>
      </p:pic>
      <p:sp>
        <p:nvSpPr>
          <p:cNvPr id="23" name="文本框 47" descr="e7d195523061f1c003d7160bb3852330e69e1b47c664ea0314E9593E18313AD830F940F1AC53C40C0B8B3D93D4DFF44B590F8D4A945ADE53F5D61968231FCAE157B0D7022AA0681C03E9FB4B1E3862D09FEDFFECF50D0F57A4E370AFB622D14C6970E693C61FE7AE4EC1ADAA553B416678A5776A921EF8A3403148F0B41AEFD7FB09BA76BA681DF8"/>
          <p:cNvSpPr txBox="1"/>
          <p:nvPr/>
        </p:nvSpPr>
        <p:spPr>
          <a:xfrm>
            <a:off x="3291767" y="3770915"/>
            <a:ext cx="3002169" cy="27699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1200" u="sng" dirty="0">
                <a:latin typeface="微软雅黑"/>
                <a:ea typeface="微软雅黑"/>
              </a:rPr>
              <a:t>University of Technology Sydney (UTS)</a:t>
            </a:r>
            <a:endParaRPr lang="zh-CN" altLang="en-US" sz="2100" dirty="0"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44713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564ED27-E5A9-47EA-87F7-0E16F444549A}"/>
                  </a:ext>
                </a:extLst>
              </p:cNvPr>
              <p:cNvSpPr txBox="1"/>
              <p:nvPr/>
            </p:nvSpPr>
            <p:spPr>
              <a:xfrm>
                <a:off x="287524" y="887414"/>
                <a:ext cx="8604956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defTabSz="685800">
                  <a:buClr>
                    <a:srgbClr val="4472C4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Gaussian Mixture Model (k-mixture) (GMM):</a:t>
                </a:r>
              </a:p>
              <a:p>
                <a:pPr marL="285750" indent="-285750" defTabSz="685800">
                  <a:buClr>
                    <a:srgbClr val="FDD938"/>
                  </a:buClr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285750" indent="-285750" defTabSz="685800">
                  <a:buClr>
                    <a:srgbClr val="FDD938"/>
                  </a:buClr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285750" indent="-285750" defTabSz="685800">
                  <a:buClr>
                    <a:srgbClr val="FDD938"/>
                  </a:buClr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285750" indent="-285750" defTabSz="685800">
                  <a:buClr>
                    <a:srgbClr val="FDD938"/>
                  </a:buClr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285750" indent="-285750" defTabSz="685800">
                  <a:buClr>
                    <a:srgbClr val="4472C4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For data X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} we introduce “latent” variable Z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},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indicates which mixture component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belong to.</a:t>
                </a:r>
              </a:p>
              <a:p>
                <a:pPr marL="285750" indent="-285750" defTabSz="685800">
                  <a:buClr>
                    <a:srgbClr val="FDD938"/>
                  </a:buClr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285750" indent="-285750" defTabSz="685800">
                  <a:buClr>
                    <a:srgbClr val="4472C4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Looking at the E-M algorithm:</a:t>
                </a:r>
              </a:p>
              <a:p>
                <a:pPr marL="285750" indent="-285750" defTabSz="685800">
                  <a:buClr>
                    <a:srgbClr val="FDD938"/>
                  </a:buClr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285750" indent="-285750" defTabSz="685800">
                  <a:buClr>
                    <a:srgbClr val="FDD938"/>
                  </a:buClr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defTabSz="685800">
                  <a:buClr>
                    <a:srgbClr val="FDD938"/>
                  </a:buClr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285750" indent="-285750" defTabSz="685800">
                  <a:buClr>
                    <a:srgbClr val="FDD938"/>
                  </a:buClr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285750" indent="-285750" defTabSz="685800">
                  <a:buClr>
                    <a:srgbClr val="4472C4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We need to define both </a:t>
                </a:r>
                <a:r>
                  <a:rPr lang="en-US" altLang="zh-CN" i="1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p</a:t>
                </a:r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(</a:t>
                </a:r>
                <a:r>
                  <a:rPr lang="en-US" altLang="zh-CN" i="1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X</a:t>
                </a:r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, </a:t>
                </a:r>
                <a:r>
                  <a:rPr lang="en-US" altLang="zh-CN" i="1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Z</a:t>
                </a:r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|</a:t>
                </a:r>
                <a:r>
                  <a:rPr lang="el-GR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Θ</a:t>
                </a:r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) and </a:t>
                </a:r>
                <a:r>
                  <a:rPr lang="en-US" altLang="zh-CN" i="1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p</a:t>
                </a:r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(</a:t>
                </a:r>
                <a:r>
                  <a:rPr lang="en-US" altLang="zh-CN" i="1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Z</a:t>
                </a:r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|</a:t>
                </a:r>
                <a:r>
                  <a:rPr lang="en-US" altLang="zh-CN" i="1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X</a:t>
                </a:r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, </a:t>
                </a:r>
                <a:r>
                  <a:rPr lang="el-GR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Θ</a:t>
                </a:r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564ED27-E5A9-47EA-87F7-0E16F4445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24" y="887414"/>
                <a:ext cx="8604956" cy="3970318"/>
              </a:xfrm>
              <a:prstGeom prst="rect">
                <a:avLst/>
              </a:prstGeom>
              <a:blipFill>
                <a:blip r:embed="rId2"/>
                <a:stretch>
                  <a:fillRect l="-425" t="-922" b="-15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2">
            <a:extLst>
              <a:ext uri="{FF2B5EF4-FFF2-40B4-BE49-F238E27FC236}">
                <a16:creationId xmlns:a16="http://schemas.microsoft.com/office/drawing/2014/main" id="{3194C1D5-4528-4833-80CB-649295F6733F}"/>
              </a:ext>
            </a:extLst>
          </p:cNvPr>
          <p:cNvSpPr txBox="1"/>
          <p:nvPr/>
        </p:nvSpPr>
        <p:spPr>
          <a:xfrm>
            <a:off x="129256" y="271600"/>
            <a:ext cx="699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E-M Example: Gaussian Mixture Model</a:t>
            </a:r>
            <a:endParaRPr lang="zh-CN" altLang="en-US" sz="2000" b="1" dirty="0">
              <a:solidFill>
                <a:srgbClr val="FDD938"/>
              </a:solidFill>
              <a:latin typeface="Calibri"/>
              <a:ea typeface="微软雅黑"/>
            </a:endParaRP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B02B0C05-5643-4EC4-A9C2-2D89D06240E3}"/>
              </a:ext>
            </a:extLst>
          </p:cNvPr>
          <p:cNvSpPr/>
          <p:nvPr/>
        </p:nvSpPr>
        <p:spPr>
          <a:xfrm>
            <a:off x="129256" y="552259"/>
            <a:ext cx="2495072" cy="2308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Richard Xu </a:t>
            </a:r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cs typeface="Segoe UI Semilight" panose="020B0402040204020203" pitchFamily="34" charset="0"/>
              </a:rPr>
              <a:t>:: 01 EM &amp; Matrix Capsule Networks</a:t>
            </a:r>
            <a:endParaRPr lang="en-US" altLang="zh-CN" sz="900" dirty="0">
              <a:solidFill>
                <a:srgbClr val="FFFFFF">
                  <a:lumMod val="65000"/>
                </a:srgbClr>
              </a:solidFill>
              <a:latin typeface="Calibri"/>
              <a:ea typeface="微软雅黑"/>
              <a:cs typeface="Segoe UI Semilight" panose="020B04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BC0BF74-81A3-4E8C-9762-B004652E5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916" y="1168150"/>
            <a:ext cx="4242304" cy="10795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CE18EEB-02F4-4229-9852-58B47DE360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t="-1" r="308" b="-6706"/>
          <a:stretch/>
        </p:blipFill>
        <p:spPr>
          <a:xfrm>
            <a:off x="565353" y="3657397"/>
            <a:ext cx="8363131" cy="67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233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564ED27-E5A9-47EA-87F7-0E16F444549A}"/>
              </a:ext>
            </a:extLst>
          </p:cNvPr>
          <p:cNvSpPr txBox="1"/>
          <p:nvPr/>
        </p:nvSpPr>
        <p:spPr>
          <a:xfrm>
            <a:off x="287524" y="887414"/>
            <a:ext cx="86049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How to define </a:t>
            </a:r>
            <a:r>
              <a:rPr lang="en-US" altLang="zh-CN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p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(</a:t>
            </a:r>
            <a:r>
              <a:rPr lang="en-US" altLang="zh-CN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X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, </a:t>
            </a:r>
            <a:r>
              <a:rPr lang="en-US" altLang="zh-CN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Z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|</a:t>
            </a:r>
            <a:r>
              <a:rPr lang="el-GR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Θ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)</a:t>
            </a: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Notice that </a:t>
            </a:r>
            <a:r>
              <a:rPr lang="en-US" altLang="zh-CN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p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(</a:t>
            </a:r>
            <a:r>
              <a:rPr lang="en-US" altLang="zh-CN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X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, </a:t>
            </a:r>
            <a:r>
              <a:rPr lang="en-US" altLang="zh-CN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Z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|</a:t>
            </a:r>
            <a:r>
              <a:rPr lang="el-GR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Θ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) is actually simpler than p(</a:t>
            </a:r>
            <a:r>
              <a:rPr lang="en-US" altLang="zh-CN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X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|</a:t>
            </a:r>
            <a:r>
              <a:rPr lang="el-GR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Θ)</a:t>
            </a: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How to define </a:t>
            </a:r>
            <a:r>
              <a:rPr lang="en-US" altLang="zh-CN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p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(</a:t>
            </a:r>
            <a:r>
              <a:rPr lang="en-US" altLang="zh-CN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Z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|</a:t>
            </a:r>
            <a:r>
              <a:rPr lang="en-US" altLang="zh-CN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X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,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l-GR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Θ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)</a:t>
            </a: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9B0CE0-9468-4774-BBFF-80054D9395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4"/>
          <a:stretch/>
        </p:blipFill>
        <p:spPr>
          <a:xfrm>
            <a:off x="1987127" y="663538"/>
            <a:ext cx="5573205" cy="8839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173EE39-8A35-40AD-8E14-B3E22937A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652" y="1867812"/>
            <a:ext cx="7333151" cy="883958"/>
          </a:xfrm>
          <a:prstGeom prst="rect">
            <a:avLst/>
          </a:prstGeom>
        </p:spPr>
      </p:pic>
      <p:sp>
        <p:nvSpPr>
          <p:cNvPr id="12" name="文本框 2">
            <a:extLst>
              <a:ext uri="{FF2B5EF4-FFF2-40B4-BE49-F238E27FC236}">
                <a16:creationId xmlns:a16="http://schemas.microsoft.com/office/drawing/2014/main" id="{3194C1D5-4528-4833-80CB-649295F6733F}"/>
              </a:ext>
            </a:extLst>
          </p:cNvPr>
          <p:cNvSpPr txBox="1"/>
          <p:nvPr/>
        </p:nvSpPr>
        <p:spPr>
          <a:xfrm>
            <a:off x="129256" y="271600"/>
            <a:ext cx="699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Gaussian Mixture Model in action</a:t>
            </a:r>
            <a:endParaRPr lang="zh-CN" altLang="en-US" sz="2000" b="1" dirty="0">
              <a:solidFill>
                <a:srgbClr val="FDD938"/>
              </a:solidFill>
              <a:latin typeface="Calibri"/>
              <a:ea typeface="微软雅黑"/>
            </a:endParaRP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B02B0C05-5643-4EC4-A9C2-2D89D06240E3}"/>
              </a:ext>
            </a:extLst>
          </p:cNvPr>
          <p:cNvSpPr/>
          <p:nvPr/>
        </p:nvSpPr>
        <p:spPr>
          <a:xfrm>
            <a:off x="129256" y="552259"/>
            <a:ext cx="2495072" cy="2308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Richard Xu </a:t>
            </a:r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cs typeface="Segoe UI Semilight" panose="020B0402040204020203" pitchFamily="34" charset="0"/>
              </a:rPr>
              <a:t>:: 01 EM &amp; Matrix Capsule Networks</a:t>
            </a:r>
            <a:endParaRPr lang="en-US" altLang="zh-CN" sz="900" dirty="0">
              <a:solidFill>
                <a:srgbClr val="FFFFFF">
                  <a:lumMod val="65000"/>
                </a:srgbClr>
              </a:solidFill>
              <a:latin typeface="Calibri"/>
              <a:ea typeface="微软雅黑"/>
              <a:cs typeface="Segoe UI Semilight" panose="020B04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08EAAF-F67C-4C85-894B-94ED6E7533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382"/>
          <a:stretch/>
        </p:blipFill>
        <p:spPr>
          <a:xfrm>
            <a:off x="1583668" y="3867894"/>
            <a:ext cx="6154972" cy="78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80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2">
            <a:extLst>
              <a:ext uri="{FF2B5EF4-FFF2-40B4-BE49-F238E27FC236}">
                <a16:creationId xmlns:a16="http://schemas.microsoft.com/office/drawing/2014/main" id="{3194C1D5-4528-4833-80CB-649295F6733F}"/>
              </a:ext>
            </a:extLst>
          </p:cNvPr>
          <p:cNvSpPr txBox="1"/>
          <p:nvPr/>
        </p:nvSpPr>
        <p:spPr>
          <a:xfrm>
            <a:off x="129256" y="271600"/>
            <a:ext cx="699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The E-Step: (1)</a:t>
            </a:r>
            <a:endParaRPr lang="zh-CN" altLang="en-US" sz="2000" b="1" dirty="0">
              <a:solidFill>
                <a:srgbClr val="FDD938"/>
              </a:solidFill>
              <a:latin typeface="Calibri"/>
              <a:ea typeface="微软雅黑"/>
            </a:endParaRP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B02B0C05-5643-4EC4-A9C2-2D89D06240E3}"/>
              </a:ext>
            </a:extLst>
          </p:cNvPr>
          <p:cNvSpPr/>
          <p:nvPr/>
        </p:nvSpPr>
        <p:spPr>
          <a:xfrm>
            <a:off x="129256" y="552259"/>
            <a:ext cx="2495072" cy="2308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Richard Xu </a:t>
            </a:r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cs typeface="Segoe UI Semilight" panose="020B0402040204020203" pitchFamily="34" charset="0"/>
              </a:rPr>
              <a:t>:: 01 EM &amp; Matrix Capsule Networks</a:t>
            </a:r>
            <a:endParaRPr lang="en-US" altLang="zh-CN" sz="900" dirty="0">
              <a:solidFill>
                <a:srgbClr val="FFFFFF">
                  <a:lumMod val="65000"/>
                </a:srgbClr>
              </a:solidFill>
              <a:latin typeface="Calibri"/>
              <a:ea typeface="微软雅黑"/>
              <a:cs typeface="Segoe UI Semilight" panose="020B04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A45F44-DB39-44DB-A6DB-3FB007972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43658"/>
            <a:ext cx="7717455" cy="149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7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564ED27-E5A9-47EA-87F7-0E16F444549A}"/>
              </a:ext>
            </a:extLst>
          </p:cNvPr>
          <p:cNvSpPr txBox="1"/>
          <p:nvPr/>
        </p:nvSpPr>
        <p:spPr>
          <a:xfrm>
            <a:off x="287524" y="887414"/>
            <a:ext cx="8604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>
                <a:srgbClr val="FDD938"/>
              </a:buClr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Knowing, </a:t>
            </a:r>
          </a:p>
        </p:txBody>
      </p:sp>
      <p:sp>
        <p:nvSpPr>
          <p:cNvPr id="12" name="文本框 2">
            <a:extLst>
              <a:ext uri="{FF2B5EF4-FFF2-40B4-BE49-F238E27FC236}">
                <a16:creationId xmlns:a16="http://schemas.microsoft.com/office/drawing/2014/main" id="{3194C1D5-4528-4833-80CB-649295F6733F}"/>
              </a:ext>
            </a:extLst>
          </p:cNvPr>
          <p:cNvSpPr txBox="1"/>
          <p:nvPr/>
        </p:nvSpPr>
        <p:spPr>
          <a:xfrm>
            <a:off x="129256" y="271600"/>
            <a:ext cx="699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The E-Step: (2)</a:t>
            </a:r>
            <a:endParaRPr lang="zh-CN" altLang="en-US" sz="2000" b="1" dirty="0">
              <a:solidFill>
                <a:srgbClr val="FDD938"/>
              </a:solidFill>
              <a:latin typeface="Calibri"/>
              <a:ea typeface="微软雅黑"/>
            </a:endParaRP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B02B0C05-5643-4EC4-A9C2-2D89D06240E3}"/>
              </a:ext>
            </a:extLst>
          </p:cNvPr>
          <p:cNvSpPr/>
          <p:nvPr/>
        </p:nvSpPr>
        <p:spPr>
          <a:xfrm>
            <a:off x="129256" y="552259"/>
            <a:ext cx="2495072" cy="2308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Richard Xu </a:t>
            </a:r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cs typeface="Segoe UI Semilight" panose="020B0402040204020203" pitchFamily="34" charset="0"/>
              </a:rPr>
              <a:t>:: 01 EM &amp; Matrix Capsule Networks</a:t>
            </a:r>
            <a:endParaRPr lang="en-US" altLang="zh-CN" sz="900" dirty="0">
              <a:solidFill>
                <a:srgbClr val="FFFFFF">
                  <a:lumMod val="65000"/>
                </a:srgbClr>
              </a:solidFill>
              <a:latin typeface="Calibri"/>
              <a:ea typeface="微软雅黑"/>
              <a:cs typeface="Segoe UI Semilight" panose="020B04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933" y="825047"/>
            <a:ext cx="7702160" cy="377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4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564ED27-E5A9-47EA-87F7-0E16F444549A}"/>
              </a:ext>
            </a:extLst>
          </p:cNvPr>
          <p:cNvSpPr txBox="1"/>
          <p:nvPr/>
        </p:nvSpPr>
        <p:spPr>
          <a:xfrm>
            <a:off x="287524" y="887414"/>
            <a:ext cx="86049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The first term contains only </a:t>
            </a:r>
            <a:r>
              <a:rPr lang="el-GR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α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.</a:t>
            </a: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The second term contains only </a:t>
            </a:r>
            <a:r>
              <a:rPr lang="el-GR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μ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, </a:t>
            </a:r>
            <a:r>
              <a:rPr lang="el-GR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Σ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. </a:t>
            </a: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So we can maximize both terms independently.</a:t>
            </a:r>
          </a:p>
        </p:txBody>
      </p:sp>
      <p:sp>
        <p:nvSpPr>
          <p:cNvPr id="12" name="文本框 2">
            <a:extLst>
              <a:ext uri="{FF2B5EF4-FFF2-40B4-BE49-F238E27FC236}">
                <a16:creationId xmlns:a16="http://schemas.microsoft.com/office/drawing/2014/main" id="{3194C1D5-4528-4833-80CB-649295F6733F}"/>
              </a:ext>
            </a:extLst>
          </p:cNvPr>
          <p:cNvSpPr txBox="1"/>
          <p:nvPr/>
        </p:nvSpPr>
        <p:spPr>
          <a:xfrm>
            <a:off x="129256" y="271600"/>
            <a:ext cx="699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The M-Step objective function</a:t>
            </a:r>
            <a:endParaRPr lang="zh-CN" altLang="en-US" sz="2000" b="1" dirty="0">
              <a:solidFill>
                <a:srgbClr val="FDD938"/>
              </a:solidFill>
              <a:latin typeface="Calibri"/>
              <a:ea typeface="微软雅黑"/>
            </a:endParaRP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B02B0C05-5643-4EC4-A9C2-2D89D06240E3}"/>
              </a:ext>
            </a:extLst>
          </p:cNvPr>
          <p:cNvSpPr/>
          <p:nvPr/>
        </p:nvSpPr>
        <p:spPr>
          <a:xfrm>
            <a:off x="129256" y="552259"/>
            <a:ext cx="2495072" cy="2308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Richard Xu </a:t>
            </a:r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cs typeface="Segoe UI Semilight" panose="020B0402040204020203" pitchFamily="34" charset="0"/>
              </a:rPr>
              <a:t>:: 01 EM &amp; Matrix Capsule Networks</a:t>
            </a:r>
            <a:endParaRPr lang="en-US" altLang="zh-CN" sz="900" dirty="0">
              <a:solidFill>
                <a:srgbClr val="FFFFFF">
                  <a:lumMod val="65000"/>
                </a:srgbClr>
              </a:solidFill>
              <a:latin typeface="Calibri"/>
              <a:ea typeface="微软雅黑"/>
              <a:cs typeface="Segoe UI Semilight" panose="020B04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EACC71-943F-4F0C-AEB3-7177C9AEF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203598"/>
            <a:ext cx="7311170" cy="157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76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564ED27-E5A9-47EA-87F7-0E16F444549A}"/>
              </a:ext>
            </a:extLst>
          </p:cNvPr>
          <p:cNvSpPr txBox="1"/>
          <p:nvPr/>
        </p:nvSpPr>
        <p:spPr>
          <a:xfrm>
            <a:off x="287524" y="887414"/>
            <a:ext cx="86049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Maximizing </a:t>
            </a:r>
            <a:r>
              <a:rPr lang="el-GR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α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 means that:</a:t>
            </a: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This is to be solved using Lagrange Multiplier</a:t>
            </a:r>
          </a:p>
        </p:txBody>
      </p:sp>
      <p:sp>
        <p:nvSpPr>
          <p:cNvPr id="12" name="文本框 2">
            <a:extLst>
              <a:ext uri="{FF2B5EF4-FFF2-40B4-BE49-F238E27FC236}">
                <a16:creationId xmlns:a16="http://schemas.microsoft.com/office/drawing/2014/main" id="{3194C1D5-4528-4833-80CB-649295F6733F}"/>
              </a:ext>
            </a:extLst>
          </p:cNvPr>
          <p:cNvSpPr txBox="1"/>
          <p:nvPr/>
        </p:nvSpPr>
        <p:spPr>
          <a:xfrm>
            <a:off x="129256" y="271600"/>
            <a:ext cx="699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The M-Step: maximizing </a:t>
            </a:r>
            <a:r>
              <a:rPr lang="el-GR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α</a:t>
            </a:r>
            <a:endParaRPr lang="zh-CN" altLang="en-US" sz="2000" b="1" dirty="0">
              <a:solidFill>
                <a:srgbClr val="FDD938"/>
              </a:solidFill>
              <a:latin typeface="Calibri"/>
              <a:ea typeface="微软雅黑"/>
            </a:endParaRP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B02B0C05-5643-4EC4-A9C2-2D89D06240E3}"/>
              </a:ext>
            </a:extLst>
          </p:cNvPr>
          <p:cNvSpPr/>
          <p:nvPr/>
        </p:nvSpPr>
        <p:spPr>
          <a:xfrm>
            <a:off x="129256" y="552259"/>
            <a:ext cx="2495072" cy="2308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Richard Xu </a:t>
            </a:r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cs typeface="Segoe UI Semilight" panose="020B0402040204020203" pitchFamily="34" charset="0"/>
              </a:rPr>
              <a:t>:: 01 EM &amp; Matrix Capsule Networks</a:t>
            </a:r>
            <a:endParaRPr lang="en-US" altLang="zh-CN" sz="900" dirty="0">
              <a:solidFill>
                <a:srgbClr val="FFFFFF">
                  <a:lumMod val="65000"/>
                </a:srgbClr>
              </a:solidFill>
              <a:latin typeface="Calibri"/>
              <a:ea typeface="微软雅黑"/>
              <a:cs typeface="Segoe UI Semilight" panose="020B04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A00B626-77CD-499B-BD81-85EB41809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752" y="1419622"/>
            <a:ext cx="7476495" cy="8513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1FCC4F-9B41-4036-8491-8C8415085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546" y="2605073"/>
            <a:ext cx="5908714" cy="253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6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564ED27-E5A9-47EA-87F7-0E16F444549A}"/>
              </a:ext>
            </a:extLst>
          </p:cNvPr>
          <p:cNvSpPr txBox="1"/>
          <p:nvPr/>
        </p:nvSpPr>
        <p:spPr>
          <a:xfrm>
            <a:off x="287524" y="887414"/>
            <a:ext cx="86049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defTabSz="685800">
              <a:buClr>
                <a:srgbClr val="FDD938"/>
              </a:buClr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how do we maximize </a:t>
            </a:r>
            <a:r>
              <a:rPr lang="el-GR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μ, Σ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?</a:t>
            </a:r>
          </a:p>
        </p:txBody>
      </p:sp>
      <p:sp>
        <p:nvSpPr>
          <p:cNvPr id="12" name="文本框 2">
            <a:extLst>
              <a:ext uri="{FF2B5EF4-FFF2-40B4-BE49-F238E27FC236}">
                <a16:creationId xmlns:a16="http://schemas.microsoft.com/office/drawing/2014/main" id="{3194C1D5-4528-4833-80CB-649295F6733F}"/>
              </a:ext>
            </a:extLst>
          </p:cNvPr>
          <p:cNvSpPr txBox="1"/>
          <p:nvPr/>
        </p:nvSpPr>
        <p:spPr>
          <a:xfrm>
            <a:off x="129256" y="271600"/>
            <a:ext cx="699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The M-Step: maximizing </a:t>
            </a:r>
            <a:r>
              <a:rPr lang="el-GR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μ, Σ</a:t>
            </a:r>
            <a:endParaRPr lang="zh-CN" altLang="en-US" sz="2000" b="1" dirty="0">
              <a:solidFill>
                <a:srgbClr val="FDD938"/>
              </a:solidFill>
              <a:latin typeface="Calibri"/>
              <a:ea typeface="微软雅黑"/>
            </a:endParaRP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B02B0C05-5643-4EC4-A9C2-2D89D06240E3}"/>
              </a:ext>
            </a:extLst>
          </p:cNvPr>
          <p:cNvSpPr/>
          <p:nvPr/>
        </p:nvSpPr>
        <p:spPr>
          <a:xfrm>
            <a:off x="129256" y="552259"/>
            <a:ext cx="2495072" cy="2308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Richard Xu </a:t>
            </a:r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cs typeface="Segoe UI Semilight" panose="020B0402040204020203" pitchFamily="34" charset="0"/>
              </a:rPr>
              <a:t>:: 01 EM &amp; Matrix Capsule Networks</a:t>
            </a:r>
            <a:endParaRPr lang="en-US" altLang="zh-CN" sz="900" dirty="0">
              <a:solidFill>
                <a:srgbClr val="FFFFFF">
                  <a:lumMod val="65000"/>
                </a:srgbClr>
              </a:solidFill>
              <a:latin typeface="Calibri"/>
              <a:ea typeface="微软雅黑"/>
              <a:cs typeface="Segoe UI Semilight" panose="020B04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FEDF3D3-BEB1-4ED6-8BC2-984185C61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061" y="998795"/>
            <a:ext cx="8047877" cy="254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03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2">
                <a:extLst>
                  <a:ext uri="{FF2B5EF4-FFF2-40B4-BE49-F238E27FC236}">
                    <a16:creationId xmlns:a16="http://schemas.microsoft.com/office/drawing/2014/main" id="{3194C1D5-4528-4833-80CB-649295F6733F}"/>
                  </a:ext>
                </a:extLst>
              </p:cNvPr>
              <p:cNvSpPr txBox="1"/>
              <p:nvPr/>
            </p:nvSpPr>
            <p:spPr>
              <a:xfrm>
                <a:off x="129256" y="271600"/>
                <a:ext cx="69990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85800"/>
                <a:r>
                  <a:rPr lang="en-US" altLang="zh-CN" sz="2000" b="1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Maximization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sz="2000" b="1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sub>
                    </m:sSub>
                  </m:oMath>
                </a14:m>
                <a:endParaRPr lang="zh-CN" altLang="en-US" sz="2000" b="1" i="1" dirty="0">
                  <a:solidFill>
                    <a:srgbClr val="FDD938"/>
                  </a:solidFill>
                  <a:latin typeface="Calibri"/>
                  <a:ea typeface="微软雅黑"/>
                </a:endParaRPr>
              </a:p>
            </p:txBody>
          </p:sp>
        </mc:Choice>
        <mc:Fallback xmlns="">
          <p:sp>
            <p:nvSpPr>
              <p:cNvPr id="12" name="文本框 2">
                <a:extLst>
                  <a:ext uri="{FF2B5EF4-FFF2-40B4-BE49-F238E27FC236}">
                    <a16:creationId xmlns:a16="http://schemas.microsoft.com/office/drawing/2014/main" id="{3194C1D5-4528-4833-80CB-649295F67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56" y="271600"/>
                <a:ext cx="6999028" cy="400110"/>
              </a:xfrm>
              <a:prstGeom prst="rect">
                <a:avLst/>
              </a:prstGeom>
              <a:blipFill>
                <a:blip r:embed="rId2"/>
                <a:stretch>
                  <a:fillRect l="-871" t="-9231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6">
            <a:extLst>
              <a:ext uri="{FF2B5EF4-FFF2-40B4-BE49-F238E27FC236}">
                <a16:creationId xmlns:a16="http://schemas.microsoft.com/office/drawing/2014/main" id="{B02B0C05-5643-4EC4-A9C2-2D89D06240E3}"/>
              </a:ext>
            </a:extLst>
          </p:cNvPr>
          <p:cNvSpPr/>
          <p:nvPr/>
        </p:nvSpPr>
        <p:spPr>
          <a:xfrm>
            <a:off x="129256" y="552259"/>
            <a:ext cx="2495072" cy="2308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Richard Xu </a:t>
            </a:r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cs typeface="Segoe UI Semilight" panose="020B0402040204020203" pitchFamily="34" charset="0"/>
              </a:rPr>
              <a:t>:: 01 EM &amp; Matrix Capsule Networks</a:t>
            </a:r>
            <a:endParaRPr lang="en-US" altLang="zh-CN" sz="900" dirty="0">
              <a:solidFill>
                <a:srgbClr val="FFFFFF">
                  <a:lumMod val="65000"/>
                </a:srgbClr>
              </a:solidFill>
              <a:latin typeface="Calibri"/>
              <a:ea typeface="微软雅黑"/>
              <a:cs typeface="Segoe UI Semilight" panose="020B04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8E2AD1-8DF6-4CDD-A98B-1AE0285DE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912" y="1099754"/>
            <a:ext cx="7962175" cy="323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44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564ED27-E5A9-47EA-87F7-0E16F444549A}"/>
                  </a:ext>
                </a:extLst>
              </p:cNvPr>
              <p:cNvSpPr txBox="1"/>
              <p:nvPr/>
            </p:nvSpPr>
            <p:spPr>
              <a:xfrm>
                <a:off x="287524" y="887414"/>
                <a:ext cx="8604956" cy="2596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defTabSz="685800">
                  <a:buClr>
                    <a:srgbClr val="4472C4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Let’s try something </a:t>
                </a:r>
                <a:r>
                  <a:rPr lang="en-US" altLang="zh-CN" b="1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cool</a:t>
                </a:r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, and try to obtain the answer using matrix form</a:t>
                </a:r>
              </a:p>
              <a:p>
                <a:pPr defTabSz="685800">
                  <a:buClr>
                    <a:srgbClr val="FDD938"/>
                  </a:buClr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285750" indent="-285750" defTabSz="685800">
                  <a:buClr>
                    <a:srgbClr val="4472C4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Let y be zero-mean data matrix, where each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column</a:t>
                </a:r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of y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b="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en-US" altLang="zh-CN" b="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defTabSz="685800">
                  <a:buClr>
                    <a:srgbClr val="FDD938"/>
                  </a:buClr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285750" indent="-285750" defTabSz="685800">
                  <a:buClr>
                    <a:srgbClr val="4472C4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Let </a:t>
                </a:r>
                <a:r>
                  <a:rPr lang="en-US" altLang="zh-CN" b="1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P</a:t>
                </a:r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be diagonal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in which correspond to </a:t>
                </a:r>
                <a:r>
                  <a:rPr lang="en-US" altLang="zh-CN" i="1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p</a:t>
                </a:r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(</a:t>
                </a:r>
                <a:r>
                  <a:rPr lang="en-US" altLang="zh-CN" i="1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l</a:t>
                </a:r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p>
                        <m:r>
                          <a:rPr lang="en-US" altLang="zh-CN" b="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b="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)</a:t>
                </a:r>
              </a:p>
              <a:p>
                <a:pPr marL="285750" indent="-285750" defTabSz="685800">
                  <a:buClr>
                    <a:srgbClr val="FDD938"/>
                  </a:buClr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285750" indent="-285750" defTabSz="685800">
                  <a:buClr>
                    <a:srgbClr val="FDD938"/>
                  </a:buClr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285750" indent="-285750" defTabSz="685800">
                  <a:buClr>
                    <a:srgbClr val="FDD938"/>
                  </a:buClr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285750" indent="-285750" defTabSz="685800">
                  <a:buClr>
                    <a:srgbClr val="FDD938"/>
                  </a:buClr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564ED27-E5A9-47EA-87F7-0E16F4445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24" y="887414"/>
                <a:ext cx="8604956" cy="2596801"/>
              </a:xfrm>
              <a:prstGeom prst="rect">
                <a:avLst/>
              </a:prstGeom>
              <a:blipFill>
                <a:blip r:embed="rId2"/>
                <a:stretch>
                  <a:fillRect l="-425" t="-1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2">
                <a:extLst>
                  <a:ext uri="{FF2B5EF4-FFF2-40B4-BE49-F238E27FC236}">
                    <a16:creationId xmlns:a16="http://schemas.microsoft.com/office/drawing/2014/main" id="{3194C1D5-4528-4833-80CB-649295F6733F}"/>
                  </a:ext>
                </a:extLst>
              </p:cNvPr>
              <p:cNvSpPr txBox="1"/>
              <p:nvPr/>
            </p:nvSpPr>
            <p:spPr>
              <a:xfrm>
                <a:off x="129256" y="271600"/>
                <a:ext cx="69990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85800"/>
                <a:r>
                  <a:rPr lang="en-US" altLang="zh-CN" sz="2000" b="1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Maximization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sz="2000" b="1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𝜮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sub>
                    </m:sSub>
                  </m:oMath>
                </a14:m>
                <a:r>
                  <a:rPr lang="zh-CN" altLang="en-US" sz="2000" b="1" i="1" dirty="0">
                    <a:solidFill>
                      <a:srgbClr val="FDD938"/>
                    </a:solidFill>
                    <a:latin typeface="Calibri"/>
                    <a:ea typeface="微软雅黑"/>
                  </a:rPr>
                  <a:t> </a:t>
                </a:r>
                <a:r>
                  <a:rPr lang="en-US" altLang="zh-CN" sz="2000" b="1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(1)</a:t>
                </a:r>
                <a:r>
                  <a:rPr lang="zh-CN" altLang="en-US" sz="2000" b="1" i="1" dirty="0">
                    <a:solidFill>
                      <a:srgbClr val="FDD938"/>
                    </a:solidFill>
                    <a:latin typeface="Calibri"/>
                    <a:ea typeface="微软雅黑"/>
                  </a:rPr>
                  <a:t> </a:t>
                </a:r>
              </a:p>
            </p:txBody>
          </p:sp>
        </mc:Choice>
        <mc:Fallback xmlns="">
          <p:sp>
            <p:nvSpPr>
              <p:cNvPr id="12" name="文本框 2">
                <a:extLst>
                  <a:ext uri="{FF2B5EF4-FFF2-40B4-BE49-F238E27FC236}">
                    <a16:creationId xmlns:a16="http://schemas.microsoft.com/office/drawing/2014/main" id="{3194C1D5-4528-4833-80CB-649295F67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56" y="271600"/>
                <a:ext cx="6999028" cy="400110"/>
              </a:xfrm>
              <a:prstGeom prst="rect">
                <a:avLst/>
              </a:prstGeom>
              <a:blipFill>
                <a:blip r:embed="rId3"/>
                <a:stretch>
                  <a:fillRect l="-871" t="-9231" b="-2769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6">
            <a:extLst>
              <a:ext uri="{FF2B5EF4-FFF2-40B4-BE49-F238E27FC236}">
                <a16:creationId xmlns:a16="http://schemas.microsoft.com/office/drawing/2014/main" id="{B02B0C05-5643-4EC4-A9C2-2D89D06240E3}"/>
              </a:ext>
            </a:extLst>
          </p:cNvPr>
          <p:cNvSpPr/>
          <p:nvPr/>
        </p:nvSpPr>
        <p:spPr>
          <a:xfrm>
            <a:off x="129256" y="552259"/>
            <a:ext cx="2495072" cy="2308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Richard Xu </a:t>
            </a:r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cs typeface="Segoe UI Semilight" panose="020B0402040204020203" pitchFamily="34" charset="0"/>
              </a:rPr>
              <a:t>:: 01 EM &amp; Matrix Capsule Networks</a:t>
            </a:r>
            <a:endParaRPr lang="en-US" altLang="zh-CN" sz="900" dirty="0">
              <a:solidFill>
                <a:srgbClr val="FFFFFF">
                  <a:lumMod val="65000"/>
                </a:srgbClr>
              </a:solidFill>
              <a:latin typeface="Calibri"/>
              <a:ea typeface="微软雅黑"/>
              <a:cs typeface="Segoe UI Semilight" panose="020B04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596" y="2715766"/>
            <a:ext cx="7435600" cy="127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85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564ED27-E5A9-47EA-87F7-0E16F444549A}"/>
              </a:ext>
            </a:extLst>
          </p:cNvPr>
          <p:cNvSpPr txBox="1"/>
          <p:nvPr/>
        </p:nvSpPr>
        <p:spPr>
          <a:xfrm>
            <a:off x="287524" y="887414"/>
            <a:ext cx="860495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derivatives of log of determinant (</a:t>
            </a:r>
            <a:r>
              <a:rPr lang="en-US" altLang="zh-CN" dirty="0">
                <a:solidFill>
                  <a:srgbClr val="FF0000"/>
                </a:solidFill>
              </a:rPr>
              <a:t>with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 determinant)</a:t>
            </a: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Derivatives of Traces</a:t>
            </a: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Derivatives of Traces of inverse, fact 1</a:t>
            </a: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Derivatives of Traces of inverse, fact 2</a:t>
            </a: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Derivatives of Traces of inverse, fact 3</a:t>
            </a:r>
          </a:p>
        </p:txBody>
      </p:sp>
      <p:sp>
        <p:nvSpPr>
          <p:cNvPr id="12" name="文本框 2">
            <a:extLst>
              <a:ext uri="{FF2B5EF4-FFF2-40B4-BE49-F238E27FC236}">
                <a16:creationId xmlns:a16="http://schemas.microsoft.com/office/drawing/2014/main" id="{3194C1D5-4528-4833-80CB-649295F6733F}"/>
              </a:ext>
            </a:extLst>
          </p:cNvPr>
          <p:cNvSpPr txBox="1"/>
          <p:nvPr/>
        </p:nvSpPr>
        <p:spPr>
          <a:xfrm>
            <a:off x="129256" y="271600"/>
            <a:ext cx="699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Some formulas to remember, from Matrix Cookbook</a:t>
            </a:r>
            <a:endParaRPr lang="zh-CN" altLang="en-US" sz="2000" b="1" dirty="0">
              <a:solidFill>
                <a:srgbClr val="FDD938"/>
              </a:solidFill>
              <a:latin typeface="Calibri"/>
              <a:ea typeface="微软雅黑"/>
            </a:endParaRP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B02B0C05-5643-4EC4-A9C2-2D89D06240E3}"/>
              </a:ext>
            </a:extLst>
          </p:cNvPr>
          <p:cNvSpPr/>
          <p:nvPr/>
        </p:nvSpPr>
        <p:spPr>
          <a:xfrm>
            <a:off x="129256" y="552259"/>
            <a:ext cx="2495072" cy="2308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Richard Xu </a:t>
            </a:r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cs typeface="Segoe UI Semilight" panose="020B0402040204020203" pitchFamily="34" charset="0"/>
              </a:rPr>
              <a:t>:: 01 EM &amp; Matrix Capsule Networks</a:t>
            </a:r>
            <a:endParaRPr lang="en-US" altLang="zh-CN" sz="900" dirty="0">
              <a:solidFill>
                <a:srgbClr val="FFFFFF">
                  <a:lumMod val="65000"/>
                </a:srgbClr>
              </a:solidFill>
              <a:latin typeface="Calibri"/>
              <a:ea typeface="微软雅黑"/>
              <a:cs typeface="Segoe UI Semilight" panose="020B04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3DDB98-A454-4713-8FD5-FE0BAFA7A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164" y="877904"/>
            <a:ext cx="1644809" cy="50405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0149A09-34E8-45BD-B05D-0865DB01F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016" y="1599642"/>
            <a:ext cx="2201504" cy="6364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A697074-0ECC-4E45-BE98-5A53F9004C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1980" y="2391730"/>
            <a:ext cx="2139447" cy="6364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B6EB6D-1146-47CE-A142-7781D17CA56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289" b="1"/>
          <a:stretch/>
        </p:blipFill>
        <p:spPr>
          <a:xfrm>
            <a:off x="4320753" y="3269572"/>
            <a:ext cx="4571727" cy="5737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A89B58-B179-4C57-AAED-699F5DC5C9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8248" y="4163117"/>
            <a:ext cx="3362572" cy="5737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0ED7C5-626B-4724-8E9B-F22CE62F93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74217" y="1819577"/>
            <a:ext cx="3114420" cy="25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16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2">
            <a:extLst>
              <a:ext uri="{FF2B5EF4-FFF2-40B4-BE49-F238E27FC236}">
                <a16:creationId xmlns:a16="http://schemas.microsoft.com/office/drawing/2014/main" id="{3194C1D5-4528-4833-80CB-649295F6733F}"/>
              </a:ext>
            </a:extLst>
          </p:cNvPr>
          <p:cNvSpPr txBox="1"/>
          <p:nvPr/>
        </p:nvSpPr>
        <p:spPr>
          <a:xfrm>
            <a:off x="129256" y="271600"/>
            <a:ext cx="27224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Calibri"/>
                <a:ea typeface="微软雅黑"/>
              </a:rPr>
              <a:t>Motivation of </a:t>
            </a:r>
            <a:r>
              <a:rPr lang="en-US" altLang="zh-CN" sz="2000" b="1">
                <a:solidFill>
                  <a:srgbClr val="000000">
                    <a:lumMod val="75000"/>
                    <a:lumOff val="25000"/>
                  </a:srgbClr>
                </a:solidFill>
                <a:latin typeface="Calibri"/>
                <a:ea typeface="微软雅黑"/>
              </a:rPr>
              <a:t>this class:</a:t>
            </a:r>
            <a:endParaRPr lang="zh-CN" altLang="en-US" sz="2000" b="1" dirty="0">
              <a:solidFill>
                <a:srgbClr val="FDD938"/>
              </a:solidFill>
              <a:latin typeface="Calibri"/>
              <a:ea typeface="微软雅黑"/>
            </a:endParaRPr>
          </a:p>
        </p:txBody>
      </p:sp>
      <p:sp>
        <p:nvSpPr>
          <p:cNvPr id="13" name="矩形 6">
            <a:extLst>
              <a:ext uri="{FF2B5EF4-FFF2-40B4-BE49-F238E27FC236}">
                <a16:creationId xmlns:a16="http://schemas.microsoft.com/office/drawing/2014/main" id="{1EF01BB8-57A5-4636-977B-E259EBD756DC}"/>
              </a:ext>
            </a:extLst>
          </p:cNvPr>
          <p:cNvSpPr/>
          <p:nvPr/>
        </p:nvSpPr>
        <p:spPr>
          <a:xfrm>
            <a:off x="129256" y="552259"/>
            <a:ext cx="2495072" cy="2308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UTS :: FEIT :: Richard Xu</a:t>
            </a:r>
          </a:p>
        </p:txBody>
      </p:sp>
      <p:sp>
        <p:nvSpPr>
          <p:cNvPr id="8" name="PA_矩形 10">
            <a:extLst>
              <a:ext uri="{FF2B5EF4-FFF2-40B4-BE49-F238E27FC236}">
                <a16:creationId xmlns:a16="http://schemas.microsoft.com/office/drawing/2014/main" id="{C0A1D8B7-FBDB-42F5-A6B6-E819C412DAB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75556" y="897361"/>
            <a:ext cx="79928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3A3A3A"/>
                </a:solidFill>
                <a:latin typeface="Calibri Light" panose="020F0302020204030204" pitchFamily="34" charset="0"/>
                <a:ea typeface="等线" panose="02010600030101010101" pitchFamily="2" charset="-122"/>
              </a:rPr>
              <a:t>Probabilities and statistics are a significant part of Machine Learning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3A3A3A"/>
                </a:solidFill>
                <a:latin typeface="Calibri Light" panose="020F0302020204030204" pitchFamily="34" charset="0"/>
                <a:ea typeface="等线" panose="02010600030101010101" pitchFamily="2" charset="-122"/>
              </a:rPr>
              <a:t>In this class, we discuss about how probabilities and neural networks help each other.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3A3A3A"/>
                </a:solidFill>
                <a:latin typeface="Calibri Light" panose="020F0302020204030204" pitchFamily="34" charset="0"/>
                <a:ea typeface="等线" panose="02010600030101010101" pitchFamily="2" charset="-122"/>
              </a:rPr>
              <a:t>This course assumes </a:t>
            </a:r>
            <a:r>
              <a:rPr lang="en-US" altLang="zh-CN" sz="2400" dirty="0" err="1">
                <a:solidFill>
                  <a:srgbClr val="3A3A3A"/>
                </a:solidFill>
                <a:latin typeface="Calibri Light" panose="020F0302020204030204" pitchFamily="34" charset="0"/>
                <a:ea typeface="等线" panose="02010600030101010101" pitchFamily="2" charset="-122"/>
              </a:rPr>
              <a:t>DeeCamp</a:t>
            </a:r>
            <a:r>
              <a:rPr lang="en-US" altLang="zh-CN" sz="2400" dirty="0">
                <a:solidFill>
                  <a:srgbClr val="3A3A3A"/>
                </a:solidFill>
                <a:latin typeface="Calibri Light" panose="020F0302020204030204" pitchFamily="34" charset="0"/>
                <a:ea typeface="等线" panose="02010600030101010101" pitchFamily="2" charset="-122"/>
              </a:rPr>
              <a:t> students are already up-to-date with common deep learning methodologies </a:t>
            </a:r>
            <a:endParaRPr lang="zh-CN" altLang="en-US" sz="2400" dirty="0">
              <a:solidFill>
                <a:srgbClr val="3A3A3A"/>
              </a:solidFill>
              <a:latin typeface="Calibri Light" panose="020F0302020204030204" pitchFamily="34" charset="0"/>
              <a:ea typeface="等线" panose="02010600030101010101" pitchFamily="2" charset="-122"/>
            </a:endParaRPr>
          </a:p>
        </p:txBody>
      </p:sp>
      <p:sp>
        <p:nvSpPr>
          <p:cNvPr id="49" name="PA_圆角矩形 4">
            <a:extLst>
              <a:ext uri="{FF2B5EF4-FFF2-40B4-BE49-F238E27FC236}">
                <a16:creationId xmlns:a16="http://schemas.microsoft.com/office/drawing/2014/main" id="{0C0E7925-EE21-4263-BD36-11472F2BACE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45602" y="3351490"/>
            <a:ext cx="3402908" cy="948452"/>
          </a:xfrm>
          <a:prstGeom prst="roundRect">
            <a:avLst>
              <a:gd name="adj" fmla="val 50000"/>
            </a:avLst>
          </a:prstGeom>
          <a:solidFill>
            <a:srgbClr val="3A3A3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0" name="PA_文本框 5">
            <a:extLst>
              <a:ext uri="{FF2B5EF4-FFF2-40B4-BE49-F238E27FC236}">
                <a16:creationId xmlns:a16="http://schemas.microsoft.com/office/drawing/2014/main" id="{0E75C27A-9C00-450B-9FA4-48C88F8C44BF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488213" y="3410218"/>
            <a:ext cx="28243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4800" dirty="0">
                <a:solidFill>
                  <a:srgbClr val="FF8F00"/>
                </a:solidFill>
                <a:latin typeface="Calibri Light" panose="020F0302020204030204" pitchFamily="34" charset="0"/>
                <a:ea typeface="等线" panose="02010600030101010101" pitchFamily="2" charset="-122"/>
              </a:rPr>
              <a:t>Probability</a:t>
            </a:r>
            <a:endParaRPr lang="zh-CN" altLang="en-US" sz="4800" dirty="0">
              <a:solidFill>
                <a:srgbClr val="FF8F00"/>
              </a:solidFill>
              <a:latin typeface="Calibri Light" panose="020F0302020204030204" pitchFamily="34" charset="0"/>
              <a:ea typeface="等线" panose="02010600030101010101" pitchFamily="2" charset="-122"/>
            </a:endParaRPr>
          </a:p>
        </p:txBody>
      </p:sp>
      <p:sp>
        <p:nvSpPr>
          <p:cNvPr id="52" name="PA_圆角矩形 4">
            <a:extLst>
              <a:ext uri="{FF2B5EF4-FFF2-40B4-BE49-F238E27FC236}">
                <a16:creationId xmlns:a16="http://schemas.microsoft.com/office/drawing/2014/main" id="{3902A476-81CC-4D54-A8E9-5A5372B5D06E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4233934" y="3351490"/>
            <a:ext cx="3402908" cy="948452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3" name="PA_文本框 5">
            <a:extLst>
              <a:ext uri="{FF2B5EF4-FFF2-40B4-BE49-F238E27FC236}">
                <a16:creationId xmlns:a16="http://schemas.microsoft.com/office/drawing/2014/main" id="{F0BB7386-B6CB-492B-BFC3-4EF9A1A1B4E8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4476545" y="3410218"/>
            <a:ext cx="31030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4800" dirty="0">
                <a:solidFill>
                  <a:schemeClr val="accent5"/>
                </a:solidFill>
                <a:latin typeface="Calibri Light" panose="020F0302020204030204" pitchFamily="34" charset="0"/>
                <a:ea typeface="等线" panose="02010600030101010101" pitchFamily="2" charset="-122"/>
              </a:rPr>
              <a:t>Neural Nets</a:t>
            </a:r>
          </a:p>
        </p:txBody>
      </p:sp>
    </p:spTree>
    <p:extLst>
      <p:ext uri="{BB962C8B-B14F-4D97-AF65-F5344CB8AC3E}">
        <p14:creationId xmlns:p14="http://schemas.microsoft.com/office/powerpoint/2010/main" val="118556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9" grpId="0" animBg="1"/>
      <p:bldP spid="50" grpId="0"/>
      <p:bldP spid="52" grpId="0" animBg="1"/>
      <p:bldP spid="5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564ED27-E5A9-47EA-87F7-0E16F444549A}"/>
              </a:ext>
            </a:extLst>
          </p:cNvPr>
          <p:cNvSpPr txBox="1"/>
          <p:nvPr/>
        </p:nvSpPr>
        <p:spPr>
          <a:xfrm>
            <a:off x="287524" y="887414"/>
            <a:ext cx="8604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Now taking derivative: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2">
                <a:extLst>
                  <a:ext uri="{FF2B5EF4-FFF2-40B4-BE49-F238E27FC236}">
                    <a16:creationId xmlns:a16="http://schemas.microsoft.com/office/drawing/2014/main" id="{3194C1D5-4528-4833-80CB-649295F6733F}"/>
                  </a:ext>
                </a:extLst>
              </p:cNvPr>
              <p:cNvSpPr txBox="1"/>
              <p:nvPr/>
            </p:nvSpPr>
            <p:spPr>
              <a:xfrm>
                <a:off x="129256" y="271600"/>
                <a:ext cx="69990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85800"/>
                <a:r>
                  <a:rPr lang="en-US" altLang="zh-CN" sz="2000" b="1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Maximization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sz="2000" b="1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𝜮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sub>
                    </m:sSub>
                  </m:oMath>
                </a14:m>
                <a:r>
                  <a:rPr lang="zh-CN" altLang="en-US" sz="2000" b="1" i="1" dirty="0">
                    <a:solidFill>
                      <a:srgbClr val="FDD938"/>
                    </a:solidFill>
                    <a:latin typeface="Calibri"/>
                    <a:ea typeface="微软雅黑"/>
                  </a:rPr>
                  <a:t> </a:t>
                </a:r>
                <a:r>
                  <a:rPr lang="en-US" altLang="zh-CN" sz="2000" b="1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(2)</a:t>
                </a:r>
                <a:r>
                  <a:rPr lang="zh-CN" altLang="en-US" sz="2000" b="1" i="1" dirty="0">
                    <a:solidFill>
                      <a:srgbClr val="FDD938"/>
                    </a:solidFill>
                    <a:latin typeface="Calibri"/>
                    <a:ea typeface="微软雅黑"/>
                  </a:rPr>
                  <a:t> </a:t>
                </a:r>
              </a:p>
            </p:txBody>
          </p:sp>
        </mc:Choice>
        <mc:Fallback xmlns="">
          <p:sp>
            <p:nvSpPr>
              <p:cNvPr id="12" name="文本框 2">
                <a:extLst>
                  <a:ext uri="{FF2B5EF4-FFF2-40B4-BE49-F238E27FC236}">
                    <a16:creationId xmlns:a16="http://schemas.microsoft.com/office/drawing/2014/main" id="{3194C1D5-4528-4833-80CB-649295F67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56" y="271600"/>
                <a:ext cx="6999028" cy="400110"/>
              </a:xfrm>
              <a:prstGeom prst="rect">
                <a:avLst/>
              </a:prstGeom>
              <a:blipFill>
                <a:blip r:embed="rId2"/>
                <a:stretch>
                  <a:fillRect l="-871" t="-9231" b="-2769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6">
            <a:extLst>
              <a:ext uri="{FF2B5EF4-FFF2-40B4-BE49-F238E27FC236}">
                <a16:creationId xmlns:a16="http://schemas.microsoft.com/office/drawing/2014/main" id="{B02B0C05-5643-4EC4-A9C2-2D89D06240E3}"/>
              </a:ext>
            </a:extLst>
          </p:cNvPr>
          <p:cNvSpPr/>
          <p:nvPr/>
        </p:nvSpPr>
        <p:spPr>
          <a:xfrm>
            <a:off x="129256" y="552259"/>
            <a:ext cx="2495072" cy="2308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Richard Xu </a:t>
            </a:r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cs typeface="Segoe UI Semilight" panose="020B0402040204020203" pitchFamily="34" charset="0"/>
              </a:rPr>
              <a:t>:: 01 EM &amp; Matrix Capsule Networks</a:t>
            </a:r>
            <a:endParaRPr lang="en-US" altLang="zh-CN" sz="900" dirty="0">
              <a:solidFill>
                <a:srgbClr val="FFFFFF">
                  <a:lumMod val="65000"/>
                </a:srgbClr>
              </a:solidFill>
              <a:latin typeface="Calibri"/>
              <a:ea typeface="微软雅黑"/>
              <a:cs typeface="Segoe UI Semilight" panose="020B04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491" y="1638068"/>
            <a:ext cx="5505021" cy="284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75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564ED27-E5A9-47EA-87F7-0E16F444549A}"/>
              </a:ext>
            </a:extLst>
          </p:cNvPr>
          <p:cNvSpPr txBox="1"/>
          <p:nvPr/>
        </p:nvSpPr>
        <p:spPr>
          <a:xfrm>
            <a:off x="287524" y="887414"/>
            <a:ext cx="8604956" cy="342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Maximizing </a:t>
            </a:r>
            <a:r>
              <a:rPr lang="el-GR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μ, Σ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,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α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to update                          :</a:t>
            </a: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responsibility probabilities:</a:t>
            </a:r>
          </a:p>
        </p:txBody>
      </p:sp>
      <p:sp>
        <p:nvSpPr>
          <p:cNvPr id="12" name="文本框 2">
            <a:extLst>
              <a:ext uri="{FF2B5EF4-FFF2-40B4-BE49-F238E27FC236}">
                <a16:creationId xmlns:a16="http://schemas.microsoft.com/office/drawing/2014/main" id="{3194C1D5-4528-4833-80CB-649295F6733F}"/>
              </a:ext>
            </a:extLst>
          </p:cNvPr>
          <p:cNvSpPr txBox="1"/>
          <p:nvPr/>
        </p:nvSpPr>
        <p:spPr>
          <a:xfrm>
            <a:off x="129256" y="271600"/>
            <a:ext cx="699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Summary of Gaussian Mixture Model</a:t>
            </a:r>
            <a:endParaRPr lang="zh-CN" altLang="en-US" sz="2000" b="1" dirty="0">
              <a:solidFill>
                <a:srgbClr val="FDD938"/>
              </a:solidFill>
              <a:latin typeface="Calibri"/>
              <a:ea typeface="微软雅黑"/>
            </a:endParaRP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B02B0C05-5643-4EC4-A9C2-2D89D06240E3}"/>
              </a:ext>
            </a:extLst>
          </p:cNvPr>
          <p:cNvSpPr/>
          <p:nvPr/>
        </p:nvSpPr>
        <p:spPr>
          <a:xfrm>
            <a:off x="129256" y="552259"/>
            <a:ext cx="2495072" cy="2308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Richard Xu </a:t>
            </a:r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cs typeface="Segoe UI Semilight" panose="020B0402040204020203" pitchFamily="34" charset="0"/>
              </a:rPr>
              <a:t>:: 01 EM &amp; Matrix Capsule Networks</a:t>
            </a:r>
            <a:endParaRPr lang="en-US" altLang="zh-CN" sz="900" dirty="0">
              <a:solidFill>
                <a:srgbClr val="FFFFFF">
                  <a:lumMod val="65000"/>
                </a:srgbClr>
              </a:solidFill>
              <a:latin typeface="Calibri"/>
              <a:ea typeface="微软雅黑"/>
              <a:cs typeface="Segoe UI Semilight" panose="020B04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C6E4BA-737E-486A-AFDE-1F55163EA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764" y="1239602"/>
            <a:ext cx="4467391" cy="26642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564DA5-8C3E-410A-824E-E53CB2BC3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820" y="4356905"/>
            <a:ext cx="3963335" cy="7645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D686B9-07F9-4755-A3F8-B8D339E94B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3868" y="919398"/>
            <a:ext cx="1251450" cy="2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18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564ED27-E5A9-47EA-87F7-0E16F444549A}"/>
              </a:ext>
            </a:extLst>
          </p:cNvPr>
          <p:cNvSpPr txBox="1"/>
          <p:nvPr/>
        </p:nvSpPr>
        <p:spPr>
          <a:xfrm>
            <a:off x="287524" y="887414"/>
            <a:ext cx="86049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Introduction of Capsule Networks, dynamic Routing and Matrix Capsule</a:t>
            </a: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“Hinton., et. al, (2018), Matrix capsules with EM routing</a:t>
            </a:r>
          </a:p>
        </p:txBody>
      </p:sp>
      <p:sp>
        <p:nvSpPr>
          <p:cNvPr id="12" name="文本框 2">
            <a:extLst>
              <a:ext uri="{FF2B5EF4-FFF2-40B4-BE49-F238E27FC236}">
                <a16:creationId xmlns:a16="http://schemas.microsoft.com/office/drawing/2014/main" id="{3194C1D5-4528-4833-80CB-649295F6733F}"/>
              </a:ext>
            </a:extLst>
          </p:cNvPr>
          <p:cNvSpPr txBox="1"/>
          <p:nvPr/>
        </p:nvSpPr>
        <p:spPr>
          <a:xfrm>
            <a:off x="129256" y="271600"/>
            <a:ext cx="699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Apply EM to Matrix Capsule Routing algorithm</a:t>
            </a:r>
            <a:endParaRPr lang="zh-CN" altLang="en-US" sz="2000" b="1" dirty="0">
              <a:solidFill>
                <a:srgbClr val="FDD938"/>
              </a:solidFill>
              <a:latin typeface="Calibri"/>
              <a:ea typeface="微软雅黑"/>
            </a:endParaRP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B02B0C05-5643-4EC4-A9C2-2D89D06240E3}"/>
              </a:ext>
            </a:extLst>
          </p:cNvPr>
          <p:cNvSpPr/>
          <p:nvPr/>
        </p:nvSpPr>
        <p:spPr>
          <a:xfrm>
            <a:off x="129256" y="552259"/>
            <a:ext cx="2495072" cy="2308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Richard Xu </a:t>
            </a:r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cs typeface="Segoe UI Semilight" panose="020B0402040204020203" pitchFamily="34" charset="0"/>
              </a:rPr>
              <a:t>:: 01 EM &amp; Matrix Capsule Networks</a:t>
            </a:r>
            <a:endParaRPr lang="en-US" altLang="zh-CN" sz="900" dirty="0">
              <a:solidFill>
                <a:srgbClr val="FFFFFF">
                  <a:lumMod val="65000"/>
                </a:srgbClr>
              </a:solidFill>
              <a:latin typeface="Calibri"/>
              <a:ea typeface="微软雅黑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49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564ED27-E5A9-47EA-87F7-0E16F444549A}"/>
                  </a:ext>
                </a:extLst>
              </p:cNvPr>
              <p:cNvSpPr txBox="1"/>
              <p:nvPr/>
            </p:nvSpPr>
            <p:spPr>
              <a:xfrm>
                <a:off x="287524" y="887414"/>
                <a:ext cx="8604956" cy="4014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defTabSz="685800">
                  <a:buClr>
                    <a:srgbClr val="FDD938"/>
                  </a:buClr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285750" indent="-285750" defTabSz="685800">
                  <a:buClr>
                    <a:srgbClr val="FDD938"/>
                  </a:buClr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285750" indent="-285750" defTabSz="685800">
                  <a:buClr>
                    <a:srgbClr val="FDD938"/>
                  </a:buClr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285750" indent="-285750" defTabSz="685800">
                  <a:buClr>
                    <a:srgbClr val="FDD938"/>
                  </a:buClr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defTabSz="685800">
                  <a:buClr>
                    <a:srgbClr val="FDD938"/>
                  </a:buClr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defTabSz="685800">
                  <a:buClr>
                    <a:srgbClr val="FDD938"/>
                  </a:buClr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defTabSz="685800">
                  <a:buClr>
                    <a:srgbClr val="FDD938"/>
                  </a:buClr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defTabSz="685800">
                  <a:buClr>
                    <a:srgbClr val="FDD938"/>
                  </a:buClr>
                </a:pPr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assume both lower layer </a:t>
                </a:r>
                <a:r>
                  <a:rPr lang="en-US" altLang="zh-CN" i="1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L</a:t>
                </a:r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and higher layer </a:t>
                </a:r>
                <a:r>
                  <a:rPr lang="en-US" altLang="zh-CN" i="1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L</a:t>
                </a:r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i="1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+ 1</a:t>
                </a:r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have </a:t>
                </a:r>
                <a:r>
                  <a:rPr lang="en-US" altLang="zh-CN" i="1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K</a:t>
                </a:r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neurons</a:t>
                </a:r>
              </a:p>
              <a:p>
                <a:pPr marL="285750" indent="-285750" defTabSz="685800">
                  <a:buClr>
                    <a:srgbClr val="4472C4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i="1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lower layer </a:t>
                </a:r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}</a:t>
                </a:r>
                <a:r>
                  <a:rPr lang="en-US" altLang="zh-CN" i="1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acts like data source</a:t>
                </a:r>
              </a:p>
              <a:p>
                <a:pPr marL="285750" indent="-285750" defTabSz="685800">
                  <a:buClr>
                    <a:srgbClr val="FDD938"/>
                  </a:buClr>
                  <a:buFont typeface="Wingdings" panose="05000000000000000000" pitchFamily="2" charset="2"/>
                  <a:buChar char="Ø"/>
                </a:pPr>
                <a:endParaRPr lang="en-US" altLang="zh-CN" i="1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285750" indent="-285750" defTabSz="685800">
                  <a:buClr>
                    <a:srgbClr val="4472C4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i="1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i="1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generates multiple “new data”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 i="1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through its transformation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 i="1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, i.e.,</a:t>
                </a:r>
              </a:p>
              <a:p>
                <a:pPr algn="ctr" defTabSz="685800">
                  <a:buClr>
                    <a:srgbClr val="FDD938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 i="1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altLang="zh-CN" i="1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285750" indent="-285750" defTabSz="685800">
                  <a:buClr>
                    <a:srgbClr val="FDD938"/>
                  </a:buClr>
                  <a:buFont typeface="Wingdings" panose="05000000000000000000" pitchFamily="2" charset="2"/>
                  <a:buChar char="Ø"/>
                </a:pPr>
                <a:endParaRPr lang="en-US" altLang="zh-CN" i="1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285750" indent="-285750" defTabSz="685800">
                  <a:buClr>
                    <a:srgbClr val="4472C4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i="1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E-M then tries to fit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zh-CN" i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≡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i="1"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μ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i="1"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μ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i="1"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i="1"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i="1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at layer L + 1 capsules.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564ED27-E5A9-47EA-87F7-0E16F4445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24" y="887414"/>
                <a:ext cx="8604956" cy="4014945"/>
              </a:xfrm>
              <a:prstGeom prst="rect">
                <a:avLst/>
              </a:prstGeom>
              <a:blipFill>
                <a:blip r:embed="rId2"/>
                <a:stretch>
                  <a:fillRect l="-567" b="-15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2">
            <a:extLst>
              <a:ext uri="{FF2B5EF4-FFF2-40B4-BE49-F238E27FC236}">
                <a16:creationId xmlns:a16="http://schemas.microsoft.com/office/drawing/2014/main" id="{3194C1D5-4528-4833-80CB-649295F6733F}"/>
              </a:ext>
            </a:extLst>
          </p:cNvPr>
          <p:cNvSpPr txBox="1"/>
          <p:nvPr/>
        </p:nvSpPr>
        <p:spPr>
          <a:xfrm>
            <a:off x="129256" y="271600"/>
            <a:ext cx="699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Apply EM to Matrix Capsule Routing algorithm</a:t>
            </a:r>
            <a:endParaRPr lang="zh-CN" altLang="en-US" sz="2000" b="1" dirty="0">
              <a:solidFill>
                <a:srgbClr val="FDD938"/>
              </a:solidFill>
              <a:latin typeface="Calibri"/>
              <a:ea typeface="微软雅黑"/>
            </a:endParaRP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B02B0C05-5643-4EC4-A9C2-2D89D06240E3}"/>
              </a:ext>
            </a:extLst>
          </p:cNvPr>
          <p:cNvSpPr/>
          <p:nvPr/>
        </p:nvSpPr>
        <p:spPr>
          <a:xfrm>
            <a:off x="129256" y="552259"/>
            <a:ext cx="2495072" cy="2308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Richard Xu </a:t>
            </a:r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cs typeface="Segoe UI Semilight" panose="020B0402040204020203" pitchFamily="34" charset="0"/>
              </a:rPr>
              <a:t>:: 01 EM &amp; Matrix Capsule Networks</a:t>
            </a:r>
            <a:endParaRPr lang="en-US" altLang="zh-CN" sz="900" dirty="0">
              <a:solidFill>
                <a:srgbClr val="FFFFFF">
                  <a:lumMod val="65000"/>
                </a:srgbClr>
              </a:solidFill>
              <a:latin typeface="Calibri"/>
              <a:ea typeface="微软雅黑"/>
              <a:cs typeface="Segoe UI Semilight" panose="020B04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099B80-6B6A-4DEF-8D3A-05742F0C5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716" y="674923"/>
            <a:ext cx="4326405" cy="23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016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E92D24B-B919-45F7-94A0-CB40986F8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131590"/>
            <a:ext cx="6774515" cy="199553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564ED27-E5A9-47EA-87F7-0E16F444549A}"/>
              </a:ext>
            </a:extLst>
          </p:cNvPr>
          <p:cNvSpPr txBox="1"/>
          <p:nvPr/>
        </p:nvSpPr>
        <p:spPr>
          <a:xfrm>
            <a:off x="287524" y="887414"/>
            <a:ext cx="86049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M-STEP:</a:t>
            </a: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E-STEP:</a:t>
            </a:r>
          </a:p>
        </p:txBody>
      </p:sp>
      <p:sp>
        <p:nvSpPr>
          <p:cNvPr id="12" name="文本框 2">
            <a:extLst>
              <a:ext uri="{FF2B5EF4-FFF2-40B4-BE49-F238E27FC236}">
                <a16:creationId xmlns:a16="http://schemas.microsoft.com/office/drawing/2014/main" id="{3194C1D5-4528-4833-80CB-649295F6733F}"/>
              </a:ext>
            </a:extLst>
          </p:cNvPr>
          <p:cNvSpPr txBox="1"/>
          <p:nvPr/>
        </p:nvSpPr>
        <p:spPr>
          <a:xfrm>
            <a:off x="129256" y="271600"/>
            <a:ext cx="699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Apply EM to Matrix Capsule Routing algorithm</a:t>
            </a:r>
            <a:endParaRPr lang="zh-CN" altLang="en-US" sz="2000" b="1" dirty="0">
              <a:solidFill>
                <a:srgbClr val="FDD938"/>
              </a:solidFill>
              <a:latin typeface="Calibri"/>
              <a:ea typeface="微软雅黑"/>
            </a:endParaRP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B02B0C05-5643-4EC4-A9C2-2D89D06240E3}"/>
              </a:ext>
            </a:extLst>
          </p:cNvPr>
          <p:cNvSpPr/>
          <p:nvPr/>
        </p:nvSpPr>
        <p:spPr>
          <a:xfrm>
            <a:off x="129256" y="552259"/>
            <a:ext cx="2495072" cy="2308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Richard Xu </a:t>
            </a:r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cs typeface="Segoe UI Semilight" panose="020B0402040204020203" pitchFamily="34" charset="0"/>
              </a:rPr>
              <a:t>:: 01 EM &amp; Matrix Capsule Networks</a:t>
            </a:r>
            <a:endParaRPr lang="en-US" altLang="zh-CN" sz="900" dirty="0">
              <a:solidFill>
                <a:srgbClr val="FFFFFF">
                  <a:lumMod val="65000"/>
                </a:srgbClr>
              </a:solidFill>
              <a:latin typeface="Calibri"/>
              <a:ea typeface="微软雅黑"/>
              <a:cs typeface="Segoe UI Semilight" panose="020B04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1018" y="3327834"/>
            <a:ext cx="4371950" cy="144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90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564ED27-E5A9-47EA-87F7-0E16F444549A}"/>
                  </a:ext>
                </a:extLst>
              </p:cNvPr>
              <p:cNvSpPr txBox="1"/>
              <p:nvPr/>
            </p:nvSpPr>
            <p:spPr>
              <a:xfrm>
                <a:off x="287524" y="887414"/>
                <a:ext cx="8604956" cy="21080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defTabSz="685800">
                  <a:buClr>
                    <a:srgbClr val="4472C4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cost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𝒞</m:t>
                        </m:r>
                      </m:e>
                      <m:sub>
                        <m:r>
                          <a:rPr lang="en-US" altLang="zh-CN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</m:oMath>
                </a14:m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used as argument of sigmoid(.) and weighted from all lower capsules</a:t>
                </a:r>
              </a:p>
              <a:p>
                <a:pPr marL="285750" indent="-285750" defTabSz="685800">
                  <a:buClr>
                    <a:srgbClr val="FDD938"/>
                  </a:buClr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285750" indent="-285750" defTabSz="685800">
                  <a:buClr>
                    <a:srgbClr val="FDD938"/>
                  </a:buClr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285750" indent="-285750" defTabSz="685800">
                  <a:buClr>
                    <a:srgbClr val="FDD938"/>
                  </a:buClr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285750" indent="-285750" defTabSz="685800">
                  <a:buClr>
                    <a:srgbClr val="FDD938"/>
                  </a:buClr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285750" indent="-285750" defTabSz="685800">
                  <a:buClr>
                    <a:srgbClr val="FDD938"/>
                  </a:buClr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defTabSz="685800">
                  <a:buClr>
                    <a:srgbClr val="FDD938"/>
                  </a:buClr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564ED27-E5A9-47EA-87F7-0E16F4445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24" y="887414"/>
                <a:ext cx="8604956" cy="2108078"/>
              </a:xfrm>
              <a:prstGeom prst="rect">
                <a:avLst/>
              </a:prstGeom>
              <a:blipFill>
                <a:blip r:embed="rId2"/>
                <a:stretch>
                  <a:fillRect l="-425" t="-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2">
            <a:extLst>
              <a:ext uri="{FF2B5EF4-FFF2-40B4-BE49-F238E27FC236}">
                <a16:creationId xmlns:a16="http://schemas.microsoft.com/office/drawing/2014/main" id="{3194C1D5-4528-4833-80CB-649295F6733F}"/>
              </a:ext>
            </a:extLst>
          </p:cNvPr>
          <p:cNvSpPr txBox="1"/>
          <p:nvPr/>
        </p:nvSpPr>
        <p:spPr>
          <a:xfrm>
            <a:off x="129256" y="271600"/>
            <a:ext cx="699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2000" b="1" dirty="0">
                <a:solidFill>
                  <a:srgbClr val="4C4C4C"/>
                </a:solidFill>
              </a:rPr>
              <a:t>Apply EM to Matrix Capsule Routing algorithm</a:t>
            </a:r>
            <a:endParaRPr lang="zh-CN" altLang="en-US" sz="2000" b="1" dirty="0">
              <a:solidFill>
                <a:srgbClr val="4C4C4C"/>
              </a:solidFill>
              <a:latin typeface="Calibri"/>
              <a:ea typeface="微软雅黑"/>
            </a:endParaRP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B02B0C05-5643-4EC4-A9C2-2D89D06240E3}"/>
              </a:ext>
            </a:extLst>
          </p:cNvPr>
          <p:cNvSpPr/>
          <p:nvPr/>
        </p:nvSpPr>
        <p:spPr>
          <a:xfrm>
            <a:off x="129256" y="552259"/>
            <a:ext cx="2495072" cy="2308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Richard Xu </a:t>
            </a:r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cs typeface="Segoe UI Semilight" panose="020B0402040204020203" pitchFamily="34" charset="0"/>
              </a:rPr>
              <a:t>:: 01 EM &amp; Matrix Capsule Networks</a:t>
            </a:r>
            <a:endParaRPr lang="en-US" altLang="zh-CN" sz="900" dirty="0">
              <a:solidFill>
                <a:srgbClr val="FFFFFF">
                  <a:lumMod val="65000"/>
                </a:srgbClr>
              </a:solidFill>
              <a:latin typeface="Calibri"/>
              <a:ea typeface="微软雅黑"/>
              <a:cs typeface="Segoe UI Semilight" panose="020B04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54E2C6-3BA8-4C65-B98D-DAADAB0E2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2740" y="1491630"/>
            <a:ext cx="4738520" cy="318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33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_文本框 9">
            <a:extLst>
              <a:ext uri="{FF2B5EF4-FFF2-40B4-BE49-F238E27FC236}">
                <a16:creationId xmlns:a16="http://schemas.microsoft.com/office/drawing/2014/main" id="{F6C618EB-C733-4023-B9AE-6042A17EAF1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289063" y="1847419"/>
            <a:ext cx="105670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6600" dirty="0">
                <a:solidFill>
                  <a:prstClr val="black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02</a:t>
            </a:r>
            <a:endParaRPr lang="zh-CN" altLang="en-US" sz="6600" dirty="0">
              <a:solidFill>
                <a:prstClr val="black"/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cxnSp>
        <p:nvCxnSpPr>
          <p:cNvPr id="15" name="PA_直接连接符 13">
            <a:extLst>
              <a:ext uri="{FF2B5EF4-FFF2-40B4-BE49-F238E27FC236}">
                <a16:creationId xmlns:a16="http://schemas.microsoft.com/office/drawing/2014/main" id="{ADF76750-97ED-4F29-83C5-C4459D8B2F54}"/>
              </a:ext>
            </a:extLst>
          </p:cNvPr>
          <p:cNvCxnSpPr>
            <a:cxnSpLocks/>
          </p:cNvCxnSpPr>
          <p:nvPr>
            <p:custDataLst>
              <p:tags r:id="rId2"/>
            </p:custDataLst>
          </p:nvPr>
        </p:nvCxnSpPr>
        <p:spPr>
          <a:xfrm>
            <a:off x="2411760" y="2030884"/>
            <a:ext cx="0" cy="771102"/>
          </a:xfrm>
          <a:prstGeom prst="line">
            <a:avLst/>
          </a:prstGeom>
          <a:noFill/>
          <a:ln w="12700" cap="flat" cmpd="sng" algn="ctr">
            <a:solidFill>
              <a:srgbClr val="3A3A3A"/>
            </a:solidFill>
            <a:prstDash val="solid"/>
            <a:miter lim="800000"/>
          </a:ln>
          <a:effectLst/>
        </p:spPr>
      </p:cxnSp>
      <p:sp>
        <p:nvSpPr>
          <p:cNvPr id="5" name="PA_矩形 10">
            <a:extLst>
              <a:ext uri="{FF2B5EF4-FFF2-40B4-BE49-F238E27FC236}">
                <a16:creationId xmlns:a16="http://schemas.microsoft.com/office/drawing/2014/main" id="{94268C2E-661C-4B49-B603-02BD236619E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483769" y="1743658"/>
            <a:ext cx="666023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4000" dirty="0">
                <a:solidFill>
                  <a:srgbClr val="3A3A3A"/>
                </a:solidFill>
                <a:latin typeface="Calibri Light" panose="020F0302020204030204" pitchFamily="34" charset="0"/>
                <a:ea typeface="等线" panose="02010600030101010101" pitchFamily="2" charset="-122"/>
              </a:rPr>
              <a:t>Determinantal Point Process </a:t>
            </a:r>
            <a:r>
              <a:rPr lang="en-US" altLang="zh-CN" sz="4000" dirty="0">
                <a:solidFill>
                  <a:schemeClr val="accent5"/>
                </a:solidFill>
                <a:latin typeface="Calibri Light" panose="020F0302020204030204" pitchFamily="34" charset="0"/>
                <a:ea typeface="等线" panose="02010600030101010101" pitchFamily="2" charset="-122"/>
              </a:rPr>
              <a:t>&amp;</a:t>
            </a:r>
            <a:r>
              <a:rPr lang="en-US" altLang="zh-CN" sz="4000" dirty="0">
                <a:solidFill>
                  <a:srgbClr val="FFC001"/>
                </a:solidFill>
                <a:latin typeface="Calibri Light" panose="020F0302020204030204" pitchFamily="34" charset="0"/>
                <a:ea typeface="等线" panose="02010600030101010101" pitchFamily="2" charset="-122"/>
              </a:rPr>
              <a:t> </a:t>
            </a:r>
            <a:r>
              <a:rPr lang="en-US" altLang="zh-CN" sz="4000" dirty="0">
                <a:solidFill>
                  <a:schemeClr val="accent5"/>
                </a:solidFill>
                <a:latin typeface="Calibri Light" panose="020F0302020204030204" pitchFamily="34" charset="0"/>
                <a:ea typeface="等线" panose="02010600030101010101" pitchFamily="2" charset="-122"/>
              </a:rPr>
              <a:t>Neural Networks Compression</a:t>
            </a:r>
            <a:endParaRPr lang="zh-CN" altLang="en-US" sz="4000" dirty="0">
              <a:solidFill>
                <a:schemeClr val="accent5"/>
              </a:solidFill>
              <a:latin typeface="Calibri Light" panose="020F0302020204030204" pitchFamily="34" charset="0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63411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564ED27-E5A9-47EA-87F7-0E16F444549A}"/>
              </a:ext>
            </a:extLst>
          </p:cNvPr>
          <p:cNvSpPr txBox="1"/>
          <p:nvPr/>
        </p:nvSpPr>
        <p:spPr>
          <a:xfrm>
            <a:off x="287524" y="887414"/>
            <a:ext cx="86049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defTabSz="685800">
              <a:buClr>
                <a:srgbClr val="FDD938"/>
              </a:buClr>
            </a:pPr>
            <a:endParaRPr lang="en-US" altLang="zh-CN" b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In one sentence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: it’s a probability defined on subset of </a:t>
            </a:r>
            <a:r>
              <a:rPr lang="en-US" altLang="zh-CN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N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 data points, such that a diverse subset attracts higher probability</a:t>
            </a: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so, if it’s a probability model, what is its parameter?</a:t>
            </a: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it’s either be a marginal kernel </a:t>
            </a:r>
            <a:r>
              <a:rPr lang="en-US" altLang="zh-CN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K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, or an L-ensemble </a:t>
            </a:r>
            <a:r>
              <a:rPr lang="en-US" altLang="zh-CN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L</a:t>
            </a: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i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/>
              <a:t>let’s look at marginal kernel first</a:t>
            </a:r>
          </a:p>
        </p:txBody>
      </p:sp>
      <p:sp>
        <p:nvSpPr>
          <p:cNvPr id="12" name="文本框 2">
            <a:extLst>
              <a:ext uri="{FF2B5EF4-FFF2-40B4-BE49-F238E27FC236}">
                <a16:creationId xmlns:a16="http://schemas.microsoft.com/office/drawing/2014/main" id="{3194C1D5-4528-4833-80CB-649295F6733F}"/>
              </a:ext>
            </a:extLst>
          </p:cNvPr>
          <p:cNvSpPr txBox="1"/>
          <p:nvPr/>
        </p:nvSpPr>
        <p:spPr>
          <a:xfrm>
            <a:off x="129256" y="271600"/>
            <a:ext cx="699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What is DPP?</a:t>
            </a:r>
            <a:endParaRPr lang="zh-CN" altLang="en-US" sz="2000" b="1" dirty="0">
              <a:solidFill>
                <a:srgbClr val="FDD938"/>
              </a:solidFill>
              <a:latin typeface="Calibri"/>
              <a:ea typeface="微软雅黑"/>
            </a:endParaRP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B02B0C05-5643-4EC4-A9C2-2D89D06240E3}"/>
              </a:ext>
            </a:extLst>
          </p:cNvPr>
          <p:cNvSpPr/>
          <p:nvPr/>
        </p:nvSpPr>
        <p:spPr>
          <a:xfrm>
            <a:off x="129256" y="552259"/>
            <a:ext cx="383067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Richard Xu </a:t>
            </a:r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cs typeface="Segoe UI Semilight" panose="020B0402040204020203" pitchFamily="34" charset="0"/>
              </a:rPr>
              <a:t>:: 02 Determinantal Point Process &amp; Neural Networks Compression</a:t>
            </a:r>
          </a:p>
          <a:p>
            <a:pPr defTabSz="685800"/>
            <a:endParaRPr lang="en-US" altLang="zh-CN" sz="900" dirty="0">
              <a:solidFill>
                <a:srgbClr val="FFFFFF">
                  <a:lumMod val="65000"/>
                </a:srgbClr>
              </a:solidFill>
              <a:latin typeface="Calibri"/>
              <a:ea typeface="微软雅黑"/>
              <a:cs typeface="Segoe UI Semilight" panose="020B0402040204020203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6444208" y="2409825"/>
            <a:ext cx="100526" cy="125921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Oval 6"/>
          <p:cNvSpPr/>
          <p:nvPr/>
        </p:nvSpPr>
        <p:spPr>
          <a:xfrm>
            <a:off x="6745530" y="2472785"/>
            <a:ext cx="108012" cy="12592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/>
          <p:cNvSpPr/>
          <p:nvPr/>
        </p:nvSpPr>
        <p:spPr>
          <a:xfrm>
            <a:off x="6599844" y="2598706"/>
            <a:ext cx="108012" cy="12592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/>
          <p:cNvSpPr/>
          <p:nvPr/>
        </p:nvSpPr>
        <p:spPr>
          <a:xfrm>
            <a:off x="6444208" y="2929985"/>
            <a:ext cx="108012" cy="12592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Oval 10"/>
          <p:cNvSpPr/>
          <p:nvPr/>
        </p:nvSpPr>
        <p:spPr>
          <a:xfrm>
            <a:off x="7431874" y="2595574"/>
            <a:ext cx="108012" cy="1259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Oval 12"/>
          <p:cNvSpPr/>
          <p:nvPr/>
        </p:nvSpPr>
        <p:spPr>
          <a:xfrm>
            <a:off x="6745530" y="3184719"/>
            <a:ext cx="108012" cy="1259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Oval 13"/>
          <p:cNvSpPr/>
          <p:nvPr/>
        </p:nvSpPr>
        <p:spPr>
          <a:xfrm>
            <a:off x="7226548" y="3012567"/>
            <a:ext cx="108012" cy="1259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/>
          <p:cNvSpPr/>
          <p:nvPr/>
        </p:nvSpPr>
        <p:spPr>
          <a:xfrm>
            <a:off x="7074278" y="3413664"/>
            <a:ext cx="108012" cy="1259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Oval 15"/>
          <p:cNvSpPr/>
          <p:nvPr/>
        </p:nvSpPr>
        <p:spPr>
          <a:xfrm>
            <a:off x="7717414" y="3244589"/>
            <a:ext cx="108012" cy="125921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Oval 16"/>
          <p:cNvSpPr/>
          <p:nvPr/>
        </p:nvSpPr>
        <p:spPr>
          <a:xfrm>
            <a:off x="7224986" y="3718464"/>
            <a:ext cx="108012" cy="1259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/>
          <p:cNvSpPr/>
          <p:nvPr/>
        </p:nvSpPr>
        <p:spPr>
          <a:xfrm>
            <a:off x="6785482" y="3876074"/>
            <a:ext cx="108012" cy="125921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Oval 18"/>
          <p:cNvSpPr/>
          <p:nvPr/>
        </p:nvSpPr>
        <p:spPr>
          <a:xfrm>
            <a:off x="7569989" y="4001995"/>
            <a:ext cx="108012" cy="1259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val 19"/>
          <p:cNvSpPr/>
          <p:nvPr/>
        </p:nvSpPr>
        <p:spPr>
          <a:xfrm>
            <a:off x="7580565" y="3627642"/>
            <a:ext cx="108012" cy="1259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/>
          <p:cNvSpPr/>
          <p:nvPr/>
        </p:nvSpPr>
        <p:spPr>
          <a:xfrm>
            <a:off x="8004727" y="3844385"/>
            <a:ext cx="108012" cy="125921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Oval 21"/>
          <p:cNvSpPr/>
          <p:nvPr/>
        </p:nvSpPr>
        <p:spPr>
          <a:xfrm>
            <a:off x="7278992" y="4240773"/>
            <a:ext cx="108012" cy="1259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/>
          <p:cNvSpPr txBox="1"/>
          <p:nvPr/>
        </p:nvSpPr>
        <p:spPr>
          <a:xfrm>
            <a:off x="7623092" y="2099104"/>
            <a:ext cx="1470184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More diverse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23092" y="2551600"/>
            <a:ext cx="1462698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Less diverse</a:t>
            </a:r>
          </a:p>
        </p:txBody>
      </p:sp>
    </p:spTree>
    <p:extLst>
      <p:ext uri="{BB962C8B-B14F-4D97-AF65-F5344CB8AC3E}">
        <p14:creationId xmlns:p14="http://schemas.microsoft.com/office/powerpoint/2010/main" val="389224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564ED27-E5A9-47EA-87F7-0E16F444549A}"/>
              </a:ext>
            </a:extLst>
          </p:cNvPr>
          <p:cNvSpPr txBox="1"/>
          <p:nvPr/>
        </p:nvSpPr>
        <p:spPr>
          <a:xfrm>
            <a:off x="287524" y="887414"/>
            <a:ext cx="86049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Start with a </a:t>
            </a:r>
            <a:r>
              <a:rPr lang="en-US" altLang="zh-CN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marginal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distribution of subset A:</a:t>
            </a: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An example: given</a:t>
            </a:r>
          </a:p>
        </p:txBody>
      </p:sp>
      <p:sp>
        <p:nvSpPr>
          <p:cNvPr id="12" name="文本框 2">
            <a:extLst>
              <a:ext uri="{FF2B5EF4-FFF2-40B4-BE49-F238E27FC236}">
                <a16:creationId xmlns:a16="http://schemas.microsoft.com/office/drawing/2014/main" id="{3194C1D5-4528-4833-80CB-649295F6733F}"/>
              </a:ext>
            </a:extLst>
          </p:cNvPr>
          <p:cNvSpPr txBox="1"/>
          <p:nvPr/>
        </p:nvSpPr>
        <p:spPr>
          <a:xfrm>
            <a:off x="129256" y="271600"/>
            <a:ext cx="699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How do we define a DPP?</a:t>
            </a:r>
            <a:endParaRPr lang="zh-CN" altLang="en-US" sz="2000" b="1" dirty="0">
              <a:solidFill>
                <a:srgbClr val="FDD938"/>
              </a:solidFill>
              <a:latin typeface="Calibri"/>
              <a:ea typeface="微软雅黑"/>
            </a:endParaRP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B02B0C05-5643-4EC4-A9C2-2D89D06240E3}"/>
              </a:ext>
            </a:extLst>
          </p:cNvPr>
          <p:cNvSpPr/>
          <p:nvPr/>
        </p:nvSpPr>
        <p:spPr>
          <a:xfrm>
            <a:off x="129256" y="552259"/>
            <a:ext cx="383067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Richard Xu </a:t>
            </a:r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cs typeface="Segoe UI Semilight" panose="020B0402040204020203" pitchFamily="34" charset="0"/>
              </a:rPr>
              <a:t>:: 02 Determinantal Point Process &amp; Neural Networks Compression</a:t>
            </a:r>
          </a:p>
          <a:p>
            <a:pPr defTabSz="685800"/>
            <a:endParaRPr lang="en-US" altLang="zh-CN" sz="900" dirty="0">
              <a:solidFill>
                <a:srgbClr val="FFFFFF">
                  <a:lumMod val="65000"/>
                </a:srgbClr>
              </a:solidFill>
              <a:latin typeface="Calibri"/>
              <a:ea typeface="微软雅黑"/>
              <a:cs typeface="Segoe UI Semilight" panose="020B04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C61C97E-59EE-41CA-902B-D7C245786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490" y="1347614"/>
            <a:ext cx="2447019" cy="4512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7A421E2-091F-4664-B174-242B796B1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764" y="2067694"/>
            <a:ext cx="2807090" cy="26838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2B48268-208E-4B55-A0B4-43905A04FD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248" y="2535746"/>
            <a:ext cx="8604956" cy="6884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A257F1-522B-4968-AFD1-9F27BB16888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53"/>
          <a:stretch/>
        </p:blipFill>
        <p:spPr>
          <a:xfrm>
            <a:off x="1484849" y="3395183"/>
            <a:ext cx="5787451" cy="143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45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/>
          <p:cNvSpPr/>
          <p:nvPr/>
        </p:nvSpPr>
        <p:spPr>
          <a:xfrm>
            <a:off x="5252643" y="2098279"/>
            <a:ext cx="1035429" cy="85052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文本框 2">
            <a:extLst>
              <a:ext uri="{FF2B5EF4-FFF2-40B4-BE49-F238E27FC236}">
                <a16:creationId xmlns:a16="http://schemas.microsoft.com/office/drawing/2014/main" id="{3194C1D5-4528-4833-80CB-649295F6733F}"/>
              </a:ext>
            </a:extLst>
          </p:cNvPr>
          <p:cNvSpPr txBox="1"/>
          <p:nvPr/>
        </p:nvSpPr>
        <p:spPr>
          <a:xfrm>
            <a:off x="129256" y="271600"/>
            <a:ext cx="699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AU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Diagrammatic Representation</a:t>
            </a:r>
            <a:endParaRPr lang="zh-CN" altLang="en-US" sz="2000" b="1" dirty="0">
              <a:solidFill>
                <a:srgbClr val="FDD938"/>
              </a:solidFill>
              <a:latin typeface="Calibri"/>
              <a:ea typeface="微软雅黑"/>
            </a:endParaRP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B02B0C05-5643-4EC4-A9C2-2D89D06240E3}"/>
              </a:ext>
            </a:extLst>
          </p:cNvPr>
          <p:cNvSpPr/>
          <p:nvPr/>
        </p:nvSpPr>
        <p:spPr>
          <a:xfrm>
            <a:off x="129256" y="552259"/>
            <a:ext cx="383067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Richard Xu </a:t>
            </a:r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cs typeface="Segoe UI Semilight" panose="020B0402040204020203" pitchFamily="34" charset="0"/>
              </a:rPr>
              <a:t>:: 02 Determinantal Point Process &amp; Neural Networks Compression</a:t>
            </a:r>
          </a:p>
          <a:p>
            <a:pPr defTabSz="685800"/>
            <a:endParaRPr lang="en-US" altLang="zh-CN" sz="900" dirty="0">
              <a:solidFill>
                <a:srgbClr val="FFFFFF">
                  <a:lumMod val="65000"/>
                </a:srgbClr>
              </a:solidFill>
              <a:latin typeface="Calibri"/>
              <a:ea typeface="微软雅黑"/>
              <a:cs typeface="Segoe UI Semilight" panose="020B04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87840" y="2211909"/>
            <a:ext cx="604755" cy="5760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(1,1,1)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564603" y="2211909"/>
            <a:ext cx="604755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(1,0,1)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87840" y="2859981"/>
            <a:ext cx="604755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(0,1,1)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564603" y="2859981"/>
            <a:ext cx="604755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(0,0,1)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442742" y="2211909"/>
            <a:ext cx="604755" cy="5760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(1,1,0)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119505" y="2211909"/>
            <a:ext cx="604755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(1,0,0)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42742" y="2859981"/>
            <a:ext cx="604755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(0,1,0)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119505" y="2859981"/>
            <a:ext cx="604755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(0,0,0)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2515" y="3534970"/>
            <a:ext cx="2951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All combination of probabilities to include/exclude 3-elements </a:t>
            </a:r>
          </a:p>
        </p:txBody>
      </p:sp>
      <p:cxnSp>
        <p:nvCxnSpPr>
          <p:cNvPr id="32" name="Curved Connector 31"/>
          <p:cNvCxnSpPr>
            <a:stCxn id="7" idx="0"/>
          </p:cNvCxnSpPr>
          <p:nvPr/>
        </p:nvCxnSpPr>
        <p:spPr>
          <a:xfrm rot="5400000" flipH="1" flipV="1">
            <a:off x="1398049" y="1649410"/>
            <a:ext cx="354668" cy="770330"/>
          </a:xfrm>
          <a:prstGeom prst="curved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19" idx="0"/>
          </p:cNvCxnSpPr>
          <p:nvPr/>
        </p:nvCxnSpPr>
        <p:spPr>
          <a:xfrm rot="16200000" flipV="1">
            <a:off x="2384829" y="1851618"/>
            <a:ext cx="354668" cy="365914"/>
          </a:xfrm>
          <a:prstGeom prst="curved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019317" y="162635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/>
              <a:t>+</a:t>
            </a:r>
          </a:p>
        </p:txBody>
      </p:sp>
      <p:cxnSp>
        <p:nvCxnSpPr>
          <p:cNvPr id="48" name="Curved Connector 47"/>
          <p:cNvCxnSpPr>
            <a:stCxn id="42" idx="0"/>
          </p:cNvCxnSpPr>
          <p:nvPr/>
        </p:nvCxnSpPr>
        <p:spPr>
          <a:xfrm rot="16200000" flipH="1">
            <a:off x="3220309" y="581815"/>
            <a:ext cx="873388" cy="2962467"/>
          </a:xfrm>
          <a:prstGeom prst="curvedConnector4">
            <a:avLst>
              <a:gd name="adj1" fmla="val -26174"/>
              <a:gd name="adj2" fmla="val 52641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062849" y="1026113"/>
            <a:ext cx="4717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Sum of probabilities to include 1</a:t>
            </a:r>
            <a:r>
              <a:rPr lang="en-AU" sz="1600" baseline="30000" dirty="0"/>
              <a:t>st</a:t>
            </a:r>
            <a:r>
              <a:rPr lang="en-AU" sz="1600" dirty="0"/>
              <a:t> and 2</a:t>
            </a:r>
            <a:r>
              <a:rPr lang="en-AU" sz="1600" baseline="30000" dirty="0"/>
              <a:t>nd</a:t>
            </a:r>
            <a:r>
              <a:rPr lang="en-AU" sz="1600" dirty="0"/>
              <a:t> elements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This is defined by </a:t>
            </a:r>
            <a:r>
              <a:rPr lang="en-AU" sz="1600" i="1" dirty="0" err="1"/>
              <a:t>det</a:t>
            </a:r>
            <a:r>
              <a:rPr lang="en-AU" sz="1600" dirty="0"/>
              <a:t>(</a:t>
            </a:r>
            <a:r>
              <a:rPr lang="en-AU" sz="1600" i="1" dirty="0"/>
              <a:t>K</a:t>
            </a:r>
            <a:r>
              <a:rPr lang="en-AU" sz="1600" i="1" baseline="-25000" dirty="0"/>
              <a:t>{1,2}</a:t>
            </a:r>
            <a:r>
              <a:rPr lang="en-AU" sz="1600" dirty="0"/>
              <a:t>)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534487"/>
              </p:ext>
            </p:extLst>
          </p:nvPr>
        </p:nvGraphicFramePr>
        <p:xfrm>
          <a:off x="5138237" y="1985560"/>
          <a:ext cx="1855857" cy="14964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619">
                  <a:extLst>
                    <a:ext uri="{9D8B030D-6E8A-4147-A177-3AD203B41FA5}">
                      <a16:colId xmlns:a16="http://schemas.microsoft.com/office/drawing/2014/main" val="2063287275"/>
                    </a:ext>
                  </a:extLst>
                </a:gridCol>
                <a:gridCol w="618619">
                  <a:extLst>
                    <a:ext uri="{9D8B030D-6E8A-4147-A177-3AD203B41FA5}">
                      <a16:colId xmlns:a16="http://schemas.microsoft.com/office/drawing/2014/main" val="535998988"/>
                    </a:ext>
                  </a:extLst>
                </a:gridCol>
                <a:gridCol w="618619">
                  <a:extLst>
                    <a:ext uri="{9D8B030D-6E8A-4147-A177-3AD203B41FA5}">
                      <a16:colId xmlns:a16="http://schemas.microsoft.com/office/drawing/2014/main" val="497904755"/>
                    </a:ext>
                  </a:extLst>
                </a:gridCol>
              </a:tblGrid>
              <a:tr h="498805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K</a:t>
                      </a:r>
                      <a:r>
                        <a:rPr lang="en-AU" baseline="-25000" dirty="0"/>
                        <a:t>11</a:t>
                      </a:r>
                      <a:endParaRPr lang="en-AU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K</a:t>
                      </a:r>
                      <a:r>
                        <a:rPr lang="en-AU" baseline="-25000" dirty="0"/>
                        <a:t>12</a:t>
                      </a:r>
                      <a:endParaRPr lang="en-AU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K</a:t>
                      </a:r>
                      <a:r>
                        <a:rPr lang="en-AU" baseline="-25000" dirty="0"/>
                        <a:t>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9258219"/>
                  </a:ext>
                </a:extLst>
              </a:tr>
              <a:tr h="498805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K</a:t>
                      </a:r>
                      <a:r>
                        <a:rPr lang="en-AU" baseline="-25000" dirty="0"/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K</a:t>
                      </a:r>
                      <a:r>
                        <a:rPr lang="en-AU" baseline="-25000" dirty="0"/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K</a:t>
                      </a:r>
                      <a:r>
                        <a:rPr lang="en-AU" baseline="-25000" dirty="0"/>
                        <a:t>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32238"/>
                  </a:ext>
                </a:extLst>
              </a:tr>
              <a:tr h="498805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K</a:t>
                      </a:r>
                      <a:r>
                        <a:rPr lang="en-AU" baseline="-25000" dirty="0"/>
                        <a:t>31</a:t>
                      </a:r>
                      <a:endParaRPr lang="en-AU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K</a:t>
                      </a:r>
                      <a:r>
                        <a:rPr lang="en-AU" baseline="-25000" dirty="0"/>
                        <a:t>32</a:t>
                      </a:r>
                      <a:endParaRPr lang="en-AU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K</a:t>
                      </a:r>
                      <a:r>
                        <a:rPr lang="en-AU" baseline="-25000" dirty="0"/>
                        <a:t>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9217857"/>
                  </a:ext>
                </a:extLst>
              </a:tr>
            </a:tbl>
          </a:graphicData>
        </a:graphic>
      </p:graphicFrame>
      <p:sp>
        <p:nvSpPr>
          <p:cNvPr id="2" name="Double Bracket 1">
            <a:extLst>
              <a:ext uri="{FF2B5EF4-FFF2-40B4-BE49-F238E27FC236}">
                <a16:creationId xmlns:a16="http://schemas.microsoft.com/office/drawing/2014/main" id="{CC7449A8-0A81-4D3C-99C8-DBE5897C9F1E}"/>
              </a:ext>
            </a:extLst>
          </p:cNvPr>
          <p:cNvSpPr/>
          <p:nvPr/>
        </p:nvSpPr>
        <p:spPr>
          <a:xfrm>
            <a:off x="4896036" y="1851670"/>
            <a:ext cx="2340260" cy="1764196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33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2">
            <a:extLst>
              <a:ext uri="{FF2B5EF4-FFF2-40B4-BE49-F238E27FC236}">
                <a16:creationId xmlns:a16="http://schemas.microsoft.com/office/drawing/2014/main" id="{3194C1D5-4528-4833-80CB-649295F6733F}"/>
              </a:ext>
            </a:extLst>
          </p:cNvPr>
          <p:cNvSpPr txBox="1"/>
          <p:nvPr/>
        </p:nvSpPr>
        <p:spPr>
          <a:xfrm>
            <a:off x="129256" y="271600"/>
            <a:ext cx="1205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Calibri"/>
                <a:ea typeface="微软雅黑"/>
              </a:rPr>
              <a:t>Contents:</a:t>
            </a:r>
            <a:endParaRPr lang="zh-CN" altLang="en-US" sz="2000" b="1" dirty="0">
              <a:solidFill>
                <a:srgbClr val="FDD938"/>
              </a:solidFill>
              <a:latin typeface="Calibri"/>
              <a:ea typeface="微软雅黑"/>
            </a:endParaRPr>
          </a:p>
        </p:txBody>
      </p:sp>
      <p:sp>
        <p:nvSpPr>
          <p:cNvPr id="13" name="矩形 6">
            <a:extLst>
              <a:ext uri="{FF2B5EF4-FFF2-40B4-BE49-F238E27FC236}">
                <a16:creationId xmlns:a16="http://schemas.microsoft.com/office/drawing/2014/main" id="{1EF01BB8-57A5-4636-977B-E259EBD756DC}"/>
              </a:ext>
            </a:extLst>
          </p:cNvPr>
          <p:cNvSpPr/>
          <p:nvPr/>
        </p:nvSpPr>
        <p:spPr>
          <a:xfrm>
            <a:off x="129256" y="552259"/>
            <a:ext cx="2495072" cy="2308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UTS :: FEIT :: Richard Xu</a:t>
            </a:r>
          </a:p>
        </p:txBody>
      </p:sp>
      <p:sp>
        <p:nvSpPr>
          <p:cNvPr id="7" name="PA_文本框 9">
            <a:extLst>
              <a:ext uri="{FF2B5EF4-FFF2-40B4-BE49-F238E27FC236}">
                <a16:creationId xmlns:a16="http://schemas.microsoft.com/office/drawing/2014/main" id="{F6C618EB-C733-4023-B9AE-6042A17EAF1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24034" y="7663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prstClr val="black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01</a:t>
            </a:r>
            <a:endParaRPr lang="zh-CN" altLang="en-US" sz="3600" dirty="0">
              <a:solidFill>
                <a:prstClr val="black"/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8" name="PA_矩形 10">
            <a:extLst>
              <a:ext uri="{FF2B5EF4-FFF2-40B4-BE49-F238E27FC236}">
                <a16:creationId xmlns:a16="http://schemas.microsoft.com/office/drawing/2014/main" id="{C0A1D8B7-FBDB-42F5-A6B6-E819C412DAB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149966" y="897361"/>
            <a:ext cx="68437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400" b="1" dirty="0">
                <a:solidFill>
                  <a:srgbClr val="3A3A3A"/>
                </a:solidFill>
                <a:latin typeface="Calibri Light" panose="020F0302020204030204" pitchFamily="34" charset="0"/>
                <a:ea typeface="等线" panose="02010600030101010101" pitchFamily="2" charset="-122"/>
              </a:rPr>
              <a:t>Expectation-Maximization</a:t>
            </a:r>
            <a:r>
              <a:rPr lang="en-US" altLang="zh-CN" sz="2400" b="1" dirty="0">
                <a:solidFill>
                  <a:srgbClr val="FFC001"/>
                </a:solidFill>
                <a:latin typeface="Calibri Light" panose="020F0302020204030204" pitchFamily="34" charset="0"/>
                <a:ea typeface="等线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Calibri Light" panose="020F0302020204030204" pitchFamily="34" charset="0"/>
                <a:ea typeface="等线" panose="02010600030101010101" pitchFamily="2" charset="-122"/>
              </a:rPr>
              <a:t>→</a:t>
            </a:r>
            <a:r>
              <a:rPr lang="en-US" altLang="zh-CN" sz="2400" b="1" dirty="0">
                <a:solidFill>
                  <a:srgbClr val="FFC001"/>
                </a:solidFill>
                <a:latin typeface="Calibri Light" panose="020F0302020204030204" pitchFamily="34" charset="0"/>
                <a:ea typeface="等线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chemeClr val="accent5"/>
                </a:solidFill>
                <a:latin typeface="Calibri Light" panose="020F0302020204030204" pitchFamily="34" charset="0"/>
                <a:ea typeface="等线" panose="02010600030101010101" pitchFamily="2" charset="-122"/>
              </a:rPr>
              <a:t>Matrix Capsule Networks</a:t>
            </a:r>
            <a:endParaRPr lang="zh-CN" altLang="en-US" sz="2400" b="1" dirty="0">
              <a:solidFill>
                <a:schemeClr val="accent5"/>
              </a:solidFill>
              <a:latin typeface="Calibri Light" panose="020F0302020204030204" pitchFamily="34" charset="0"/>
              <a:ea typeface="等线" panose="02010600030101010101" pitchFamily="2" charset="-122"/>
            </a:endParaRPr>
          </a:p>
        </p:txBody>
      </p:sp>
      <p:cxnSp>
        <p:nvCxnSpPr>
          <p:cNvPr id="15" name="PA_直接连接符 13">
            <a:extLst>
              <a:ext uri="{FF2B5EF4-FFF2-40B4-BE49-F238E27FC236}">
                <a16:creationId xmlns:a16="http://schemas.microsoft.com/office/drawing/2014/main" id="{ADF76750-97ED-4F29-83C5-C4459D8B2F54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985707" y="904424"/>
            <a:ext cx="0" cy="390249"/>
          </a:xfrm>
          <a:prstGeom prst="line">
            <a:avLst/>
          </a:prstGeom>
          <a:noFill/>
          <a:ln w="6350" cap="flat" cmpd="sng" algn="ctr">
            <a:solidFill>
              <a:srgbClr val="3A3A3A"/>
            </a:solidFill>
            <a:prstDash val="solid"/>
            <a:miter lim="800000"/>
          </a:ln>
          <a:effectLst/>
        </p:spPr>
      </p:cxnSp>
      <p:sp>
        <p:nvSpPr>
          <p:cNvPr id="35" name="PA_文本框 9">
            <a:extLst>
              <a:ext uri="{FF2B5EF4-FFF2-40B4-BE49-F238E27FC236}">
                <a16:creationId xmlns:a16="http://schemas.microsoft.com/office/drawing/2014/main" id="{F3BC7505-44A2-4325-924C-9A80C860730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24034" y="1434763"/>
            <a:ext cx="659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prstClr val="black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02</a:t>
            </a:r>
            <a:endParaRPr lang="zh-CN" altLang="en-US" sz="3600" dirty="0">
              <a:solidFill>
                <a:prstClr val="black"/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cxnSp>
        <p:nvCxnSpPr>
          <p:cNvPr id="37" name="PA_直接连接符 13">
            <a:extLst>
              <a:ext uri="{FF2B5EF4-FFF2-40B4-BE49-F238E27FC236}">
                <a16:creationId xmlns:a16="http://schemas.microsoft.com/office/drawing/2014/main" id="{2DAFA30B-105A-4D84-B96A-0448D2EE45D1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>
          <a:xfrm>
            <a:off x="985707" y="1556449"/>
            <a:ext cx="0" cy="390249"/>
          </a:xfrm>
          <a:prstGeom prst="line">
            <a:avLst/>
          </a:prstGeom>
          <a:noFill/>
          <a:ln w="6350" cap="flat" cmpd="sng" algn="ctr">
            <a:solidFill>
              <a:srgbClr val="3A3A3A"/>
            </a:solidFill>
            <a:prstDash val="solid"/>
            <a:miter lim="800000"/>
          </a:ln>
          <a:effectLst/>
        </p:spPr>
      </p:cxnSp>
      <p:sp>
        <p:nvSpPr>
          <p:cNvPr id="38" name="PA_文本框 9">
            <a:extLst>
              <a:ext uri="{FF2B5EF4-FFF2-40B4-BE49-F238E27FC236}">
                <a16:creationId xmlns:a16="http://schemas.microsoft.com/office/drawing/2014/main" id="{150DC322-F853-470A-B6D6-CA6C60AB6A38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230236" y="3291830"/>
            <a:ext cx="659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prstClr val="black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03</a:t>
            </a:r>
            <a:endParaRPr lang="zh-CN" altLang="en-US" sz="3600" dirty="0">
              <a:solidFill>
                <a:prstClr val="black"/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39" name="PA_矩形 10">
            <a:extLst>
              <a:ext uri="{FF2B5EF4-FFF2-40B4-BE49-F238E27FC236}">
                <a16:creationId xmlns:a16="http://schemas.microsoft.com/office/drawing/2014/main" id="{1A3564AC-ABFD-4DC1-882B-8FD4A863F251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5240046" y="3396618"/>
            <a:ext cx="28463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400" b="1" dirty="0">
                <a:solidFill>
                  <a:srgbClr val="3A3A3A"/>
                </a:solidFill>
                <a:latin typeface="Calibri Light" panose="020F0302020204030204" pitchFamily="34" charset="0"/>
                <a:ea typeface="等线" panose="02010600030101010101" pitchFamily="2" charset="-122"/>
              </a:rPr>
              <a:t>Kalman Filter </a:t>
            </a:r>
            <a:r>
              <a:rPr lang="en-US" altLang="zh-CN" sz="2400" b="1" dirty="0">
                <a:solidFill>
                  <a:srgbClr val="FF0000"/>
                </a:solidFill>
                <a:latin typeface="Calibri Light" panose="020F0302020204030204" pitchFamily="34" charset="0"/>
                <a:ea typeface="等线" panose="02010600030101010101" pitchFamily="2" charset="-122"/>
              </a:rPr>
              <a:t>←</a:t>
            </a:r>
            <a:r>
              <a:rPr lang="en-US" altLang="zh-CN" sz="2400" b="1" dirty="0">
                <a:solidFill>
                  <a:srgbClr val="FFC001"/>
                </a:solidFill>
                <a:latin typeface="Calibri Light" panose="020F0302020204030204" pitchFamily="34" charset="0"/>
                <a:ea typeface="等线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chemeClr val="accent5"/>
                </a:solidFill>
                <a:latin typeface="Calibri Light" panose="020F0302020204030204" pitchFamily="34" charset="0"/>
                <a:ea typeface="等线" panose="02010600030101010101" pitchFamily="2" charset="-122"/>
              </a:rPr>
              <a:t>LSTM</a:t>
            </a:r>
            <a:endParaRPr lang="zh-CN" altLang="en-US" sz="2400" b="1" dirty="0">
              <a:solidFill>
                <a:schemeClr val="accent5"/>
              </a:solidFill>
              <a:latin typeface="Calibri Light" panose="020F0302020204030204" pitchFamily="34" charset="0"/>
              <a:ea typeface="等线" panose="02010600030101010101" pitchFamily="2" charset="-122"/>
            </a:endParaRPr>
          </a:p>
        </p:txBody>
      </p:sp>
      <p:cxnSp>
        <p:nvCxnSpPr>
          <p:cNvPr id="40" name="PA_直接连接符 13">
            <a:extLst>
              <a:ext uri="{FF2B5EF4-FFF2-40B4-BE49-F238E27FC236}">
                <a16:creationId xmlns:a16="http://schemas.microsoft.com/office/drawing/2014/main" id="{9A3B3B61-FE24-4B3E-9BFD-7C45C6246969}"/>
              </a:ext>
            </a:extLst>
          </p:cNvPr>
          <p:cNvCxnSpPr>
            <a:cxnSpLocks/>
          </p:cNvCxnSpPr>
          <p:nvPr>
            <p:custDataLst>
              <p:tags r:id="rId8"/>
            </p:custDataLst>
          </p:nvPr>
        </p:nvCxnSpPr>
        <p:spPr>
          <a:xfrm>
            <a:off x="8185260" y="3419872"/>
            <a:ext cx="0" cy="390249"/>
          </a:xfrm>
          <a:prstGeom prst="line">
            <a:avLst/>
          </a:prstGeom>
          <a:noFill/>
          <a:ln w="6350" cap="flat" cmpd="sng" algn="ctr">
            <a:solidFill>
              <a:srgbClr val="3A3A3A"/>
            </a:solidFill>
            <a:prstDash val="solid"/>
            <a:miter lim="800000"/>
          </a:ln>
          <a:effectLst/>
        </p:spPr>
      </p:cxnSp>
      <p:sp>
        <p:nvSpPr>
          <p:cNvPr id="41" name="PA_文本框 9">
            <a:extLst>
              <a:ext uri="{FF2B5EF4-FFF2-40B4-BE49-F238E27FC236}">
                <a16:creationId xmlns:a16="http://schemas.microsoft.com/office/drawing/2014/main" id="{05F5C07C-EE88-44BD-9141-1B45122C14E5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8227666" y="3950293"/>
            <a:ext cx="667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prstClr val="black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04</a:t>
            </a:r>
            <a:endParaRPr lang="zh-CN" altLang="en-US" sz="3600" dirty="0">
              <a:solidFill>
                <a:prstClr val="black"/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2" name="PA_矩形 10">
            <a:extLst>
              <a:ext uri="{FF2B5EF4-FFF2-40B4-BE49-F238E27FC236}">
                <a16:creationId xmlns:a16="http://schemas.microsoft.com/office/drawing/2014/main" id="{CA8769DF-ECD7-42BA-A5D8-6F89166FD2C8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1907924" y="4042625"/>
            <a:ext cx="60244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400" b="1" dirty="0" smtClean="0">
                <a:solidFill>
                  <a:srgbClr val="3A3A3A"/>
                </a:solidFill>
                <a:latin typeface="Calibri Light" panose="020F0302020204030204" pitchFamily="34" charset="0"/>
                <a:ea typeface="等线" panose="02010600030101010101" pitchFamily="2" charset="-122"/>
              </a:rPr>
              <a:t>Probability Model Estimation </a:t>
            </a:r>
            <a:r>
              <a:rPr lang="en-US" altLang="zh-CN" sz="2400" b="1" dirty="0">
                <a:solidFill>
                  <a:srgbClr val="FF0000"/>
                </a:solidFill>
                <a:latin typeface="Calibri Light" panose="020F0302020204030204" pitchFamily="34" charset="0"/>
                <a:ea typeface="等线" panose="02010600030101010101" pitchFamily="2" charset="-122"/>
              </a:rPr>
              <a:t>←</a:t>
            </a:r>
            <a:r>
              <a:rPr lang="en-US" altLang="zh-CN" sz="2400" b="1" dirty="0">
                <a:solidFill>
                  <a:srgbClr val="FFC001"/>
                </a:solidFill>
                <a:latin typeface="Calibri Light" panose="020F0302020204030204" pitchFamily="34" charset="0"/>
                <a:ea typeface="等线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chemeClr val="accent5"/>
                </a:solidFill>
                <a:latin typeface="Calibri Light" panose="020F0302020204030204" pitchFamily="34" charset="0"/>
                <a:ea typeface="等线" panose="02010600030101010101" pitchFamily="2" charset="-122"/>
              </a:rPr>
              <a:t>Binary Classifier</a:t>
            </a:r>
            <a:endParaRPr lang="zh-CN" altLang="en-US" sz="2400" b="1" dirty="0">
              <a:solidFill>
                <a:schemeClr val="accent5"/>
              </a:solidFill>
              <a:latin typeface="Calibri Light" panose="020F0302020204030204" pitchFamily="34" charset="0"/>
              <a:ea typeface="等线" panose="02010600030101010101" pitchFamily="2" charset="-122"/>
            </a:endParaRPr>
          </a:p>
        </p:txBody>
      </p:sp>
      <p:cxnSp>
        <p:nvCxnSpPr>
          <p:cNvPr id="43" name="PA_直接连接符 13">
            <a:extLst>
              <a:ext uri="{FF2B5EF4-FFF2-40B4-BE49-F238E27FC236}">
                <a16:creationId xmlns:a16="http://schemas.microsoft.com/office/drawing/2014/main" id="{684C0C6A-9FDF-4AB2-8F74-096AE11AB425}"/>
              </a:ext>
            </a:extLst>
          </p:cNvPr>
          <p:cNvCxnSpPr>
            <a:cxnSpLocks/>
          </p:cNvCxnSpPr>
          <p:nvPr>
            <p:custDataLst>
              <p:tags r:id="rId11"/>
            </p:custDataLst>
          </p:nvPr>
        </p:nvCxnSpPr>
        <p:spPr>
          <a:xfrm>
            <a:off x="8182690" y="4078335"/>
            <a:ext cx="0" cy="390249"/>
          </a:xfrm>
          <a:prstGeom prst="line">
            <a:avLst/>
          </a:prstGeom>
          <a:noFill/>
          <a:ln w="6350" cap="flat" cmpd="sng" algn="ctr">
            <a:solidFill>
              <a:srgbClr val="3A3A3A"/>
            </a:solidFill>
            <a:prstDash val="solid"/>
            <a:miter lim="800000"/>
          </a:ln>
          <a:effectLst/>
        </p:spPr>
      </p:cxnSp>
      <p:sp>
        <p:nvSpPr>
          <p:cNvPr id="49" name="PA_圆角矩形 4">
            <a:extLst>
              <a:ext uri="{FF2B5EF4-FFF2-40B4-BE49-F238E27FC236}">
                <a16:creationId xmlns:a16="http://schemas.microsoft.com/office/drawing/2014/main" id="{0C0E7925-EE21-4263-BD36-11472F2BACE9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1245602" y="2163358"/>
            <a:ext cx="3402908" cy="948452"/>
          </a:xfrm>
          <a:prstGeom prst="roundRect">
            <a:avLst>
              <a:gd name="adj" fmla="val 50000"/>
            </a:avLst>
          </a:prstGeom>
          <a:solidFill>
            <a:srgbClr val="3A3A3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0" name="PA_文本框 5">
            <a:extLst>
              <a:ext uri="{FF2B5EF4-FFF2-40B4-BE49-F238E27FC236}">
                <a16:creationId xmlns:a16="http://schemas.microsoft.com/office/drawing/2014/main" id="{0E75C27A-9C00-450B-9FA4-48C88F8C44BF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1488213" y="2222086"/>
            <a:ext cx="28243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4800" dirty="0">
                <a:solidFill>
                  <a:srgbClr val="FF8F00"/>
                </a:solidFill>
                <a:latin typeface="Calibri Light" panose="020F0302020204030204" pitchFamily="34" charset="0"/>
                <a:ea typeface="等线" panose="02010600030101010101" pitchFamily="2" charset="-122"/>
              </a:rPr>
              <a:t>Probability</a:t>
            </a:r>
            <a:endParaRPr lang="zh-CN" altLang="en-US" sz="4800" dirty="0">
              <a:solidFill>
                <a:srgbClr val="FF8F00"/>
              </a:solidFill>
              <a:latin typeface="Calibri Light" panose="020F0302020204030204" pitchFamily="34" charset="0"/>
              <a:ea typeface="等线" panose="02010600030101010101" pitchFamily="2" charset="-122"/>
            </a:endParaRPr>
          </a:p>
        </p:txBody>
      </p:sp>
      <p:sp>
        <p:nvSpPr>
          <p:cNvPr id="52" name="PA_圆角矩形 4">
            <a:extLst>
              <a:ext uri="{FF2B5EF4-FFF2-40B4-BE49-F238E27FC236}">
                <a16:creationId xmlns:a16="http://schemas.microsoft.com/office/drawing/2014/main" id="{3902A476-81CC-4D54-A8E9-5A5372B5D06E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4233934" y="2163358"/>
            <a:ext cx="3402908" cy="948452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3" name="PA_文本框 5">
            <a:extLst>
              <a:ext uri="{FF2B5EF4-FFF2-40B4-BE49-F238E27FC236}">
                <a16:creationId xmlns:a16="http://schemas.microsoft.com/office/drawing/2014/main" id="{F0BB7386-B6CB-492B-BFC3-4EF9A1A1B4E8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4476545" y="2222086"/>
            <a:ext cx="31030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4800" dirty="0">
                <a:solidFill>
                  <a:schemeClr val="accent5"/>
                </a:solidFill>
                <a:latin typeface="Calibri Light" panose="020F0302020204030204" pitchFamily="34" charset="0"/>
                <a:ea typeface="等线" panose="02010600030101010101" pitchFamily="2" charset="-122"/>
              </a:rPr>
              <a:t>Neural Nets</a:t>
            </a:r>
          </a:p>
        </p:txBody>
      </p:sp>
      <p:sp>
        <p:nvSpPr>
          <p:cNvPr id="20" name="PA_矩形 10">
            <a:extLst>
              <a:ext uri="{FF2B5EF4-FFF2-40B4-BE49-F238E27FC236}">
                <a16:creationId xmlns:a16="http://schemas.microsoft.com/office/drawing/2014/main" id="{EED50FA8-C776-48DF-80AA-3211AF9EE010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1143521" y="1543368"/>
            <a:ext cx="78569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400" b="1" dirty="0">
                <a:solidFill>
                  <a:srgbClr val="3A3A3A"/>
                </a:solidFill>
                <a:latin typeface="Calibri Light" panose="020F0302020204030204" pitchFamily="34" charset="0"/>
                <a:ea typeface="等线" panose="02010600030101010101" pitchFamily="2" charset="-122"/>
              </a:rPr>
              <a:t>Determinantal Point Process</a:t>
            </a:r>
            <a:r>
              <a:rPr lang="en-US" altLang="zh-CN" sz="2400" b="1" dirty="0">
                <a:solidFill>
                  <a:srgbClr val="FFC001"/>
                </a:solidFill>
                <a:latin typeface="Calibri Light" panose="020F0302020204030204" pitchFamily="34" charset="0"/>
                <a:ea typeface="等线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Calibri Light" panose="020F0302020204030204" pitchFamily="34" charset="0"/>
                <a:ea typeface="等线" panose="02010600030101010101" pitchFamily="2" charset="-122"/>
              </a:rPr>
              <a:t>→</a:t>
            </a:r>
            <a:r>
              <a:rPr lang="en-US" altLang="zh-CN" sz="2400" b="1" dirty="0">
                <a:solidFill>
                  <a:srgbClr val="FFC001"/>
                </a:solidFill>
                <a:latin typeface="Calibri Light" panose="020F0302020204030204" pitchFamily="34" charset="0"/>
                <a:ea typeface="等线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chemeClr val="accent5"/>
                </a:solidFill>
                <a:latin typeface="Calibri Light" panose="020F0302020204030204" pitchFamily="34" charset="0"/>
                <a:ea typeface="等线" panose="02010600030101010101" pitchFamily="2" charset="-122"/>
              </a:rPr>
              <a:t>Neural Networks Compression</a:t>
            </a:r>
            <a:endParaRPr lang="zh-CN" altLang="en-US" sz="2400" b="1" dirty="0">
              <a:solidFill>
                <a:schemeClr val="accent5"/>
              </a:solidFill>
              <a:latin typeface="Calibri Light" panose="020F0302020204030204" pitchFamily="34" charset="0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5269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5" presetClass="emph" presetSubtype="0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1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5" presetClass="emph" presetSubtype="0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35" grpId="0"/>
      <p:bldP spid="38" grpId="0"/>
      <p:bldP spid="39" grpId="0"/>
      <p:bldP spid="41" grpId="0"/>
      <p:bldP spid="42" grpId="0"/>
      <p:bldP spid="49" grpId="0" animBg="1"/>
      <p:bldP spid="50" grpId="0"/>
      <p:bldP spid="52" grpId="0" animBg="1"/>
      <p:bldP spid="53" grpId="0"/>
      <p:bldP spid="2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564ED27-E5A9-47EA-87F7-0E16F444549A}"/>
              </a:ext>
            </a:extLst>
          </p:cNvPr>
          <p:cNvSpPr txBox="1"/>
          <p:nvPr/>
        </p:nvSpPr>
        <p:spPr>
          <a:xfrm>
            <a:off x="287524" y="853428"/>
            <a:ext cx="86049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342900" indent="-34290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l</a:t>
            </a:r>
          </a:p>
          <a:p>
            <a:pPr marL="342900" indent="-34290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342900" indent="-34290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342900" indent="-34290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342900" indent="-34290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342900" indent="-34290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342900" indent="-34290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342900" indent="-34290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342900" indent="-34290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d</a:t>
            </a: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12" name="文本框 2">
            <a:extLst>
              <a:ext uri="{FF2B5EF4-FFF2-40B4-BE49-F238E27FC236}">
                <a16:creationId xmlns:a16="http://schemas.microsoft.com/office/drawing/2014/main" id="{3194C1D5-4528-4833-80CB-649295F6733F}"/>
              </a:ext>
            </a:extLst>
          </p:cNvPr>
          <p:cNvSpPr txBox="1"/>
          <p:nvPr/>
        </p:nvSpPr>
        <p:spPr>
          <a:xfrm>
            <a:off x="129256" y="271600"/>
            <a:ext cx="699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Something about marginal distribution</a:t>
            </a:r>
            <a:endParaRPr lang="zh-CN" altLang="en-US" sz="2000" b="1" dirty="0">
              <a:solidFill>
                <a:srgbClr val="FDD938"/>
              </a:solidFill>
              <a:latin typeface="Calibri"/>
              <a:ea typeface="微软雅黑"/>
            </a:endParaRP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B02B0C05-5643-4EC4-A9C2-2D89D06240E3}"/>
              </a:ext>
            </a:extLst>
          </p:cNvPr>
          <p:cNvSpPr/>
          <p:nvPr/>
        </p:nvSpPr>
        <p:spPr>
          <a:xfrm>
            <a:off x="129256" y="552259"/>
            <a:ext cx="383067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Richard Xu </a:t>
            </a:r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cs typeface="Segoe UI Semilight" panose="020B0402040204020203" pitchFamily="34" charset="0"/>
              </a:rPr>
              <a:t>:: 02 Determinantal Point Process &amp; Neural Networks Compression</a:t>
            </a:r>
          </a:p>
          <a:p>
            <a:pPr defTabSz="685800"/>
            <a:endParaRPr lang="en-US" altLang="zh-CN" sz="900" dirty="0">
              <a:solidFill>
                <a:srgbClr val="FFFFFF">
                  <a:lumMod val="65000"/>
                </a:srgbClr>
              </a:solidFill>
              <a:latin typeface="Calibri"/>
              <a:ea typeface="微软雅黑"/>
              <a:cs typeface="Segoe UI Semilight" panose="020B04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092" y="952369"/>
            <a:ext cx="6769302" cy="407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45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564ED27-E5A9-47EA-87F7-0E16F444549A}"/>
              </a:ext>
            </a:extLst>
          </p:cNvPr>
          <p:cNvSpPr txBox="1"/>
          <p:nvPr/>
        </p:nvSpPr>
        <p:spPr>
          <a:xfrm>
            <a:off x="287524" y="887414"/>
            <a:ext cx="86049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The first two equation says “1” and “2” must be included; The third equation says both may NOT always be included.</a:t>
            </a: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12" name="文本框 2">
            <a:extLst>
              <a:ext uri="{FF2B5EF4-FFF2-40B4-BE49-F238E27FC236}">
                <a16:creationId xmlns:a16="http://schemas.microsoft.com/office/drawing/2014/main" id="{3194C1D5-4528-4833-80CB-649295F6733F}"/>
              </a:ext>
            </a:extLst>
          </p:cNvPr>
          <p:cNvSpPr txBox="1"/>
          <p:nvPr/>
        </p:nvSpPr>
        <p:spPr>
          <a:xfrm>
            <a:off x="129256" y="271600"/>
            <a:ext cx="699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Example of </a:t>
            </a:r>
            <a:r>
              <a:rPr lang="en-US" altLang="zh-CN" sz="2000" b="1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K</a:t>
            </a:r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does NOT define DPP (invalid)</a:t>
            </a:r>
            <a:endParaRPr lang="zh-CN" altLang="en-US" sz="2000" b="1" dirty="0">
              <a:solidFill>
                <a:srgbClr val="FDD938"/>
              </a:solidFill>
              <a:latin typeface="Calibri"/>
              <a:ea typeface="微软雅黑"/>
            </a:endParaRP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B02B0C05-5643-4EC4-A9C2-2D89D06240E3}"/>
              </a:ext>
            </a:extLst>
          </p:cNvPr>
          <p:cNvSpPr/>
          <p:nvPr/>
        </p:nvSpPr>
        <p:spPr>
          <a:xfrm>
            <a:off x="129256" y="552259"/>
            <a:ext cx="383067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Richard Xu </a:t>
            </a:r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cs typeface="Segoe UI Semilight" panose="020B0402040204020203" pitchFamily="34" charset="0"/>
              </a:rPr>
              <a:t>:: 02 Determinantal Point Process &amp; Neural Networks Compression</a:t>
            </a:r>
          </a:p>
          <a:p>
            <a:pPr defTabSz="685800"/>
            <a:endParaRPr lang="en-US" altLang="zh-CN" sz="900" dirty="0">
              <a:solidFill>
                <a:srgbClr val="FFFFFF">
                  <a:lumMod val="65000"/>
                </a:srgbClr>
              </a:solidFill>
              <a:latin typeface="Calibri"/>
              <a:ea typeface="微软雅黑"/>
              <a:cs typeface="Segoe UI Semilight" panose="020B04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723070"/>
            <a:ext cx="5184047" cy="374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05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2">
            <a:extLst>
              <a:ext uri="{FF2B5EF4-FFF2-40B4-BE49-F238E27FC236}">
                <a16:creationId xmlns:a16="http://schemas.microsoft.com/office/drawing/2014/main" id="{3194C1D5-4528-4833-80CB-649295F6733F}"/>
              </a:ext>
            </a:extLst>
          </p:cNvPr>
          <p:cNvSpPr txBox="1"/>
          <p:nvPr/>
        </p:nvSpPr>
        <p:spPr>
          <a:xfrm>
            <a:off x="129256" y="271600"/>
            <a:ext cx="699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Example of K define DPP (valid)</a:t>
            </a:r>
            <a:endParaRPr lang="zh-CN" altLang="en-US" sz="2000" b="1" dirty="0">
              <a:solidFill>
                <a:srgbClr val="FDD938"/>
              </a:solidFill>
              <a:latin typeface="Calibri"/>
              <a:ea typeface="微软雅黑"/>
            </a:endParaRP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B02B0C05-5643-4EC4-A9C2-2D89D06240E3}"/>
              </a:ext>
            </a:extLst>
          </p:cNvPr>
          <p:cNvSpPr/>
          <p:nvPr/>
        </p:nvSpPr>
        <p:spPr>
          <a:xfrm>
            <a:off x="129256" y="552259"/>
            <a:ext cx="383067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Richard Xu </a:t>
            </a:r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cs typeface="Segoe UI Semilight" panose="020B0402040204020203" pitchFamily="34" charset="0"/>
              </a:rPr>
              <a:t>:: 02 Determinantal Point Process &amp; Neural Networks Compression</a:t>
            </a:r>
          </a:p>
          <a:p>
            <a:pPr defTabSz="685800"/>
            <a:endParaRPr lang="en-US" altLang="zh-CN" sz="900" dirty="0">
              <a:solidFill>
                <a:srgbClr val="FFFFFF">
                  <a:lumMod val="65000"/>
                </a:srgbClr>
              </a:solidFill>
              <a:latin typeface="Calibri"/>
              <a:ea typeface="微软雅黑"/>
              <a:cs typeface="Segoe UI Semilight" panose="020B04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410" y="739597"/>
            <a:ext cx="5636822" cy="423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89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564ED27-E5A9-47EA-87F7-0E16F444549A}"/>
              </a:ext>
            </a:extLst>
          </p:cNvPr>
          <p:cNvSpPr txBox="1"/>
          <p:nvPr/>
        </p:nvSpPr>
        <p:spPr>
          <a:xfrm>
            <a:off x="287524" y="887414"/>
            <a:ext cx="86049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</a:p>
        </p:txBody>
      </p:sp>
      <p:sp>
        <p:nvSpPr>
          <p:cNvPr id="12" name="文本框 2">
            <a:extLst>
              <a:ext uri="{FF2B5EF4-FFF2-40B4-BE49-F238E27FC236}">
                <a16:creationId xmlns:a16="http://schemas.microsoft.com/office/drawing/2014/main" id="{3194C1D5-4528-4833-80CB-649295F6733F}"/>
              </a:ext>
            </a:extLst>
          </p:cNvPr>
          <p:cNvSpPr txBox="1"/>
          <p:nvPr/>
        </p:nvSpPr>
        <p:spPr>
          <a:xfrm>
            <a:off x="129256" y="271600"/>
            <a:ext cx="699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L-Ensembles</a:t>
            </a:r>
            <a:endParaRPr lang="zh-CN" altLang="en-US" sz="2000" b="1" dirty="0">
              <a:solidFill>
                <a:srgbClr val="FDD938"/>
              </a:solidFill>
              <a:latin typeface="Calibri"/>
              <a:ea typeface="微软雅黑"/>
            </a:endParaRP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B02B0C05-5643-4EC4-A9C2-2D89D06240E3}"/>
              </a:ext>
            </a:extLst>
          </p:cNvPr>
          <p:cNvSpPr/>
          <p:nvPr/>
        </p:nvSpPr>
        <p:spPr>
          <a:xfrm>
            <a:off x="129256" y="552259"/>
            <a:ext cx="383067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Richard Xu </a:t>
            </a:r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cs typeface="Segoe UI Semilight" panose="020B0402040204020203" pitchFamily="34" charset="0"/>
              </a:rPr>
              <a:t>:: 02 Determinantal Point Process &amp; Neural Networks Compression</a:t>
            </a:r>
          </a:p>
          <a:p>
            <a:pPr defTabSz="685800"/>
            <a:endParaRPr lang="en-US" altLang="zh-CN" sz="900" dirty="0">
              <a:solidFill>
                <a:srgbClr val="FFFFFF">
                  <a:lumMod val="65000"/>
                </a:srgbClr>
              </a:solidFill>
              <a:latin typeface="Calibri"/>
              <a:ea typeface="微软雅黑"/>
              <a:cs typeface="Segoe UI Semilight" panose="020B04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41989B-60B1-4BCD-B70F-4C2BA82B5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472450"/>
            <a:ext cx="7776864" cy="231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4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564ED27-E5A9-47EA-87F7-0E16F444549A}"/>
              </a:ext>
            </a:extLst>
          </p:cNvPr>
          <p:cNvSpPr txBox="1"/>
          <p:nvPr/>
        </p:nvSpPr>
        <p:spPr>
          <a:xfrm>
            <a:off x="287524" y="887414"/>
            <a:ext cx="88564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Gram determinant is the square of the volume of the parallelotope formed by the vectors</a:t>
            </a: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vectors are linearly independent if and only if the Gram determinant is nonzero</a:t>
            </a: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12" name="文本框 2">
            <a:extLst>
              <a:ext uri="{FF2B5EF4-FFF2-40B4-BE49-F238E27FC236}">
                <a16:creationId xmlns:a16="http://schemas.microsoft.com/office/drawing/2014/main" id="{3194C1D5-4528-4833-80CB-649295F6733F}"/>
              </a:ext>
            </a:extLst>
          </p:cNvPr>
          <p:cNvSpPr txBox="1"/>
          <p:nvPr/>
        </p:nvSpPr>
        <p:spPr>
          <a:xfrm>
            <a:off x="129256" y="271600"/>
            <a:ext cx="699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Geometry interpretation</a:t>
            </a:r>
            <a:endParaRPr lang="zh-CN" altLang="en-US" sz="2000" b="1" dirty="0">
              <a:solidFill>
                <a:srgbClr val="FDD938"/>
              </a:solidFill>
              <a:latin typeface="Calibri"/>
              <a:ea typeface="微软雅黑"/>
            </a:endParaRP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B02B0C05-5643-4EC4-A9C2-2D89D06240E3}"/>
              </a:ext>
            </a:extLst>
          </p:cNvPr>
          <p:cNvSpPr/>
          <p:nvPr/>
        </p:nvSpPr>
        <p:spPr>
          <a:xfrm>
            <a:off x="129256" y="552259"/>
            <a:ext cx="383067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Richard Xu </a:t>
            </a:r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cs typeface="Segoe UI Semilight" panose="020B0402040204020203" pitchFamily="34" charset="0"/>
              </a:rPr>
              <a:t>:: 02 Determinantal Point Process &amp; Neural Networks Compression</a:t>
            </a:r>
          </a:p>
          <a:p>
            <a:pPr defTabSz="685800"/>
            <a:endParaRPr lang="en-US" altLang="zh-CN" sz="900" dirty="0">
              <a:solidFill>
                <a:srgbClr val="FFFFFF">
                  <a:lumMod val="65000"/>
                </a:srgbClr>
              </a:solidFill>
              <a:latin typeface="Calibri"/>
              <a:ea typeface="微软雅黑"/>
              <a:cs typeface="Segoe UI Semilight" panose="020B04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165AE6-F2B6-4D7F-B7D3-F0FDECFBE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829" y="751162"/>
            <a:ext cx="5320341" cy="147478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A2EBC04-3B40-4C85-BC24-6019CCF874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4"/>
          <a:stretch/>
        </p:blipFill>
        <p:spPr>
          <a:xfrm>
            <a:off x="683568" y="2887800"/>
            <a:ext cx="3152907" cy="2890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0A21384-665C-4B69-BC87-023B6C7B63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0833" y="3191425"/>
            <a:ext cx="4329858" cy="195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20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564ED27-E5A9-47EA-87F7-0E16F444549A}"/>
              </a:ext>
            </a:extLst>
          </p:cNvPr>
          <p:cNvSpPr txBox="1"/>
          <p:nvPr/>
        </p:nvSpPr>
        <p:spPr>
          <a:xfrm>
            <a:off x="287524" y="887414"/>
            <a:ext cx="86049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Theorem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 says,</a:t>
            </a: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defTabSz="685800">
              <a:buClr>
                <a:srgbClr val="FDD938"/>
              </a:buClr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For example,</a:t>
            </a: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defTabSz="685800">
              <a:buClr>
                <a:srgbClr val="FDD938"/>
              </a:buClr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Therefore, normalization constant (or partition function) is:	</a:t>
            </a:r>
          </a:p>
        </p:txBody>
      </p:sp>
      <p:sp>
        <p:nvSpPr>
          <p:cNvPr id="12" name="文本框 2">
            <a:extLst>
              <a:ext uri="{FF2B5EF4-FFF2-40B4-BE49-F238E27FC236}">
                <a16:creationId xmlns:a16="http://schemas.microsoft.com/office/drawing/2014/main" id="{3194C1D5-4528-4833-80CB-649295F6733F}"/>
              </a:ext>
            </a:extLst>
          </p:cNvPr>
          <p:cNvSpPr txBox="1"/>
          <p:nvPr/>
        </p:nvSpPr>
        <p:spPr>
          <a:xfrm>
            <a:off x="129256" y="271600"/>
            <a:ext cx="699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Normalization constant</a:t>
            </a:r>
            <a:endParaRPr lang="zh-CN" altLang="en-US" sz="2000" b="1" dirty="0">
              <a:solidFill>
                <a:srgbClr val="FDD938"/>
              </a:solidFill>
              <a:latin typeface="Calibri"/>
              <a:ea typeface="微软雅黑"/>
            </a:endParaRP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B02B0C05-5643-4EC4-A9C2-2D89D06240E3}"/>
              </a:ext>
            </a:extLst>
          </p:cNvPr>
          <p:cNvSpPr/>
          <p:nvPr/>
        </p:nvSpPr>
        <p:spPr>
          <a:xfrm>
            <a:off x="129256" y="552259"/>
            <a:ext cx="383067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Richard Xu </a:t>
            </a:r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cs typeface="Segoe UI Semilight" panose="020B0402040204020203" pitchFamily="34" charset="0"/>
              </a:rPr>
              <a:t>:: 02 Determinantal Point Process &amp; Neural Networks Compression</a:t>
            </a:r>
          </a:p>
          <a:p>
            <a:pPr defTabSz="685800"/>
            <a:endParaRPr lang="en-US" altLang="zh-CN" sz="900" dirty="0">
              <a:solidFill>
                <a:srgbClr val="FFFFFF">
                  <a:lumMod val="65000"/>
                </a:srgbClr>
              </a:solidFill>
              <a:latin typeface="Calibri"/>
              <a:ea typeface="微软雅黑"/>
              <a:cs typeface="Segoe UI Semilight" panose="020B04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85C5AC-BA74-47A3-90A9-4261A0ED0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155" y="876881"/>
            <a:ext cx="3072090" cy="6422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CFA7D42-E20C-43C4-87BC-44B116ABEE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32" b="-1"/>
          <a:stretch/>
        </p:blipFill>
        <p:spPr>
          <a:xfrm>
            <a:off x="2231740" y="1735342"/>
            <a:ext cx="4419903" cy="15204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17190C9-8A84-4BB9-9535-5AC50A1D57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3837388"/>
            <a:ext cx="6691941" cy="83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30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801" y="707711"/>
            <a:ext cx="4830502" cy="57480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564ED27-E5A9-47EA-87F7-0E16F444549A}"/>
              </a:ext>
            </a:extLst>
          </p:cNvPr>
          <p:cNvSpPr txBox="1"/>
          <p:nvPr/>
        </p:nvSpPr>
        <p:spPr>
          <a:xfrm>
            <a:off x="287524" y="887414"/>
            <a:ext cx="8604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An </a:t>
            </a:r>
            <a:r>
              <a:rPr lang="en-US" altLang="zh-CN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L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-ensemble is a DPP, and its marginal kernel is:</a:t>
            </a:r>
          </a:p>
        </p:txBody>
      </p:sp>
      <p:sp>
        <p:nvSpPr>
          <p:cNvPr id="12" name="文本框 2">
            <a:extLst>
              <a:ext uri="{FF2B5EF4-FFF2-40B4-BE49-F238E27FC236}">
                <a16:creationId xmlns:a16="http://schemas.microsoft.com/office/drawing/2014/main" id="{3194C1D5-4528-4833-80CB-649295F6733F}"/>
              </a:ext>
            </a:extLst>
          </p:cNvPr>
          <p:cNvSpPr txBox="1"/>
          <p:nvPr/>
        </p:nvSpPr>
        <p:spPr>
          <a:xfrm>
            <a:off x="129256" y="271600"/>
            <a:ext cx="699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Conversion to Marginal distribution (1)</a:t>
            </a:r>
            <a:endParaRPr lang="zh-CN" altLang="en-US" sz="2000" b="1" dirty="0">
              <a:solidFill>
                <a:srgbClr val="FDD938"/>
              </a:solidFill>
              <a:latin typeface="Calibri"/>
              <a:ea typeface="微软雅黑"/>
            </a:endParaRP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B02B0C05-5643-4EC4-A9C2-2D89D06240E3}"/>
              </a:ext>
            </a:extLst>
          </p:cNvPr>
          <p:cNvSpPr/>
          <p:nvPr/>
        </p:nvSpPr>
        <p:spPr>
          <a:xfrm>
            <a:off x="129256" y="552259"/>
            <a:ext cx="383067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Richard Xu </a:t>
            </a:r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cs typeface="Segoe UI Semilight" panose="020B0402040204020203" pitchFamily="34" charset="0"/>
              </a:rPr>
              <a:t>:: 02 Determinantal Point Process &amp; Neural Networks Compression</a:t>
            </a:r>
          </a:p>
          <a:p>
            <a:pPr defTabSz="685800"/>
            <a:endParaRPr lang="en-US" altLang="zh-CN" sz="900" dirty="0">
              <a:solidFill>
                <a:srgbClr val="FFFFFF">
                  <a:lumMod val="65000"/>
                </a:srgbClr>
              </a:solidFill>
              <a:latin typeface="Calibri"/>
              <a:ea typeface="微软雅黑"/>
              <a:cs typeface="Segoe UI Semilight" panose="020B04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0F2A43-372C-4679-9D0B-1788D7347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9792" y="1468815"/>
            <a:ext cx="2448272" cy="2869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FEAA62A-078F-46FB-B842-57D744B0CCD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b="812"/>
          <a:stretch/>
        </p:blipFill>
        <p:spPr>
          <a:xfrm>
            <a:off x="659158" y="1764307"/>
            <a:ext cx="6145090" cy="336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21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2">
            <a:extLst>
              <a:ext uri="{FF2B5EF4-FFF2-40B4-BE49-F238E27FC236}">
                <a16:creationId xmlns:a16="http://schemas.microsoft.com/office/drawing/2014/main" id="{3194C1D5-4528-4833-80CB-649295F6733F}"/>
              </a:ext>
            </a:extLst>
          </p:cNvPr>
          <p:cNvSpPr txBox="1"/>
          <p:nvPr/>
        </p:nvSpPr>
        <p:spPr>
          <a:xfrm>
            <a:off x="129256" y="271600"/>
            <a:ext cx="699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Conversion to Marginal distribution (2)</a:t>
            </a:r>
            <a:endParaRPr lang="zh-CN" altLang="en-US" sz="2000" b="1" dirty="0">
              <a:solidFill>
                <a:srgbClr val="FDD938"/>
              </a:solidFill>
              <a:latin typeface="Calibri"/>
              <a:ea typeface="微软雅黑"/>
            </a:endParaRP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B02B0C05-5643-4EC4-A9C2-2D89D06240E3}"/>
              </a:ext>
            </a:extLst>
          </p:cNvPr>
          <p:cNvSpPr/>
          <p:nvPr/>
        </p:nvSpPr>
        <p:spPr>
          <a:xfrm>
            <a:off x="129256" y="552259"/>
            <a:ext cx="383067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Richard Xu </a:t>
            </a:r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cs typeface="Segoe UI Semilight" panose="020B0402040204020203" pitchFamily="34" charset="0"/>
              </a:rPr>
              <a:t>:: 02 Determinantal Point Process &amp; Neural Networks Compression</a:t>
            </a:r>
          </a:p>
          <a:p>
            <a:pPr defTabSz="685800"/>
            <a:endParaRPr lang="en-US" altLang="zh-CN" sz="900" dirty="0">
              <a:solidFill>
                <a:srgbClr val="FFFFFF">
                  <a:lumMod val="65000"/>
                </a:srgbClr>
              </a:solidFill>
              <a:latin typeface="Calibri"/>
              <a:ea typeface="微软雅黑"/>
              <a:cs typeface="Segoe UI Semilight" panose="020B04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9302AB-48D4-45D9-9E23-8E9EB85F2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788" y="824273"/>
            <a:ext cx="3757115" cy="431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16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2">
            <a:extLst>
              <a:ext uri="{FF2B5EF4-FFF2-40B4-BE49-F238E27FC236}">
                <a16:creationId xmlns:a16="http://schemas.microsoft.com/office/drawing/2014/main" id="{3194C1D5-4528-4833-80CB-649295F6733F}"/>
              </a:ext>
            </a:extLst>
          </p:cNvPr>
          <p:cNvSpPr txBox="1"/>
          <p:nvPr/>
        </p:nvSpPr>
        <p:spPr>
          <a:xfrm>
            <a:off x="129256" y="271600"/>
            <a:ext cx="699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Conversion to Marginal distribution (3)</a:t>
            </a:r>
            <a:endParaRPr lang="zh-CN" altLang="en-US" sz="2000" b="1" dirty="0">
              <a:solidFill>
                <a:srgbClr val="FDD938"/>
              </a:solidFill>
              <a:latin typeface="Calibri"/>
              <a:ea typeface="微软雅黑"/>
            </a:endParaRP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B02B0C05-5643-4EC4-A9C2-2D89D06240E3}"/>
              </a:ext>
            </a:extLst>
          </p:cNvPr>
          <p:cNvSpPr/>
          <p:nvPr/>
        </p:nvSpPr>
        <p:spPr>
          <a:xfrm>
            <a:off x="129256" y="552259"/>
            <a:ext cx="383067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Richard Xu </a:t>
            </a:r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cs typeface="Segoe UI Semilight" panose="020B0402040204020203" pitchFamily="34" charset="0"/>
              </a:rPr>
              <a:t>:: 02 Determinantal Point Process &amp; Neural Networks Compression</a:t>
            </a:r>
          </a:p>
          <a:p>
            <a:pPr defTabSz="685800"/>
            <a:endParaRPr lang="en-US" altLang="zh-CN" sz="900" dirty="0">
              <a:solidFill>
                <a:srgbClr val="FFFFFF">
                  <a:lumMod val="65000"/>
                </a:srgbClr>
              </a:solidFill>
              <a:latin typeface="Calibri"/>
              <a:ea typeface="微软雅黑"/>
              <a:cs typeface="Segoe UI Semilight" panose="020B04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B220D0-4B68-479D-B93F-38AC83B49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788" y="750172"/>
            <a:ext cx="3401202" cy="6101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D93DAB-D2CC-4B22-9CCD-A5FA54F22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61" y="1545603"/>
            <a:ext cx="7768138" cy="11701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CEDE05-7D98-4C3B-BD70-1DE944444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3828" y="2928048"/>
            <a:ext cx="2610478" cy="119187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2ACE3D4-1B97-47E2-8D59-2D6AB444B201}"/>
              </a:ext>
            </a:extLst>
          </p:cNvPr>
          <p:cNvSpPr/>
          <p:nvPr/>
        </p:nvSpPr>
        <p:spPr>
          <a:xfrm>
            <a:off x="323528" y="1505616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 Re-</a:t>
            </a:r>
            <a:r>
              <a:rPr lang="en-US" altLang="zh-CN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organise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:</a:t>
            </a: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395ABA5-CE68-45A6-BC3E-63AF298CB9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576" y="4309722"/>
            <a:ext cx="5580620" cy="31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833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0B2099-C0DE-4157-A2A4-B1C0A76AD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207" y="3453502"/>
            <a:ext cx="3525407" cy="6664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564ED27-E5A9-47EA-87F7-0E16F444549A}"/>
                  </a:ext>
                </a:extLst>
              </p:cNvPr>
              <p:cNvSpPr txBox="1"/>
              <p:nvPr/>
            </p:nvSpPr>
            <p:spPr>
              <a:xfrm>
                <a:off x="287524" y="887414"/>
                <a:ext cx="8604956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defTabSz="685800">
                  <a:buClr>
                    <a:srgbClr val="FDD938"/>
                  </a:buClr>
                  <a:buFont typeface="Wingdings" panose="05000000000000000000" pitchFamily="2" charset="2"/>
                  <a:buChar char="Ø"/>
                </a:pPr>
                <a:endParaRPr lang="en-US" altLang="zh-CN" b="1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285750" indent="-285750" defTabSz="685800">
                  <a:buClr>
                    <a:srgbClr val="FDD938"/>
                  </a:buClr>
                  <a:buFont typeface="Wingdings" panose="05000000000000000000" pitchFamily="2" charset="2"/>
                  <a:buChar char="Ø"/>
                </a:pPr>
                <a:endParaRPr lang="en-US" altLang="zh-CN" b="1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285750" indent="-285750" defTabSz="685800">
                  <a:buClr>
                    <a:srgbClr val="4472C4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b="1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Properties</a:t>
                </a:r>
              </a:p>
              <a:p>
                <a:pPr marL="285750" indent="-285750" defTabSz="685800">
                  <a:buClr>
                    <a:srgbClr val="FDD938"/>
                  </a:buClr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285750" indent="-285750" defTabSz="685800">
                  <a:buClr>
                    <a:srgbClr val="FDD938"/>
                  </a:buClr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285750" indent="-285750" defTabSz="685800">
                  <a:buClr>
                    <a:srgbClr val="FDD938"/>
                  </a:buClr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285750" indent="-285750" defTabSz="685800">
                  <a:buClr>
                    <a:srgbClr val="4472C4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b="1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Apply</a:t>
                </a:r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it to K = I –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:</a:t>
                </a:r>
              </a:p>
              <a:p>
                <a:pPr marL="285750" indent="-285750" defTabSz="685800">
                  <a:buClr>
                    <a:srgbClr val="FDD938"/>
                  </a:buClr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285750" indent="-285750" defTabSz="685800">
                  <a:buClr>
                    <a:srgbClr val="FDD938"/>
                  </a:buClr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285750" indent="-285750" defTabSz="685800">
                  <a:buClr>
                    <a:srgbClr val="FDD938"/>
                  </a:buClr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285750" indent="-285750" defTabSz="685800">
                  <a:buClr>
                    <a:srgbClr val="FDD938"/>
                  </a:buClr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defTabSz="685800">
                  <a:buClr>
                    <a:srgbClr val="FDD938"/>
                  </a:buClr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285750" indent="-285750" defTabSz="685800">
                  <a:buClr>
                    <a:srgbClr val="4472C4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Therefore,</a:t>
                </a:r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	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564ED27-E5A9-47EA-87F7-0E16F4445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24" y="887414"/>
                <a:ext cx="8604956" cy="3693319"/>
              </a:xfrm>
              <a:prstGeom prst="rect">
                <a:avLst/>
              </a:prstGeom>
              <a:blipFill>
                <a:blip r:embed="rId3"/>
                <a:stretch>
                  <a:fillRect l="-425" b="-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2">
            <a:extLst>
              <a:ext uri="{FF2B5EF4-FFF2-40B4-BE49-F238E27FC236}">
                <a16:creationId xmlns:a16="http://schemas.microsoft.com/office/drawing/2014/main" id="{3194C1D5-4528-4833-80CB-649295F6733F}"/>
              </a:ext>
            </a:extLst>
          </p:cNvPr>
          <p:cNvSpPr txBox="1"/>
          <p:nvPr/>
        </p:nvSpPr>
        <p:spPr>
          <a:xfrm>
            <a:off x="129256" y="271600"/>
            <a:ext cx="699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Eigen-value conversion</a:t>
            </a:r>
            <a:endParaRPr lang="zh-CN" altLang="en-US" sz="2000" b="1" dirty="0">
              <a:solidFill>
                <a:srgbClr val="FDD938"/>
              </a:solidFill>
              <a:latin typeface="Calibri"/>
              <a:ea typeface="微软雅黑"/>
            </a:endParaRP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B02B0C05-5643-4EC4-A9C2-2D89D06240E3}"/>
              </a:ext>
            </a:extLst>
          </p:cNvPr>
          <p:cNvSpPr/>
          <p:nvPr/>
        </p:nvSpPr>
        <p:spPr>
          <a:xfrm>
            <a:off x="129256" y="552259"/>
            <a:ext cx="383067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Richard Xu </a:t>
            </a:r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cs typeface="Segoe UI Semilight" panose="020B0402040204020203" pitchFamily="34" charset="0"/>
              </a:rPr>
              <a:t>:: 02 Determinantal Point Process &amp; Neural Networks Compression</a:t>
            </a:r>
          </a:p>
          <a:p>
            <a:pPr defTabSz="685800"/>
            <a:endParaRPr lang="en-US" altLang="zh-CN" sz="900" dirty="0">
              <a:solidFill>
                <a:srgbClr val="FFFFFF">
                  <a:lumMod val="65000"/>
                </a:srgbClr>
              </a:solidFill>
              <a:latin typeface="Calibri"/>
              <a:ea typeface="微软雅黑"/>
              <a:cs typeface="Segoe UI Semilight" panose="020B04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62CCF3-2ADB-46E1-B458-12F6ECCE9F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7804" y="803325"/>
            <a:ext cx="2688400" cy="2980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E8D5886-F634-40AA-BFD1-2F03814224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1800" y="1455626"/>
            <a:ext cx="3350618" cy="7238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9B4E2A3-C7CC-4105-B27A-6917EC2439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2879" y="2521341"/>
            <a:ext cx="5376510" cy="10585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9E41A6-956E-4B01-AF22-438BFB9ECC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7724" y="4340175"/>
            <a:ext cx="4299086" cy="72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31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_文本框 9">
            <a:extLst>
              <a:ext uri="{FF2B5EF4-FFF2-40B4-BE49-F238E27FC236}">
                <a16:creationId xmlns:a16="http://schemas.microsoft.com/office/drawing/2014/main" id="{F6C618EB-C733-4023-B9AE-6042A17EAF1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289063" y="1847419"/>
            <a:ext cx="9220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6600" dirty="0">
                <a:solidFill>
                  <a:prstClr val="black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01</a:t>
            </a:r>
            <a:endParaRPr lang="zh-CN" altLang="en-US" sz="6600" dirty="0">
              <a:solidFill>
                <a:prstClr val="black"/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cxnSp>
        <p:nvCxnSpPr>
          <p:cNvPr id="15" name="PA_直接连接符 13">
            <a:extLst>
              <a:ext uri="{FF2B5EF4-FFF2-40B4-BE49-F238E27FC236}">
                <a16:creationId xmlns:a16="http://schemas.microsoft.com/office/drawing/2014/main" id="{ADF76750-97ED-4F29-83C5-C4459D8B2F54}"/>
              </a:ext>
            </a:extLst>
          </p:cNvPr>
          <p:cNvCxnSpPr>
            <a:cxnSpLocks/>
          </p:cNvCxnSpPr>
          <p:nvPr>
            <p:custDataLst>
              <p:tags r:id="rId2"/>
            </p:custDataLst>
          </p:nvPr>
        </p:nvCxnSpPr>
        <p:spPr>
          <a:xfrm>
            <a:off x="2411760" y="2030884"/>
            <a:ext cx="0" cy="771102"/>
          </a:xfrm>
          <a:prstGeom prst="line">
            <a:avLst/>
          </a:prstGeom>
          <a:noFill/>
          <a:ln w="12700" cap="flat" cmpd="sng" algn="ctr">
            <a:solidFill>
              <a:srgbClr val="3A3A3A"/>
            </a:solidFill>
            <a:prstDash val="solid"/>
            <a:miter lim="800000"/>
          </a:ln>
          <a:effectLst/>
        </p:spPr>
      </p:cxnSp>
      <p:sp>
        <p:nvSpPr>
          <p:cNvPr id="5" name="PA_矩形 10">
            <a:extLst>
              <a:ext uri="{FF2B5EF4-FFF2-40B4-BE49-F238E27FC236}">
                <a16:creationId xmlns:a16="http://schemas.microsoft.com/office/drawing/2014/main" id="{94268C2E-661C-4B49-B603-02BD236619E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483769" y="1743658"/>
            <a:ext cx="666023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4000" dirty="0">
                <a:solidFill>
                  <a:srgbClr val="3A3A3A"/>
                </a:solidFill>
                <a:latin typeface="Calibri Light" panose="020F0302020204030204" pitchFamily="34" charset="0"/>
                <a:ea typeface="等线" panose="02010600030101010101" pitchFamily="2" charset="-122"/>
              </a:rPr>
              <a:t>Expectation-Maximization</a:t>
            </a:r>
            <a:r>
              <a:rPr lang="en-US" altLang="zh-CN" sz="4000" dirty="0">
                <a:solidFill>
                  <a:srgbClr val="FFC001"/>
                </a:solidFill>
                <a:latin typeface="Calibri Light" panose="020F0302020204030204" pitchFamily="34" charset="0"/>
                <a:ea typeface="等线" panose="02010600030101010101" pitchFamily="2" charset="-122"/>
              </a:rPr>
              <a:t> </a:t>
            </a:r>
            <a:r>
              <a:rPr lang="en-US" altLang="zh-CN" sz="4000" dirty="0">
                <a:solidFill>
                  <a:schemeClr val="accent5"/>
                </a:solidFill>
                <a:latin typeface="Calibri Light" panose="020F0302020204030204" pitchFamily="34" charset="0"/>
                <a:ea typeface="等线" panose="02010600030101010101" pitchFamily="2" charset="-122"/>
              </a:rPr>
              <a:t>&amp;</a:t>
            </a:r>
            <a:r>
              <a:rPr lang="en-US" altLang="zh-CN" sz="4000" dirty="0">
                <a:solidFill>
                  <a:srgbClr val="FFC001"/>
                </a:solidFill>
                <a:latin typeface="Calibri Light" panose="020F0302020204030204" pitchFamily="34" charset="0"/>
                <a:ea typeface="等线" panose="02010600030101010101" pitchFamily="2" charset="-122"/>
              </a:rPr>
              <a:t> </a:t>
            </a:r>
            <a:r>
              <a:rPr lang="en-US" altLang="zh-CN" sz="4000" dirty="0">
                <a:solidFill>
                  <a:schemeClr val="accent5"/>
                </a:solidFill>
                <a:latin typeface="Calibri Light" panose="020F0302020204030204" pitchFamily="34" charset="0"/>
                <a:ea typeface="等线" panose="02010600030101010101" pitchFamily="2" charset="-122"/>
              </a:rPr>
              <a:t>Matrix Capsule Networks</a:t>
            </a:r>
            <a:endParaRPr lang="zh-CN" altLang="en-US" sz="4000" dirty="0">
              <a:solidFill>
                <a:schemeClr val="accent5"/>
              </a:solidFill>
              <a:latin typeface="Calibri Light" panose="020F0302020204030204" pitchFamily="34" charset="0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0246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2">
            <a:extLst>
              <a:ext uri="{FF2B5EF4-FFF2-40B4-BE49-F238E27FC236}">
                <a16:creationId xmlns:a16="http://schemas.microsoft.com/office/drawing/2014/main" id="{3194C1D5-4528-4833-80CB-649295F6733F}"/>
              </a:ext>
            </a:extLst>
          </p:cNvPr>
          <p:cNvSpPr txBox="1"/>
          <p:nvPr/>
        </p:nvSpPr>
        <p:spPr>
          <a:xfrm>
            <a:off x="129256" y="271600"/>
            <a:ext cx="699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Conversions from </a:t>
            </a:r>
            <a:r>
              <a:rPr lang="en-US" altLang="zh-CN" sz="2000" b="1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K</a:t>
            </a:r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to </a:t>
            </a:r>
            <a:r>
              <a:rPr lang="en-US" altLang="zh-CN" sz="2000" b="1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L</a:t>
            </a:r>
            <a:endParaRPr lang="zh-CN" altLang="en-US" sz="2000" b="1" i="1" dirty="0">
              <a:solidFill>
                <a:srgbClr val="FDD938"/>
              </a:solidFill>
              <a:latin typeface="Calibri"/>
              <a:ea typeface="微软雅黑"/>
            </a:endParaRP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B02B0C05-5643-4EC4-A9C2-2D89D06240E3}"/>
              </a:ext>
            </a:extLst>
          </p:cNvPr>
          <p:cNvSpPr/>
          <p:nvPr/>
        </p:nvSpPr>
        <p:spPr>
          <a:xfrm>
            <a:off x="129256" y="552259"/>
            <a:ext cx="383067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Richard Xu </a:t>
            </a:r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cs typeface="Segoe UI Semilight" panose="020B0402040204020203" pitchFamily="34" charset="0"/>
              </a:rPr>
              <a:t>:: 02 Determinantal Point Process &amp; Neural Networks Compression</a:t>
            </a:r>
          </a:p>
          <a:p>
            <a:pPr defTabSz="685800"/>
            <a:endParaRPr lang="en-US" altLang="zh-CN" sz="900" dirty="0">
              <a:solidFill>
                <a:srgbClr val="FFFFFF">
                  <a:lumMod val="65000"/>
                </a:srgbClr>
              </a:solidFill>
              <a:latin typeface="Calibri"/>
              <a:ea typeface="微软雅黑"/>
              <a:cs typeface="Segoe UI Semilight" panose="020B04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C9E452-1CB5-425D-8705-09F3687EF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306" y="1202250"/>
            <a:ext cx="4521445" cy="286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274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564ED27-E5A9-47EA-87F7-0E16F444549A}"/>
              </a:ext>
            </a:extLst>
          </p:cNvPr>
          <p:cNvSpPr txBox="1"/>
          <p:nvPr/>
        </p:nvSpPr>
        <p:spPr>
          <a:xfrm>
            <a:off x="287524" y="887414"/>
            <a:ext cx="86049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Although it’s a discrete distribution, but you can just sample it like </a:t>
            </a:r>
            <a:r>
              <a:rPr lang="en-US" altLang="zh-CN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Softmax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 output, why?</a:t>
            </a: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There is so much to study about this family of model and many interesting research, including neural networks, </a:t>
            </a:r>
            <a:r>
              <a:rPr lang="en-US" altLang="zh-CN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e.g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,. for mini-batch diversification</a:t>
            </a:r>
          </a:p>
          <a:p>
            <a:pPr defTabSz="685800">
              <a:buClr>
                <a:srgbClr val="FDD938"/>
              </a:buClr>
            </a:pPr>
            <a:r>
              <a:rPr lang="en-US" altLang="zh-CN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“Zhang, </a:t>
            </a:r>
            <a:r>
              <a:rPr lang="en-US" altLang="zh-CN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Kjellstrm</a:t>
            </a:r>
            <a:r>
              <a:rPr lang="en-US" altLang="zh-CN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altLang="zh-CN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Mandt</a:t>
            </a:r>
            <a:r>
              <a:rPr lang="en-US" altLang="zh-CN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(2017) </a:t>
            </a:r>
            <a:r>
              <a:rPr lang="en-US" altLang="zh-CN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Determinantal</a:t>
            </a:r>
            <a:r>
              <a:rPr lang="en-US" altLang="zh-CN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Point Processes for Mini-Batch Diversification”</a:t>
            </a:r>
          </a:p>
          <a:p>
            <a:pPr defTabSz="685800">
              <a:buClr>
                <a:srgbClr val="FDD938"/>
              </a:buClr>
            </a:pPr>
            <a:endParaRPr lang="en-US" altLang="zh-CN" i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As well as a lot of applications such as diverse subset of news collection portal</a:t>
            </a: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Today, we talk about an example of it is used in neural network compression</a:t>
            </a:r>
          </a:p>
          <a:p>
            <a:pPr defTabSz="685800">
              <a:buClr>
                <a:srgbClr val="FDD938"/>
              </a:buClr>
            </a:pPr>
            <a:r>
              <a:rPr lang="en-US" altLang="zh-CN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“</a:t>
            </a:r>
            <a:r>
              <a:rPr lang="en-US" altLang="zh-CN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Mariet</a:t>
            </a:r>
            <a:r>
              <a:rPr lang="en-US" altLang="zh-CN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et., al, Diversity Networks: (2016) Neural Network Compression Using Determinantal Point Processes”</a:t>
            </a:r>
          </a:p>
        </p:txBody>
      </p:sp>
      <p:sp>
        <p:nvSpPr>
          <p:cNvPr id="12" name="文本框 2">
            <a:extLst>
              <a:ext uri="{FF2B5EF4-FFF2-40B4-BE49-F238E27FC236}">
                <a16:creationId xmlns:a16="http://schemas.microsoft.com/office/drawing/2014/main" id="{3194C1D5-4528-4833-80CB-649295F6733F}"/>
              </a:ext>
            </a:extLst>
          </p:cNvPr>
          <p:cNvSpPr txBox="1"/>
          <p:nvPr/>
        </p:nvSpPr>
        <p:spPr>
          <a:xfrm>
            <a:off x="129256" y="271600"/>
            <a:ext cx="699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Many interesting things about DPP</a:t>
            </a:r>
            <a:endParaRPr lang="zh-CN" altLang="en-US" sz="2000" b="1" dirty="0">
              <a:solidFill>
                <a:srgbClr val="FDD938"/>
              </a:solidFill>
              <a:latin typeface="Calibri"/>
              <a:ea typeface="微软雅黑"/>
            </a:endParaRP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B02B0C05-5643-4EC4-A9C2-2D89D06240E3}"/>
              </a:ext>
            </a:extLst>
          </p:cNvPr>
          <p:cNvSpPr/>
          <p:nvPr/>
        </p:nvSpPr>
        <p:spPr>
          <a:xfrm>
            <a:off x="129256" y="552259"/>
            <a:ext cx="383067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Richard Xu </a:t>
            </a:r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cs typeface="Segoe UI Semilight" panose="020B0402040204020203" pitchFamily="34" charset="0"/>
              </a:rPr>
              <a:t>:: 02 Determinantal Point Process &amp; Neural Networks Compression</a:t>
            </a:r>
          </a:p>
          <a:p>
            <a:pPr defTabSz="685800"/>
            <a:endParaRPr lang="en-US" altLang="zh-CN" sz="900" dirty="0">
              <a:solidFill>
                <a:srgbClr val="FFFFFF">
                  <a:lumMod val="65000"/>
                </a:srgbClr>
              </a:solidFill>
              <a:latin typeface="Calibri"/>
              <a:ea typeface="微软雅黑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7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564ED27-E5A9-47EA-87F7-0E16F444549A}"/>
              </a:ext>
            </a:extLst>
          </p:cNvPr>
          <p:cNvSpPr txBox="1"/>
          <p:nvPr/>
        </p:nvSpPr>
        <p:spPr>
          <a:xfrm>
            <a:off x="287524" y="887414"/>
            <a:ext cx="88564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very important topic, think about how we can put all VGG parameters in a mobile device!</a:t>
            </a: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many works are started on neural network compression</a:t>
            </a: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one seminal research: </a:t>
            </a:r>
            <a:r>
              <a:rPr lang="en-US" altLang="zh-CN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“Han et. al, (2015) deep compression: Compression Deep Neural Networks with Pruning, Trained Quantization and Huffman coding”</a:t>
            </a: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i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i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i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i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i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i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i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i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examples as such performs compression on parameters</a:t>
            </a: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chemeClr val="accent5"/>
                </a:solidFill>
              </a:rPr>
              <a:t>Question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 is, can we use DPP to remove redundantly-performing neurons?</a:t>
            </a:r>
          </a:p>
        </p:txBody>
      </p:sp>
      <p:sp>
        <p:nvSpPr>
          <p:cNvPr id="12" name="文本框 2">
            <a:extLst>
              <a:ext uri="{FF2B5EF4-FFF2-40B4-BE49-F238E27FC236}">
                <a16:creationId xmlns:a16="http://schemas.microsoft.com/office/drawing/2014/main" id="{3194C1D5-4528-4833-80CB-649295F6733F}"/>
              </a:ext>
            </a:extLst>
          </p:cNvPr>
          <p:cNvSpPr txBox="1"/>
          <p:nvPr/>
        </p:nvSpPr>
        <p:spPr>
          <a:xfrm>
            <a:off x="129256" y="271600"/>
            <a:ext cx="699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Neural Networks compression</a:t>
            </a: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B02B0C05-5643-4EC4-A9C2-2D89D06240E3}"/>
              </a:ext>
            </a:extLst>
          </p:cNvPr>
          <p:cNvSpPr/>
          <p:nvPr/>
        </p:nvSpPr>
        <p:spPr>
          <a:xfrm>
            <a:off x="129256" y="552259"/>
            <a:ext cx="383067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Richard Xu </a:t>
            </a:r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cs typeface="Segoe UI Semilight" panose="020B0402040204020203" pitchFamily="34" charset="0"/>
              </a:rPr>
              <a:t>:: 02 Determinantal Point Process &amp; Neural Networks Compression</a:t>
            </a:r>
          </a:p>
          <a:p>
            <a:pPr defTabSz="685800"/>
            <a:endParaRPr lang="en-US" altLang="zh-CN" sz="900" dirty="0">
              <a:solidFill>
                <a:srgbClr val="FFFFFF">
                  <a:lumMod val="65000"/>
                </a:srgbClr>
              </a:solidFill>
              <a:latin typeface="Calibri"/>
              <a:ea typeface="微软雅黑"/>
              <a:cs typeface="Segoe UI Semilight" panose="020B04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788" y="2030162"/>
            <a:ext cx="3371850" cy="22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69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110FCF-E651-42F5-A767-6D255C7D4CC4}"/>
              </a:ext>
            </a:extLst>
          </p:cNvPr>
          <p:cNvSpPr txBox="1"/>
          <p:nvPr/>
        </p:nvSpPr>
        <p:spPr>
          <a:xfrm>
            <a:off x="5741785" y="615502"/>
            <a:ext cx="5230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/>
              <a:t>0.5</a:t>
            </a:r>
          </a:p>
          <a:p>
            <a:pPr algn="ctr">
              <a:lnSpc>
                <a:spcPct val="150000"/>
              </a:lnSpc>
            </a:pPr>
            <a:r>
              <a:rPr lang="en-US" altLang="zh-CN" sz="1200" dirty="0"/>
              <a:t>0.6</a:t>
            </a:r>
          </a:p>
          <a:p>
            <a:pPr algn="ctr">
              <a:lnSpc>
                <a:spcPct val="150000"/>
              </a:lnSpc>
            </a:pPr>
            <a:r>
              <a:rPr lang="en-US" altLang="zh-CN" sz="1200" dirty="0"/>
              <a:t>0.3</a:t>
            </a:r>
          </a:p>
          <a:p>
            <a:pPr algn="ctr">
              <a:lnSpc>
                <a:spcPct val="150000"/>
              </a:lnSpc>
            </a:pPr>
            <a:r>
              <a:rPr lang="en-US" altLang="zh-CN" sz="1200" dirty="0"/>
              <a:t>0.7</a:t>
            </a:r>
            <a:endParaRPr lang="zh-CN" altLang="en-US" sz="1200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68110FCF-E651-42F5-A767-6D255C7D4CC4}"/>
              </a:ext>
            </a:extLst>
          </p:cNvPr>
          <p:cNvSpPr txBox="1"/>
          <p:nvPr/>
        </p:nvSpPr>
        <p:spPr>
          <a:xfrm>
            <a:off x="5720648" y="2326132"/>
            <a:ext cx="544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/>
              <a:t>0.49</a:t>
            </a:r>
          </a:p>
          <a:p>
            <a:pPr algn="ctr">
              <a:lnSpc>
                <a:spcPct val="150000"/>
              </a:lnSpc>
            </a:pPr>
            <a:r>
              <a:rPr lang="en-US" altLang="zh-CN" sz="1200" dirty="0"/>
              <a:t>0.61</a:t>
            </a:r>
          </a:p>
          <a:p>
            <a:pPr algn="ctr">
              <a:lnSpc>
                <a:spcPct val="150000"/>
              </a:lnSpc>
            </a:pPr>
            <a:r>
              <a:rPr lang="en-US" altLang="zh-CN" sz="1200" dirty="0"/>
              <a:t>0.32</a:t>
            </a:r>
          </a:p>
          <a:p>
            <a:pPr algn="ctr">
              <a:lnSpc>
                <a:spcPct val="150000"/>
              </a:lnSpc>
            </a:pPr>
            <a:r>
              <a:rPr lang="en-US" altLang="zh-CN" sz="1200" dirty="0"/>
              <a:t>0.68</a:t>
            </a:r>
            <a:endParaRPr lang="zh-CN" alt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762E83-1B41-4B38-B253-F75AD55C94CC}"/>
              </a:ext>
            </a:extLst>
          </p:cNvPr>
          <p:cNvSpPr/>
          <p:nvPr/>
        </p:nvSpPr>
        <p:spPr>
          <a:xfrm>
            <a:off x="5240884" y="843566"/>
            <a:ext cx="396044" cy="3950737"/>
          </a:xfrm>
          <a:prstGeom prst="rect">
            <a:avLst/>
          </a:prstGeom>
          <a:solidFill>
            <a:schemeClr val="bg1"/>
          </a:solidFill>
          <a:ln>
            <a:solidFill>
              <a:srgbClr val="4C4C4C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2">
            <a:extLst>
              <a:ext uri="{FF2B5EF4-FFF2-40B4-BE49-F238E27FC236}">
                <a16:creationId xmlns:a16="http://schemas.microsoft.com/office/drawing/2014/main" id="{3194C1D5-4528-4833-80CB-649295F6733F}"/>
              </a:ext>
            </a:extLst>
          </p:cNvPr>
          <p:cNvSpPr txBox="1"/>
          <p:nvPr/>
        </p:nvSpPr>
        <p:spPr>
          <a:xfrm>
            <a:off x="129256" y="271600"/>
            <a:ext cx="6999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Simple Illustration</a:t>
            </a:r>
            <a:endParaRPr lang="zh-CN" altLang="en-US" b="1" dirty="0">
              <a:solidFill>
                <a:srgbClr val="FDD938"/>
              </a:solidFill>
              <a:latin typeface="Calibri"/>
              <a:ea typeface="微软雅黑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AFD97F1-3E00-4178-9277-61A185CC020F}"/>
              </a:ext>
            </a:extLst>
          </p:cNvPr>
          <p:cNvSpPr/>
          <p:nvPr/>
        </p:nvSpPr>
        <p:spPr>
          <a:xfrm>
            <a:off x="5348896" y="1023578"/>
            <a:ext cx="180020" cy="180020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BC76638-96B8-4F0C-BDB3-AAA8B8DE4CFF}"/>
              </a:ext>
            </a:extLst>
          </p:cNvPr>
          <p:cNvSpPr/>
          <p:nvPr/>
        </p:nvSpPr>
        <p:spPr>
          <a:xfrm>
            <a:off x="5348896" y="1397756"/>
            <a:ext cx="180020" cy="18002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16133FC-CF19-4E47-BA69-9E7A60707EBF}"/>
              </a:ext>
            </a:extLst>
          </p:cNvPr>
          <p:cNvSpPr/>
          <p:nvPr/>
        </p:nvSpPr>
        <p:spPr>
          <a:xfrm>
            <a:off x="5348896" y="1771934"/>
            <a:ext cx="180020" cy="18002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DC1E40D-63A5-47C7-A7CD-1E5189D0F80B}"/>
              </a:ext>
            </a:extLst>
          </p:cNvPr>
          <p:cNvSpPr/>
          <p:nvPr/>
        </p:nvSpPr>
        <p:spPr>
          <a:xfrm>
            <a:off x="5348896" y="2146112"/>
            <a:ext cx="180020" cy="18002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692A5E0-081C-4299-9C79-46DB0509EB29}"/>
              </a:ext>
            </a:extLst>
          </p:cNvPr>
          <p:cNvSpPr/>
          <p:nvPr/>
        </p:nvSpPr>
        <p:spPr>
          <a:xfrm>
            <a:off x="5348896" y="2520290"/>
            <a:ext cx="180020" cy="18002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C4C76C3-C937-43D0-8A01-8F2212A543EF}"/>
              </a:ext>
            </a:extLst>
          </p:cNvPr>
          <p:cNvSpPr/>
          <p:nvPr/>
        </p:nvSpPr>
        <p:spPr>
          <a:xfrm>
            <a:off x="5348896" y="2894468"/>
            <a:ext cx="180020" cy="1800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BD4956B-DCD7-4B8F-9D9A-18904CD92F53}"/>
              </a:ext>
            </a:extLst>
          </p:cNvPr>
          <p:cNvSpPr/>
          <p:nvPr/>
        </p:nvSpPr>
        <p:spPr>
          <a:xfrm>
            <a:off x="5348896" y="3268646"/>
            <a:ext cx="180020" cy="18002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99B6020-B240-495D-91CE-B9A56C216E13}"/>
              </a:ext>
            </a:extLst>
          </p:cNvPr>
          <p:cNvSpPr/>
          <p:nvPr/>
        </p:nvSpPr>
        <p:spPr>
          <a:xfrm>
            <a:off x="5348896" y="3642824"/>
            <a:ext cx="180020" cy="18002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62E08D4-49CF-477B-A7B3-1EC03A35ED77}"/>
              </a:ext>
            </a:extLst>
          </p:cNvPr>
          <p:cNvSpPr/>
          <p:nvPr/>
        </p:nvSpPr>
        <p:spPr>
          <a:xfrm>
            <a:off x="5348896" y="4017002"/>
            <a:ext cx="180020" cy="18002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2754ABF-5CFF-4487-AE8F-5C11AC6C1E9E}"/>
              </a:ext>
            </a:extLst>
          </p:cNvPr>
          <p:cNvSpPr/>
          <p:nvPr/>
        </p:nvSpPr>
        <p:spPr>
          <a:xfrm>
            <a:off x="5341752" y="4391183"/>
            <a:ext cx="180020" cy="18002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Double Bracket 2">
            <a:extLst>
              <a:ext uri="{FF2B5EF4-FFF2-40B4-BE49-F238E27FC236}">
                <a16:creationId xmlns:a16="http://schemas.microsoft.com/office/drawing/2014/main" id="{4256731D-12A2-44A7-B7AE-D03CE056AEDE}"/>
              </a:ext>
            </a:extLst>
          </p:cNvPr>
          <p:cNvSpPr/>
          <p:nvPr/>
        </p:nvSpPr>
        <p:spPr>
          <a:xfrm>
            <a:off x="5741784" y="740007"/>
            <a:ext cx="523089" cy="1063012"/>
          </a:xfrm>
          <a:prstGeom prst="bracket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Curved Connector 10"/>
          <p:cNvCxnSpPr>
            <a:cxnSpLocks/>
            <a:stCxn id="42" idx="3"/>
            <a:endCxn id="6" idx="2"/>
          </p:cNvCxnSpPr>
          <p:nvPr/>
        </p:nvCxnSpPr>
        <p:spPr>
          <a:xfrm flipV="1">
            <a:off x="1979613" y="1113588"/>
            <a:ext cx="3369283" cy="3210960"/>
          </a:xfrm>
          <a:prstGeom prst="curvedConnector3">
            <a:avLst>
              <a:gd name="adj1" fmla="val 50000"/>
            </a:avLst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cxnSpLocks/>
            <a:stCxn id="40" idx="3"/>
            <a:endCxn id="6" idx="1"/>
          </p:cNvCxnSpPr>
          <p:nvPr/>
        </p:nvCxnSpPr>
        <p:spPr>
          <a:xfrm flipV="1">
            <a:off x="1978853" y="1049941"/>
            <a:ext cx="3396406" cy="226068"/>
          </a:xfrm>
          <a:prstGeom prst="curvedConnector4">
            <a:avLst>
              <a:gd name="adj1" fmla="val 49612"/>
              <a:gd name="adj2" fmla="val 277679"/>
            </a:avLst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cxnSpLocks/>
            <a:stCxn id="38" idx="3"/>
          </p:cNvCxnSpPr>
          <p:nvPr/>
        </p:nvCxnSpPr>
        <p:spPr>
          <a:xfrm flipV="1">
            <a:off x="1997051" y="1143407"/>
            <a:ext cx="3341975" cy="2152140"/>
          </a:xfrm>
          <a:prstGeom prst="curvedConnector3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>
            <a:extLst>
              <a:ext uri="{FF2B5EF4-FFF2-40B4-BE49-F238E27FC236}">
                <a16:creationId xmlns:a16="http://schemas.microsoft.com/office/drawing/2014/main" id="{47762E83-1B41-4B38-B253-F75AD55C94CC}"/>
              </a:ext>
            </a:extLst>
          </p:cNvPr>
          <p:cNvSpPr/>
          <p:nvPr/>
        </p:nvSpPr>
        <p:spPr>
          <a:xfrm>
            <a:off x="4247964" y="843566"/>
            <a:ext cx="396044" cy="39507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4AFD97F1-3E00-4178-9277-61A185CC020F}"/>
              </a:ext>
            </a:extLst>
          </p:cNvPr>
          <p:cNvSpPr/>
          <p:nvPr/>
        </p:nvSpPr>
        <p:spPr>
          <a:xfrm>
            <a:off x="4355976" y="1023578"/>
            <a:ext cx="180020" cy="18002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FBC76638-96B8-4F0C-BDB3-AAA8B8DE4CFF}"/>
              </a:ext>
            </a:extLst>
          </p:cNvPr>
          <p:cNvSpPr/>
          <p:nvPr/>
        </p:nvSpPr>
        <p:spPr>
          <a:xfrm>
            <a:off x="4355976" y="1397756"/>
            <a:ext cx="180020" cy="18002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B16133FC-CF19-4E47-BA69-9E7A60707EBF}"/>
              </a:ext>
            </a:extLst>
          </p:cNvPr>
          <p:cNvSpPr/>
          <p:nvPr/>
        </p:nvSpPr>
        <p:spPr>
          <a:xfrm>
            <a:off x="4355976" y="1771934"/>
            <a:ext cx="180020" cy="18002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ADC1E40D-63A5-47C7-A7CD-1E5189D0F80B}"/>
              </a:ext>
            </a:extLst>
          </p:cNvPr>
          <p:cNvSpPr/>
          <p:nvPr/>
        </p:nvSpPr>
        <p:spPr>
          <a:xfrm>
            <a:off x="4355976" y="2146112"/>
            <a:ext cx="180020" cy="18002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3692A5E0-081C-4299-9C79-46DB0509EB29}"/>
              </a:ext>
            </a:extLst>
          </p:cNvPr>
          <p:cNvSpPr/>
          <p:nvPr/>
        </p:nvSpPr>
        <p:spPr>
          <a:xfrm>
            <a:off x="4355976" y="2520290"/>
            <a:ext cx="180020" cy="18002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CC4C76C3-C937-43D0-8A01-8F2212A543EF}"/>
              </a:ext>
            </a:extLst>
          </p:cNvPr>
          <p:cNvSpPr/>
          <p:nvPr/>
        </p:nvSpPr>
        <p:spPr>
          <a:xfrm>
            <a:off x="4355976" y="2894468"/>
            <a:ext cx="180020" cy="18002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CBD4956B-DCD7-4B8F-9D9A-18904CD92F53}"/>
              </a:ext>
            </a:extLst>
          </p:cNvPr>
          <p:cNvSpPr/>
          <p:nvPr/>
        </p:nvSpPr>
        <p:spPr>
          <a:xfrm>
            <a:off x="4355976" y="3268646"/>
            <a:ext cx="180020" cy="18002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499B6020-B240-495D-91CE-B9A56C216E13}"/>
              </a:ext>
            </a:extLst>
          </p:cNvPr>
          <p:cNvSpPr/>
          <p:nvPr/>
        </p:nvSpPr>
        <p:spPr>
          <a:xfrm>
            <a:off x="4355976" y="3642824"/>
            <a:ext cx="180020" cy="18002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262E08D4-49CF-477B-A7B3-1EC03A35ED77}"/>
              </a:ext>
            </a:extLst>
          </p:cNvPr>
          <p:cNvSpPr/>
          <p:nvPr/>
        </p:nvSpPr>
        <p:spPr>
          <a:xfrm>
            <a:off x="4355976" y="4017002"/>
            <a:ext cx="180020" cy="18002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B2754ABF-5CFF-4487-AE8F-5C11AC6C1E9E}"/>
              </a:ext>
            </a:extLst>
          </p:cNvPr>
          <p:cNvSpPr/>
          <p:nvPr/>
        </p:nvSpPr>
        <p:spPr>
          <a:xfrm>
            <a:off x="4348832" y="4391183"/>
            <a:ext cx="180020" cy="18002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47762E83-1B41-4B38-B253-F75AD55C94CC}"/>
              </a:ext>
            </a:extLst>
          </p:cNvPr>
          <p:cNvSpPr/>
          <p:nvPr/>
        </p:nvSpPr>
        <p:spPr>
          <a:xfrm>
            <a:off x="6264874" y="843566"/>
            <a:ext cx="396044" cy="39507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Double Bracket 208">
            <a:extLst>
              <a:ext uri="{FF2B5EF4-FFF2-40B4-BE49-F238E27FC236}">
                <a16:creationId xmlns:a16="http://schemas.microsoft.com/office/drawing/2014/main" id="{4256731D-12A2-44A7-B7AE-D03CE056AEDE}"/>
              </a:ext>
            </a:extLst>
          </p:cNvPr>
          <p:cNvSpPr/>
          <p:nvPr/>
        </p:nvSpPr>
        <p:spPr>
          <a:xfrm>
            <a:off x="5720648" y="2450637"/>
            <a:ext cx="544226" cy="1063012"/>
          </a:xfrm>
          <a:prstGeom prst="bracket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1" name="Curved Connector 210"/>
          <p:cNvCxnSpPr>
            <a:cxnSpLocks/>
            <a:stCxn id="40" idx="3"/>
            <a:endCxn id="31" idx="2"/>
          </p:cNvCxnSpPr>
          <p:nvPr/>
        </p:nvCxnSpPr>
        <p:spPr>
          <a:xfrm>
            <a:off x="1978853" y="1276009"/>
            <a:ext cx="3370043" cy="1708469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urved Connector 211"/>
          <p:cNvCxnSpPr>
            <a:cxnSpLocks/>
            <a:stCxn id="39" idx="3"/>
            <a:endCxn id="31" idx="2"/>
          </p:cNvCxnSpPr>
          <p:nvPr/>
        </p:nvCxnSpPr>
        <p:spPr>
          <a:xfrm>
            <a:off x="1979613" y="2279256"/>
            <a:ext cx="3369283" cy="705222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urved Connector 212"/>
          <p:cNvCxnSpPr>
            <a:cxnSpLocks/>
            <a:stCxn id="38" idx="3"/>
            <a:endCxn id="31" idx="2"/>
          </p:cNvCxnSpPr>
          <p:nvPr/>
        </p:nvCxnSpPr>
        <p:spPr>
          <a:xfrm flipV="1">
            <a:off x="1997051" y="2984478"/>
            <a:ext cx="3351845" cy="311069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urved Connector 213"/>
          <p:cNvCxnSpPr>
            <a:cxnSpLocks/>
            <a:stCxn id="42" idx="3"/>
          </p:cNvCxnSpPr>
          <p:nvPr/>
        </p:nvCxnSpPr>
        <p:spPr>
          <a:xfrm flipV="1">
            <a:off x="1979613" y="3006252"/>
            <a:ext cx="3344991" cy="1318296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EE8EC79C-0938-4256-A24F-7BE789C16FE1}"/>
              </a:ext>
            </a:extLst>
          </p:cNvPr>
          <p:cNvSpPr/>
          <p:nvPr/>
        </p:nvSpPr>
        <p:spPr>
          <a:xfrm>
            <a:off x="6487356" y="1023578"/>
            <a:ext cx="180020" cy="18002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FAC6F5C-96A7-4E96-BA77-03A2E395528D}"/>
              </a:ext>
            </a:extLst>
          </p:cNvPr>
          <p:cNvSpPr/>
          <p:nvPr/>
        </p:nvSpPr>
        <p:spPr>
          <a:xfrm>
            <a:off x="6487356" y="1397756"/>
            <a:ext cx="180020" cy="18002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1453FB3-9EC4-4C30-8436-272760A381A2}"/>
              </a:ext>
            </a:extLst>
          </p:cNvPr>
          <p:cNvSpPr/>
          <p:nvPr/>
        </p:nvSpPr>
        <p:spPr>
          <a:xfrm>
            <a:off x="6487356" y="1771934"/>
            <a:ext cx="180020" cy="18002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E08CF84-63D6-47CD-910E-9591F2B15605}"/>
              </a:ext>
            </a:extLst>
          </p:cNvPr>
          <p:cNvSpPr/>
          <p:nvPr/>
        </p:nvSpPr>
        <p:spPr>
          <a:xfrm>
            <a:off x="6487356" y="2146112"/>
            <a:ext cx="180020" cy="18002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DE23163-9CB9-4039-8026-93F29AC1AF86}"/>
              </a:ext>
            </a:extLst>
          </p:cNvPr>
          <p:cNvSpPr/>
          <p:nvPr/>
        </p:nvSpPr>
        <p:spPr>
          <a:xfrm>
            <a:off x="6487356" y="2520290"/>
            <a:ext cx="180020" cy="18002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EB1FC2B-346E-4513-9C16-503F5438B952}"/>
              </a:ext>
            </a:extLst>
          </p:cNvPr>
          <p:cNvSpPr/>
          <p:nvPr/>
        </p:nvSpPr>
        <p:spPr>
          <a:xfrm>
            <a:off x="6487356" y="2894468"/>
            <a:ext cx="180020" cy="18002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C6F9DE8-C990-44E7-B828-9A06A9120FD2}"/>
              </a:ext>
            </a:extLst>
          </p:cNvPr>
          <p:cNvSpPr/>
          <p:nvPr/>
        </p:nvSpPr>
        <p:spPr>
          <a:xfrm>
            <a:off x="6487356" y="3268646"/>
            <a:ext cx="180020" cy="18002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B626221-907E-4B9E-82ED-6DEFA5019343}"/>
              </a:ext>
            </a:extLst>
          </p:cNvPr>
          <p:cNvSpPr/>
          <p:nvPr/>
        </p:nvSpPr>
        <p:spPr>
          <a:xfrm>
            <a:off x="6487356" y="3642824"/>
            <a:ext cx="180020" cy="18002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8BD50AC-6E14-48B0-A4AE-386B08EA31BA}"/>
              </a:ext>
            </a:extLst>
          </p:cNvPr>
          <p:cNvSpPr/>
          <p:nvPr/>
        </p:nvSpPr>
        <p:spPr>
          <a:xfrm>
            <a:off x="6487356" y="4017002"/>
            <a:ext cx="180020" cy="18002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C3E6FCBE-D5FE-4780-BDF1-525D85AC61B0}"/>
              </a:ext>
            </a:extLst>
          </p:cNvPr>
          <p:cNvSpPr/>
          <p:nvPr/>
        </p:nvSpPr>
        <p:spPr>
          <a:xfrm>
            <a:off x="6480212" y="4391183"/>
            <a:ext cx="180020" cy="18002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">
            <a:extLst>
              <a:ext uri="{FF2B5EF4-FFF2-40B4-BE49-F238E27FC236}">
                <a16:creationId xmlns:a16="http://schemas.microsoft.com/office/drawing/2014/main" id="{5F1583AD-6D08-4DEA-BB7F-1F519B6B08E9}"/>
              </a:ext>
            </a:extLst>
          </p:cNvPr>
          <p:cNvSpPr/>
          <p:nvPr/>
        </p:nvSpPr>
        <p:spPr>
          <a:xfrm>
            <a:off x="129256" y="552259"/>
            <a:ext cx="3830676" cy="2308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Richard Xu </a:t>
            </a:r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cs typeface="Segoe UI Semilight" panose="020B0402040204020203" pitchFamily="34" charset="0"/>
              </a:rPr>
              <a:t>:: 02 Determinantal Point Process &amp; Neural Networks Compression</a:t>
            </a:r>
          </a:p>
        </p:txBody>
      </p:sp>
      <p:cxnSp>
        <p:nvCxnSpPr>
          <p:cNvPr id="65" name="Curved Connector 64"/>
          <p:cNvCxnSpPr>
            <a:stCxn id="39" idx="3"/>
            <a:endCxn id="6" idx="3"/>
          </p:cNvCxnSpPr>
          <p:nvPr/>
        </p:nvCxnSpPr>
        <p:spPr>
          <a:xfrm flipV="1">
            <a:off x="1979613" y="1177235"/>
            <a:ext cx="3395646" cy="1102021"/>
          </a:xfrm>
          <a:prstGeom prst="curved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17" y="2890014"/>
            <a:ext cx="1215334" cy="811065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74" y="1879562"/>
            <a:ext cx="1219439" cy="79938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67" y="876866"/>
            <a:ext cx="1196186" cy="798286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07" y="3924897"/>
            <a:ext cx="1197706" cy="799301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5800388" y="41802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/>
              <a:t>v</a:t>
            </a:r>
            <a:r>
              <a:rPr lang="en-AU" i="1" baseline="-25000" dirty="0"/>
              <a:t>i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800388" y="2081305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 err="1"/>
              <a:t>v</a:t>
            </a:r>
            <a:r>
              <a:rPr lang="en-AU" i="1" baseline="-25000" dirty="0" err="1"/>
              <a:t>j</a:t>
            </a:r>
            <a:endParaRPr lang="en-AU" i="1" baseline="-25000" dirty="0"/>
          </a:p>
        </p:txBody>
      </p:sp>
    </p:spTree>
    <p:extLst>
      <p:ext uri="{BB962C8B-B14F-4D97-AF65-F5344CB8AC3E}">
        <p14:creationId xmlns:p14="http://schemas.microsoft.com/office/powerpoint/2010/main" val="1207926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564ED27-E5A9-47EA-87F7-0E16F444549A}"/>
              </a:ext>
            </a:extLst>
          </p:cNvPr>
          <p:cNvSpPr txBox="1"/>
          <p:nvPr/>
        </p:nvSpPr>
        <p:spPr>
          <a:xfrm>
            <a:off x="287524" y="887414"/>
            <a:ext cx="86049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</a:p>
        </p:txBody>
      </p:sp>
      <p:sp>
        <p:nvSpPr>
          <p:cNvPr id="12" name="文本框 2">
            <a:extLst>
              <a:ext uri="{FF2B5EF4-FFF2-40B4-BE49-F238E27FC236}">
                <a16:creationId xmlns:a16="http://schemas.microsoft.com/office/drawing/2014/main" id="{3194C1D5-4528-4833-80CB-649295F6733F}"/>
              </a:ext>
            </a:extLst>
          </p:cNvPr>
          <p:cNvSpPr txBox="1"/>
          <p:nvPr/>
        </p:nvSpPr>
        <p:spPr>
          <a:xfrm>
            <a:off x="129256" y="271600"/>
            <a:ext cx="699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Apply DPP to Neural Networks compression</a:t>
            </a:r>
            <a:endParaRPr lang="zh-CN" altLang="en-US" sz="2000" b="1" dirty="0">
              <a:solidFill>
                <a:srgbClr val="FDD938"/>
              </a:solidFill>
              <a:latin typeface="Calibri"/>
              <a:ea typeface="微软雅黑"/>
            </a:endParaRP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B02B0C05-5643-4EC4-A9C2-2D89D06240E3}"/>
              </a:ext>
            </a:extLst>
          </p:cNvPr>
          <p:cNvSpPr/>
          <p:nvPr/>
        </p:nvSpPr>
        <p:spPr>
          <a:xfrm>
            <a:off x="129256" y="552259"/>
            <a:ext cx="3830676" cy="2308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Richard Xu </a:t>
            </a:r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cs typeface="Segoe UI Semilight" panose="020B0402040204020203" pitchFamily="34" charset="0"/>
              </a:rPr>
              <a:t>:: 02 Determinantal Point Process &amp; Neural Networks Compression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3BAA0A-3DD1-43B6-96DE-CEB7F173A5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0883"/>
          <a:stretch/>
        </p:blipFill>
        <p:spPr>
          <a:xfrm>
            <a:off x="688080" y="952369"/>
            <a:ext cx="5925236" cy="3007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75062C-2930-40E8-9FCD-A3CF7ECB3C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885" b="42997"/>
          <a:stretch/>
        </p:blipFill>
        <p:spPr>
          <a:xfrm>
            <a:off x="666152" y="1704679"/>
            <a:ext cx="5925236" cy="3007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80" y="2553453"/>
            <a:ext cx="6307868" cy="39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4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564ED27-E5A9-47EA-87F7-0E16F444549A}"/>
                  </a:ext>
                </a:extLst>
              </p:cNvPr>
              <p:cNvSpPr txBox="1"/>
              <p:nvPr/>
            </p:nvSpPr>
            <p:spPr>
              <a:xfrm>
                <a:off x="287524" y="887414"/>
                <a:ext cx="8604956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defTabSz="685800">
                  <a:buClr>
                    <a:srgbClr val="4472C4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it is logical to retain a set of most “diversely performed” neurons</a:t>
                </a:r>
              </a:p>
              <a:p>
                <a:pPr marL="285750" indent="-285750" defTabSz="685800">
                  <a:buClr>
                    <a:srgbClr val="4472C4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a particular neural layer 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neurons, each has some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responses to dataset,</a:t>
                </a:r>
              </a:p>
              <a:p>
                <a:pPr marL="285750" indent="-285750" defTabSz="685800">
                  <a:buClr>
                    <a:srgbClr val="4472C4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which we have a data matrix:</a:t>
                </a:r>
              </a:p>
              <a:p>
                <a:pPr marL="285750" indent="-285750" defTabSz="685800">
                  <a:buClr>
                    <a:srgbClr val="FDD938"/>
                  </a:buClr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285750" indent="-285750" defTabSz="685800">
                  <a:buClr>
                    <a:srgbClr val="FDD938"/>
                  </a:buClr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285750" indent="-285750" defTabSz="685800">
                  <a:buClr>
                    <a:srgbClr val="FDD938"/>
                  </a:buClr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285750" indent="-285750" defTabSz="685800">
                  <a:buClr>
                    <a:srgbClr val="FDD938"/>
                  </a:buClr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285750" indent="-285750" defTabSz="685800">
                  <a:buClr>
                    <a:srgbClr val="FDD938"/>
                  </a:buClr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285750" indent="-285750" defTabSz="685800">
                  <a:buClr>
                    <a:srgbClr val="FDD938"/>
                  </a:buClr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285750" indent="-285750" defTabSz="685800">
                  <a:buClr>
                    <a:srgbClr val="4472C4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to specify the </a:t>
                </a:r>
                <a:r>
                  <a:rPr lang="en-US" altLang="zh-CN" i="1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L</a:t>
                </a:r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ensemble, we defined the following:</a:t>
                </a:r>
              </a:p>
              <a:p>
                <a:pPr marL="285750" indent="-285750" defTabSz="685800">
                  <a:buClr>
                    <a:srgbClr val="FDD938"/>
                  </a:buClr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285750" indent="-285750" defTabSz="685800">
                  <a:buClr>
                    <a:srgbClr val="FDD938"/>
                  </a:buClr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285750" indent="-285750" defTabSz="685800">
                  <a:buClr>
                    <a:srgbClr val="FDD938"/>
                  </a:buClr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285750" indent="-285750" defTabSz="685800">
                  <a:buClr>
                    <a:srgbClr val="4472C4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then we can sample the most diverse subset of neurons using DPP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564ED27-E5A9-47EA-87F7-0E16F4445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24" y="887414"/>
                <a:ext cx="8604956" cy="3970318"/>
              </a:xfrm>
              <a:prstGeom prst="rect">
                <a:avLst/>
              </a:prstGeom>
              <a:blipFill>
                <a:blip r:embed="rId2"/>
                <a:stretch>
                  <a:fillRect l="-425" t="-922" b="-15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2">
            <a:extLst>
              <a:ext uri="{FF2B5EF4-FFF2-40B4-BE49-F238E27FC236}">
                <a16:creationId xmlns:a16="http://schemas.microsoft.com/office/drawing/2014/main" id="{3194C1D5-4528-4833-80CB-649295F6733F}"/>
              </a:ext>
            </a:extLst>
          </p:cNvPr>
          <p:cNvSpPr txBox="1"/>
          <p:nvPr/>
        </p:nvSpPr>
        <p:spPr>
          <a:xfrm>
            <a:off x="129256" y="271600"/>
            <a:ext cx="699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A possible solution is to use DPP</a:t>
            </a:r>
            <a:endParaRPr lang="zh-CN" altLang="en-US" sz="2000" b="1" dirty="0">
              <a:solidFill>
                <a:srgbClr val="FDD938"/>
              </a:solidFill>
              <a:latin typeface="Calibri"/>
              <a:ea typeface="微软雅黑"/>
            </a:endParaRP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B02B0C05-5643-4EC4-A9C2-2D89D06240E3}"/>
              </a:ext>
            </a:extLst>
          </p:cNvPr>
          <p:cNvSpPr/>
          <p:nvPr/>
        </p:nvSpPr>
        <p:spPr>
          <a:xfrm>
            <a:off x="129256" y="552259"/>
            <a:ext cx="383067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Richard Xu </a:t>
            </a:r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cs typeface="Segoe UI Semilight" panose="020B0402040204020203" pitchFamily="34" charset="0"/>
              </a:rPr>
              <a:t>:: 02 Determinantal Point Process &amp; Neural Networks Compression</a:t>
            </a:r>
          </a:p>
          <a:p>
            <a:pPr defTabSz="685800"/>
            <a:endParaRPr lang="en-US" altLang="zh-CN" sz="900" dirty="0">
              <a:solidFill>
                <a:srgbClr val="FFFFFF">
                  <a:lumMod val="65000"/>
                </a:srgbClr>
              </a:solidFill>
              <a:latin typeface="Calibri"/>
              <a:ea typeface="微软雅黑"/>
              <a:cs typeface="Segoe UI Semilight" panose="020B04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08BC6F1-9B93-4E2C-A69F-AEB7D8D34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3912326"/>
            <a:ext cx="4241475" cy="4596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FFA1316-3CEE-48E6-BB77-F2EF0D23A2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7884" y="1583589"/>
            <a:ext cx="2052228" cy="184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86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_文本框 9">
            <a:extLst>
              <a:ext uri="{FF2B5EF4-FFF2-40B4-BE49-F238E27FC236}">
                <a16:creationId xmlns:a16="http://schemas.microsoft.com/office/drawing/2014/main" id="{F6C618EB-C733-4023-B9AE-6042A17EAF1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289063" y="1847419"/>
            <a:ext cx="105670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6600" dirty="0">
                <a:solidFill>
                  <a:prstClr val="black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03</a:t>
            </a:r>
            <a:endParaRPr lang="zh-CN" altLang="en-US" sz="6600" dirty="0">
              <a:solidFill>
                <a:prstClr val="black"/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cxnSp>
        <p:nvCxnSpPr>
          <p:cNvPr id="15" name="PA_直接连接符 13">
            <a:extLst>
              <a:ext uri="{FF2B5EF4-FFF2-40B4-BE49-F238E27FC236}">
                <a16:creationId xmlns:a16="http://schemas.microsoft.com/office/drawing/2014/main" id="{ADF76750-97ED-4F29-83C5-C4459D8B2F54}"/>
              </a:ext>
            </a:extLst>
          </p:cNvPr>
          <p:cNvCxnSpPr>
            <a:cxnSpLocks/>
          </p:cNvCxnSpPr>
          <p:nvPr>
            <p:custDataLst>
              <p:tags r:id="rId2"/>
            </p:custDataLst>
          </p:nvPr>
        </p:nvCxnSpPr>
        <p:spPr>
          <a:xfrm>
            <a:off x="2411760" y="2030884"/>
            <a:ext cx="0" cy="771102"/>
          </a:xfrm>
          <a:prstGeom prst="line">
            <a:avLst/>
          </a:prstGeom>
          <a:noFill/>
          <a:ln w="12700" cap="flat" cmpd="sng" algn="ctr">
            <a:solidFill>
              <a:srgbClr val="3A3A3A"/>
            </a:solidFill>
            <a:prstDash val="solid"/>
            <a:miter lim="800000"/>
          </a:ln>
          <a:effectLst/>
        </p:spPr>
      </p:cxnSp>
      <p:sp>
        <p:nvSpPr>
          <p:cNvPr id="5" name="PA_矩形 10">
            <a:extLst>
              <a:ext uri="{FF2B5EF4-FFF2-40B4-BE49-F238E27FC236}">
                <a16:creationId xmlns:a16="http://schemas.microsoft.com/office/drawing/2014/main" id="{94268C2E-661C-4B49-B603-02BD236619E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087724" y="2047474"/>
            <a:ext cx="66602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4000" dirty="0">
                <a:solidFill>
                  <a:schemeClr val="accent5"/>
                </a:solidFill>
                <a:latin typeface="Calibri Light" panose="020F0302020204030204" pitchFamily="34" charset="0"/>
                <a:ea typeface="等线" panose="02010600030101010101" pitchFamily="2" charset="-122"/>
              </a:rPr>
              <a:t>LSTM</a:t>
            </a:r>
            <a:r>
              <a:rPr lang="en-US" altLang="zh-CN" sz="4000" dirty="0">
                <a:solidFill>
                  <a:srgbClr val="FFC001"/>
                </a:solidFill>
                <a:latin typeface="Calibri Light" panose="020F0302020204030204" pitchFamily="34" charset="0"/>
                <a:ea typeface="等线" panose="02010600030101010101" pitchFamily="2" charset="-122"/>
              </a:rPr>
              <a:t> </a:t>
            </a:r>
            <a:r>
              <a:rPr lang="en-US" altLang="zh-CN" sz="4000" dirty="0">
                <a:solidFill>
                  <a:srgbClr val="3A3A3A"/>
                </a:solidFill>
                <a:latin typeface="Calibri Light" panose="020F0302020204030204" pitchFamily="34" charset="0"/>
                <a:ea typeface="等线" panose="02010600030101010101" pitchFamily="2" charset="-122"/>
              </a:rPr>
              <a:t>to Help Kalman Filter</a:t>
            </a:r>
            <a:endParaRPr lang="zh-CN" altLang="en-US" sz="4000" dirty="0">
              <a:solidFill>
                <a:srgbClr val="FFC001"/>
              </a:solidFill>
              <a:latin typeface="Calibri Light" panose="020F0302020204030204" pitchFamily="34" charset="0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04167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564ED27-E5A9-47EA-87F7-0E16F444549A}"/>
                  </a:ext>
                </a:extLst>
              </p:cNvPr>
              <p:cNvSpPr txBox="1"/>
              <p:nvPr/>
            </p:nvSpPr>
            <p:spPr>
              <a:xfrm>
                <a:off x="287524" y="887414"/>
                <a:ext cx="8604956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defTabSz="685800">
                  <a:buClr>
                    <a:srgbClr val="4472C4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Why we need filtering?</a:t>
                </a:r>
              </a:p>
              <a:p>
                <a:pPr marL="285750" indent="-285750" defTabSz="685800">
                  <a:buClr>
                    <a:srgbClr val="FDD938"/>
                  </a:buClr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285750" indent="-285750" defTabSz="685800">
                  <a:buClr>
                    <a:srgbClr val="4472C4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the objective is to estimate the probability of the current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, given all the measurements received so far: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, … 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285750" indent="-285750" defTabSz="685800">
                  <a:buClr>
                    <a:srgbClr val="4472C4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traditionally used for </a:t>
                </a:r>
                <a:r>
                  <a:rPr lang="en-AU" dirty="0"/>
                  <a:t>target tracking and navigation, GPS positioning, sensor data fusion, microeconomics ….. </a:t>
                </a: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285750" indent="-285750" defTabSz="685800">
                  <a:buClr>
                    <a:srgbClr val="FDD938"/>
                  </a:buClr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564ED27-E5A9-47EA-87F7-0E16F4445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24" y="887414"/>
                <a:ext cx="8604956" cy="2031325"/>
              </a:xfrm>
              <a:prstGeom prst="rect">
                <a:avLst/>
              </a:prstGeom>
              <a:blipFill>
                <a:blip r:embed="rId2"/>
                <a:stretch>
                  <a:fillRect l="-425" t="-18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2">
            <a:extLst>
              <a:ext uri="{FF2B5EF4-FFF2-40B4-BE49-F238E27FC236}">
                <a16:creationId xmlns:a16="http://schemas.microsoft.com/office/drawing/2014/main" id="{3194C1D5-4528-4833-80CB-649295F6733F}"/>
              </a:ext>
            </a:extLst>
          </p:cNvPr>
          <p:cNvSpPr txBox="1"/>
          <p:nvPr/>
        </p:nvSpPr>
        <p:spPr>
          <a:xfrm>
            <a:off x="129256" y="271600"/>
            <a:ext cx="699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Kalman Filter</a:t>
            </a:r>
            <a:endParaRPr lang="zh-CN" altLang="en-US" sz="2000" b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B02B0C05-5643-4EC4-A9C2-2D89D06240E3}"/>
              </a:ext>
            </a:extLst>
          </p:cNvPr>
          <p:cNvSpPr/>
          <p:nvPr/>
        </p:nvSpPr>
        <p:spPr>
          <a:xfrm>
            <a:off x="129256" y="552259"/>
            <a:ext cx="3830676" cy="2308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Richard Xu </a:t>
            </a:r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cs typeface="Segoe UI Semilight" panose="020B0402040204020203" pitchFamily="34" charset="0"/>
              </a:rPr>
              <a:t>:: 03 LSTM to Help Kalman Filter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743" y="2715766"/>
            <a:ext cx="4278517" cy="158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38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564ED27-E5A9-47EA-87F7-0E16F444549A}"/>
              </a:ext>
            </a:extLst>
          </p:cNvPr>
          <p:cNvSpPr txBox="1"/>
          <p:nvPr/>
        </p:nvSpPr>
        <p:spPr>
          <a:xfrm>
            <a:off x="287524" y="887414"/>
            <a:ext cx="86049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The graphical model for state space model:</a:t>
            </a: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defTabSz="685800">
              <a:buClr>
                <a:srgbClr val="FDD938"/>
              </a:buClr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using Markov property of probabilistic graphical model:</a:t>
            </a: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Looks familiar to </a:t>
            </a:r>
            <a:r>
              <a:rPr lang="en-US" altLang="zh-CN" dirty="0">
                <a:solidFill>
                  <a:srgbClr val="FF0000"/>
                </a:solidFill>
              </a:rPr>
              <a:t>Recurrent Neural Networks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?</a:t>
            </a: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12" name="文本框 2">
            <a:extLst>
              <a:ext uri="{FF2B5EF4-FFF2-40B4-BE49-F238E27FC236}">
                <a16:creationId xmlns:a16="http://schemas.microsoft.com/office/drawing/2014/main" id="{3194C1D5-4528-4833-80CB-649295F6733F}"/>
              </a:ext>
            </a:extLst>
          </p:cNvPr>
          <p:cNvSpPr txBox="1"/>
          <p:nvPr/>
        </p:nvSpPr>
        <p:spPr>
          <a:xfrm>
            <a:off x="129256" y="271600"/>
            <a:ext cx="699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State Space Models</a:t>
            </a:r>
            <a:endParaRPr lang="zh-CN" altLang="en-US" sz="2000" b="1" dirty="0">
              <a:solidFill>
                <a:srgbClr val="FDD938"/>
              </a:solidFill>
              <a:latin typeface="Calibri"/>
              <a:ea typeface="微软雅黑"/>
            </a:endParaRP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B02B0C05-5643-4EC4-A9C2-2D89D06240E3}"/>
              </a:ext>
            </a:extLst>
          </p:cNvPr>
          <p:cNvSpPr/>
          <p:nvPr/>
        </p:nvSpPr>
        <p:spPr>
          <a:xfrm>
            <a:off x="129256" y="552259"/>
            <a:ext cx="383067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Richard Xu </a:t>
            </a:r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cs typeface="Segoe UI Semilight" panose="020B0402040204020203" pitchFamily="34" charset="0"/>
              </a:rPr>
              <a:t>:: 03 LSTM to Help Kalman Filter</a:t>
            </a:r>
          </a:p>
          <a:p>
            <a:pPr defTabSz="685800"/>
            <a:endParaRPr lang="en-US" altLang="zh-CN" sz="900" dirty="0">
              <a:solidFill>
                <a:srgbClr val="FFFFFF">
                  <a:lumMod val="65000"/>
                </a:srgbClr>
              </a:solidFill>
              <a:latin typeface="Calibri"/>
              <a:ea typeface="微软雅黑"/>
              <a:cs typeface="Segoe UI Semilight" panose="020B04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6462ACD-1F14-4164-8B69-71D016D07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929" y="1428872"/>
            <a:ext cx="2348142" cy="13949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BFEE00-1D94-4C63-8208-36035D78F2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94"/>
          <a:stretch/>
        </p:blipFill>
        <p:spPr>
          <a:xfrm>
            <a:off x="2196394" y="3356586"/>
            <a:ext cx="5148572" cy="6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21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2">
            <a:extLst>
              <a:ext uri="{FF2B5EF4-FFF2-40B4-BE49-F238E27FC236}">
                <a16:creationId xmlns:a16="http://schemas.microsoft.com/office/drawing/2014/main" id="{3194C1D5-4528-4833-80CB-649295F6733F}"/>
              </a:ext>
            </a:extLst>
          </p:cNvPr>
          <p:cNvSpPr txBox="1"/>
          <p:nvPr/>
        </p:nvSpPr>
        <p:spPr>
          <a:xfrm>
            <a:off x="129256" y="271600"/>
            <a:ext cx="699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What do we want to compute?</a:t>
            </a:r>
            <a:endParaRPr lang="zh-CN" altLang="en-US" sz="2000" b="1" dirty="0">
              <a:solidFill>
                <a:srgbClr val="FDD938"/>
              </a:solidFill>
              <a:latin typeface="Calibri"/>
              <a:ea typeface="微软雅黑"/>
            </a:endParaRP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B02B0C05-5643-4EC4-A9C2-2D89D06240E3}"/>
              </a:ext>
            </a:extLst>
          </p:cNvPr>
          <p:cNvSpPr/>
          <p:nvPr/>
        </p:nvSpPr>
        <p:spPr>
          <a:xfrm>
            <a:off x="129256" y="552259"/>
            <a:ext cx="383067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Richard Xu </a:t>
            </a:r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cs typeface="Segoe UI Semilight" panose="020B0402040204020203" pitchFamily="34" charset="0"/>
              </a:rPr>
              <a:t>:: 03 LSTM to Help Kalman Filter</a:t>
            </a:r>
          </a:p>
          <a:p>
            <a:pPr defTabSz="685800"/>
            <a:endParaRPr lang="en-US" altLang="zh-CN" sz="900" dirty="0">
              <a:solidFill>
                <a:srgbClr val="FFFFFF">
                  <a:lumMod val="65000"/>
                </a:srgbClr>
              </a:solidFill>
              <a:latin typeface="Calibri"/>
              <a:ea typeface="微软雅黑"/>
              <a:cs typeface="Segoe UI Semilight" panose="020B04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5AE0FB-62CE-4273-9118-44CD442D8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960443"/>
            <a:ext cx="6551502" cy="15135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7B121E2-AB31-484F-AE62-77EF995B3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3358385"/>
            <a:ext cx="3944045" cy="1513515"/>
          </a:xfrm>
          <a:prstGeom prst="rect">
            <a:avLst/>
          </a:prstGeom>
        </p:spPr>
      </p:pic>
      <p:sp>
        <p:nvSpPr>
          <p:cNvPr id="7" name="文本框 9">
            <a:extLst>
              <a:ext uri="{FF2B5EF4-FFF2-40B4-BE49-F238E27FC236}">
                <a16:creationId xmlns:a16="http://schemas.microsoft.com/office/drawing/2014/main" id="{FEC53694-4A69-4B4B-891E-43D5959EE0D5}"/>
              </a:ext>
            </a:extLst>
          </p:cNvPr>
          <p:cNvSpPr txBox="1"/>
          <p:nvPr/>
        </p:nvSpPr>
        <p:spPr>
          <a:xfrm>
            <a:off x="287524" y="887414"/>
            <a:ext cx="86049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defTabSz="685800">
              <a:buClr>
                <a:srgbClr val="FDD938"/>
              </a:buClr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This is because:</a:t>
            </a: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199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564ED27-E5A9-47EA-87F7-0E16F444549A}"/>
              </a:ext>
            </a:extLst>
          </p:cNvPr>
          <p:cNvSpPr txBox="1"/>
          <p:nvPr/>
        </p:nvSpPr>
        <p:spPr>
          <a:xfrm>
            <a:off x="287524" y="887414"/>
            <a:ext cx="860495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When you have data that looks like this figure:</a:t>
            </a: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  <a:latin typeface="Calibri"/>
              <a:ea typeface="微软雅黑"/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Can you fit them using a single-mode Gaussian </a:t>
            </a:r>
          </a:p>
          <a:p>
            <a:pPr defTabSz="685800">
              <a:buClr>
                <a:srgbClr val="FDD938"/>
              </a:buClr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	distribution, i.e.,:</a:t>
            </a: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  <a:latin typeface="Calibri"/>
              <a:ea typeface="微软雅黑"/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  <a:latin typeface="Calibri"/>
              <a:ea typeface="微软雅黑"/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  <a:latin typeface="Calibri"/>
              <a:ea typeface="微软雅黑"/>
            </a:endParaRP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  <a:latin typeface="Calibri"/>
              <a:ea typeface="微软雅黑"/>
            </a:endParaRP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  <a:latin typeface="Calibri"/>
              <a:ea typeface="微软雅黑"/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Clearly NOT!</a:t>
            </a: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  <a:latin typeface="Calibri"/>
              <a:ea typeface="微软雅黑"/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This is typically modeled using </a:t>
            </a:r>
            <a:r>
              <a:rPr lang="en-US" altLang="zh-CN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Mixture Densities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, in the case of Gaussian Mixture Model (k-mixture) (GMM):</a:t>
            </a: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  <a:latin typeface="Calibri"/>
              <a:ea typeface="微软雅黑"/>
            </a:endParaRPr>
          </a:p>
        </p:txBody>
      </p:sp>
      <p:sp>
        <p:nvSpPr>
          <p:cNvPr id="12" name="文本框 2">
            <a:extLst>
              <a:ext uri="{FF2B5EF4-FFF2-40B4-BE49-F238E27FC236}">
                <a16:creationId xmlns:a16="http://schemas.microsoft.com/office/drawing/2014/main" id="{3194C1D5-4528-4833-80CB-649295F6733F}"/>
              </a:ext>
            </a:extLst>
          </p:cNvPr>
          <p:cNvSpPr txBox="1"/>
          <p:nvPr/>
        </p:nvSpPr>
        <p:spPr>
          <a:xfrm>
            <a:off x="129256" y="271600"/>
            <a:ext cx="699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A typical motivation of EM - Mixture Densities Model</a:t>
            </a:r>
            <a:endParaRPr lang="zh-CN" altLang="en-US" sz="2000" b="1" dirty="0">
              <a:solidFill>
                <a:srgbClr val="FDD938"/>
              </a:solidFill>
              <a:latin typeface="Calibri"/>
              <a:ea typeface="微软雅黑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A2DAE0-DD3B-4E6B-8EE5-5A8BA3DDA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004" y="122792"/>
            <a:ext cx="3244500" cy="2436000"/>
          </a:xfrm>
          <a:prstGeom prst="rect">
            <a:avLst/>
          </a:prstGeom>
        </p:spPr>
      </p:pic>
      <p:sp>
        <p:nvSpPr>
          <p:cNvPr id="14" name="矩形 6">
            <a:extLst>
              <a:ext uri="{FF2B5EF4-FFF2-40B4-BE49-F238E27FC236}">
                <a16:creationId xmlns:a16="http://schemas.microsoft.com/office/drawing/2014/main" id="{C9CC079B-9315-413D-B261-D454A80A5560}"/>
              </a:ext>
            </a:extLst>
          </p:cNvPr>
          <p:cNvSpPr/>
          <p:nvPr/>
        </p:nvSpPr>
        <p:spPr>
          <a:xfrm>
            <a:off x="129256" y="552259"/>
            <a:ext cx="2495072" cy="2308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Richard Xu </a:t>
            </a:r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cs typeface="Segoe UI Semilight" panose="020B0402040204020203" pitchFamily="34" charset="0"/>
              </a:rPr>
              <a:t>:: 01 EM &amp; Matrix Capsule Networks</a:t>
            </a:r>
            <a:endParaRPr lang="en-US" altLang="zh-CN" sz="900" dirty="0">
              <a:solidFill>
                <a:srgbClr val="FFFFFF">
                  <a:lumMod val="65000"/>
                </a:srgbClr>
              </a:solidFill>
              <a:latin typeface="Calibri"/>
              <a:ea typeface="微软雅黑"/>
              <a:cs typeface="Segoe UI Semilight" panose="020B04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481" y="2134181"/>
            <a:ext cx="5193049" cy="9650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841" y="4251668"/>
            <a:ext cx="4788532" cy="83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24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564ED27-E5A9-47EA-87F7-0E16F444549A}"/>
              </a:ext>
            </a:extLst>
          </p:cNvPr>
          <p:cNvSpPr txBox="1"/>
          <p:nvPr/>
        </p:nvSpPr>
        <p:spPr>
          <a:xfrm>
            <a:off x="287524" y="887414"/>
            <a:ext cx="86049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In general, there are many other Dynamic models which are non-Gaussian, non-Linear. They can NOT be solved using vanilla Kalman Filter.</a:t>
            </a:r>
          </a:p>
        </p:txBody>
      </p:sp>
      <p:sp>
        <p:nvSpPr>
          <p:cNvPr id="12" name="文本框 2">
            <a:extLst>
              <a:ext uri="{FF2B5EF4-FFF2-40B4-BE49-F238E27FC236}">
                <a16:creationId xmlns:a16="http://schemas.microsoft.com/office/drawing/2014/main" id="{3194C1D5-4528-4833-80CB-649295F6733F}"/>
              </a:ext>
            </a:extLst>
          </p:cNvPr>
          <p:cNvSpPr txBox="1"/>
          <p:nvPr/>
        </p:nvSpPr>
        <p:spPr>
          <a:xfrm>
            <a:off x="129256" y="271600"/>
            <a:ext cx="699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Linear Gaussian Dynamic Model</a:t>
            </a:r>
            <a:endParaRPr lang="zh-CN" altLang="en-US" sz="2000" b="1" dirty="0">
              <a:solidFill>
                <a:srgbClr val="FDD938"/>
              </a:solidFill>
              <a:latin typeface="Calibri"/>
              <a:ea typeface="微软雅黑"/>
            </a:endParaRP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B02B0C05-5643-4EC4-A9C2-2D89D06240E3}"/>
              </a:ext>
            </a:extLst>
          </p:cNvPr>
          <p:cNvSpPr/>
          <p:nvPr/>
        </p:nvSpPr>
        <p:spPr>
          <a:xfrm>
            <a:off x="129256" y="552259"/>
            <a:ext cx="383067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Richard Xu </a:t>
            </a:r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cs typeface="Segoe UI Semilight" panose="020B0402040204020203" pitchFamily="34" charset="0"/>
              </a:rPr>
              <a:t>:: 03 LSTM to Help Kalman Filter</a:t>
            </a:r>
          </a:p>
          <a:p>
            <a:pPr defTabSz="685800"/>
            <a:endParaRPr lang="en-US" altLang="zh-CN" sz="900" dirty="0">
              <a:solidFill>
                <a:srgbClr val="FFFFFF">
                  <a:lumMod val="65000"/>
                </a:srgbClr>
              </a:solidFill>
              <a:latin typeface="Calibri"/>
              <a:ea typeface="微软雅黑"/>
              <a:cs typeface="Segoe UI Semilight" panose="020B04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9382FB-BFEE-4C1D-8996-DC22897F7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991" y="952369"/>
            <a:ext cx="6590018" cy="185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1985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564ED27-E5A9-47EA-87F7-0E16F444549A}"/>
              </a:ext>
            </a:extLst>
          </p:cNvPr>
          <p:cNvSpPr txBox="1"/>
          <p:nvPr/>
        </p:nvSpPr>
        <p:spPr>
          <a:xfrm>
            <a:off x="287524" y="887414"/>
            <a:ext cx="86049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Following marginal distribution of linear Gaussian ( Bishop p.93), given:</a:t>
            </a: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Then its </a:t>
            </a:r>
            <a:r>
              <a:rPr lang="en-US" altLang="zh-CN" b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Marginal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is</a:t>
            </a:r>
            <a:r>
              <a:rPr lang="en-US" altLang="zh-CN" b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:</a:t>
            </a:r>
            <a:endParaRPr lang="en-US" altLang="zh-CN" b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Prediction</a:t>
            </a:r>
            <a:r>
              <a:rPr lang="en-US" altLang="zh-CN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:</a:t>
            </a: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Question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 How about </a:t>
            </a:r>
            <a:r>
              <a:rPr lang="en-US" altLang="zh-CN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update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? </a:t>
            </a:r>
            <a:r>
              <a:rPr lang="en-AU" dirty="0"/>
              <a:t>Let's be </a:t>
            </a:r>
            <a:r>
              <a:rPr lang="en-AU" b="1" dirty="0" smtClean="0"/>
              <a:t>cool</a:t>
            </a:r>
            <a:r>
              <a:rPr lang="en-AU" dirty="0" smtClean="0"/>
              <a:t>, </a:t>
            </a:r>
            <a:r>
              <a:rPr lang="en-AU" dirty="0"/>
              <a:t>and try an alternative method using Moment representation.</a:t>
            </a: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12" name="文本框 2">
            <a:extLst>
              <a:ext uri="{FF2B5EF4-FFF2-40B4-BE49-F238E27FC236}">
                <a16:creationId xmlns:a16="http://schemas.microsoft.com/office/drawing/2014/main" id="{3194C1D5-4528-4833-80CB-649295F6733F}"/>
              </a:ext>
            </a:extLst>
          </p:cNvPr>
          <p:cNvSpPr txBox="1"/>
          <p:nvPr/>
        </p:nvSpPr>
        <p:spPr>
          <a:xfrm>
            <a:off x="129256" y="271600"/>
            <a:ext cx="699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Kalman Filter – Prediction</a:t>
            </a:r>
            <a:endParaRPr lang="zh-CN" altLang="en-US" sz="2000" b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B02B0C05-5643-4EC4-A9C2-2D89D06240E3}"/>
              </a:ext>
            </a:extLst>
          </p:cNvPr>
          <p:cNvSpPr/>
          <p:nvPr/>
        </p:nvSpPr>
        <p:spPr>
          <a:xfrm>
            <a:off x="129256" y="552259"/>
            <a:ext cx="383067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Richard Xu </a:t>
            </a:r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cs typeface="Segoe UI Semilight" panose="020B0402040204020203" pitchFamily="34" charset="0"/>
              </a:rPr>
              <a:t>:: 03 LSTM to Help Kalman Filter</a:t>
            </a:r>
          </a:p>
          <a:p>
            <a:pPr defTabSz="685800"/>
            <a:endParaRPr lang="en-US" altLang="zh-CN" sz="900" dirty="0">
              <a:solidFill>
                <a:srgbClr val="FFFFFF">
                  <a:lumMod val="65000"/>
                </a:srgbClr>
              </a:solidFill>
              <a:latin typeface="Calibri"/>
              <a:ea typeface="微软雅黑"/>
              <a:cs typeface="Segoe UI Semilight" panose="020B04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202250"/>
            <a:ext cx="2950503" cy="6410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1248" y="1848366"/>
            <a:ext cx="6134633" cy="6516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7804" y="2725979"/>
            <a:ext cx="5687133" cy="178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56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2">
            <a:extLst>
              <a:ext uri="{FF2B5EF4-FFF2-40B4-BE49-F238E27FC236}">
                <a16:creationId xmlns:a16="http://schemas.microsoft.com/office/drawing/2014/main" id="{3194C1D5-4528-4833-80CB-649295F6733F}"/>
              </a:ext>
            </a:extLst>
          </p:cNvPr>
          <p:cNvSpPr txBox="1"/>
          <p:nvPr/>
        </p:nvSpPr>
        <p:spPr>
          <a:xfrm>
            <a:off x="129256" y="271600"/>
            <a:ext cx="699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Kalman Filter </a:t>
            </a:r>
            <a:r>
              <a:rPr lang="en-US" altLang="zh-CN" sz="2000" b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Update as Gaussian conditional</a:t>
            </a:r>
            <a:endParaRPr lang="zh-CN" altLang="en-US" sz="2000" b="1" dirty="0">
              <a:solidFill>
                <a:srgbClr val="FDD938"/>
              </a:solidFill>
              <a:latin typeface="Calibri"/>
              <a:ea typeface="微软雅黑"/>
            </a:endParaRP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B02B0C05-5643-4EC4-A9C2-2D89D06240E3}"/>
              </a:ext>
            </a:extLst>
          </p:cNvPr>
          <p:cNvSpPr/>
          <p:nvPr/>
        </p:nvSpPr>
        <p:spPr>
          <a:xfrm>
            <a:off x="129256" y="552259"/>
            <a:ext cx="383067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Richard Xu </a:t>
            </a:r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cs typeface="Segoe UI Semilight" panose="020B0402040204020203" pitchFamily="34" charset="0"/>
              </a:rPr>
              <a:t>:: 03 LSTM to Help Kalman Filter</a:t>
            </a:r>
          </a:p>
          <a:p>
            <a:pPr defTabSz="685800"/>
            <a:endParaRPr lang="en-US" altLang="zh-CN" sz="900" dirty="0">
              <a:solidFill>
                <a:srgbClr val="FFFFFF">
                  <a:lumMod val="65000"/>
                </a:srgbClr>
              </a:solidFill>
              <a:latin typeface="Calibri"/>
              <a:ea typeface="微软雅黑"/>
              <a:cs typeface="Segoe UI Semilight" panose="020B0402040204020203" pitchFamily="34" charset="0"/>
            </a:endParaRPr>
          </a:p>
        </p:txBody>
      </p:sp>
      <p:sp>
        <p:nvSpPr>
          <p:cNvPr id="9" name="文本框 9">
            <a:extLst>
              <a:ext uri="{FF2B5EF4-FFF2-40B4-BE49-F238E27FC236}">
                <a16:creationId xmlns:a16="http://schemas.microsoft.com/office/drawing/2014/main" id="{323E1C7F-C649-404C-8560-FC474561C9C3}"/>
              </a:ext>
            </a:extLst>
          </p:cNvPr>
          <p:cNvSpPr txBox="1"/>
          <p:nvPr/>
        </p:nvSpPr>
        <p:spPr>
          <a:xfrm>
            <a:off x="287524" y="887414"/>
            <a:ext cx="86049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given </a:t>
            </a:r>
            <a:r>
              <a:rPr lang="en-US" altLang="zh-CN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marginal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and </a:t>
            </a:r>
            <a:r>
              <a:rPr lang="en-US" altLang="zh-CN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joint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 density,</a:t>
            </a: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then, </a:t>
            </a:r>
            <a:r>
              <a:rPr lang="en-US" altLang="zh-CN" dirty="0">
                <a:solidFill>
                  <a:srgbClr val="FF0000"/>
                </a:solidFill>
              </a:rPr>
              <a:t>conditional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 density is:</a:t>
            </a: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In filtering:</a:t>
            </a: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We are after </a:t>
            </a:r>
            <a:r>
              <a:rPr lang="en-US" altLang="zh-CN" dirty="0">
                <a:solidFill>
                  <a:srgbClr val="FF0000"/>
                </a:solidFill>
              </a:rPr>
              <a:t>conditional</a:t>
            </a: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EADB85-3822-486E-98F2-E9F01BA862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051" t="15003" r="12169" b="74276"/>
          <a:stretch/>
        </p:blipFill>
        <p:spPr>
          <a:xfrm>
            <a:off x="1979997" y="771550"/>
            <a:ext cx="5552527" cy="6638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C6BE37-E999-4354-A9B7-DCC6B23DF8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511" t="30000" r="26484" b="66101"/>
          <a:stretch/>
        </p:blipFill>
        <p:spPr>
          <a:xfrm>
            <a:off x="2087724" y="1502970"/>
            <a:ext cx="3552693" cy="2292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85E77B2-21CE-48ED-8DCE-3C23C794C3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736" t="93769" r="41276" b="2029"/>
          <a:stretch/>
        </p:blipFill>
        <p:spPr>
          <a:xfrm>
            <a:off x="2948687" y="4466898"/>
            <a:ext cx="1862196" cy="2650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88D5E4F-003B-4BB9-9BED-6F3953C7B8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931" t="34111" r="23339" b="61016"/>
          <a:stretch/>
        </p:blipFill>
        <p:spPr>
          <a:xfrm>
            <a:off x="2339752" y="1739432"/>
            <a:ext cx="3738854" cy="29673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69F0442-B0C1-4886-BC37-707B9E49F3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420" t="60091" r="14275" b="31769"/>
          <a:stretch/>
        </p:blipFill>
        <p:spPr>
          <a:xfrm>
            <a:off x="1836665" y="2822900"/>
            <a:ext cx="5470669" cy="56886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C5DD36D-ADF5-4760-9D41-368D69425A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785" t="42009" r="27335" b="49255"/>
          <a:stretch/>
        </p:blipFill>
        <p:spPr>
          <a:xfrm>
            <a:off x="4071318" y="2200835"/>
            <a:ext cx="2658714" cy="54264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4F8DAAF-C1A1-424A-9A9F-7DD8D1479F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451" t="78890" r="22266" b="12323"/>
          <a:stretch/>
        </p:blipFill>
        <p:spPr>
          <a:xfrm>
            <a:off x="2506541" y="3612441"/>
            <a:ext cx="4291680" cy="66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26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2">
            <a:extLst>
              <a:ext uri="{FF2B5EF4-FFF2-40B4-BE49-F238E27FC236}">
                <a16:creationId xmlns:a16="http://schemas.microsoft.com/office/drawing/2014/main" id="{3194C1D5-4528-4833-80CB-649295F6733F}"/>
              </a:ext>
            </a:extLst>
          </p:cNvPr>
          <p:cNvSpPr txBox="1"/>
          <p:nvPr/>
        </p:nvSpPr>
        <p:spPr>
          <a:xfrm>
            <a:off x="129256" y="271600"/>
            <a:ext cx="699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Kalman Filter </a:t>
            </a:r>
            <a:r>
              <a:rPr lang="en-US" altLang="zh-CN" sz="2000" b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Update:</a:t>
            </a:r>
            <a:endParaRPr lang="zh-CN" altLang="en-US" sz="2000" b="1" dirty="0">
              <a:solidFill>
                <a:srgbClr val="FDD938"/>
              </a:solidFill>
              <a:latin typeface="Calibri"/>
              <a:ea typeface="微软雅黑"/>
            </a:endParaRP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B02B0C05-5643-4EC4-A9C2-2D89D06240E3}"/>
              </a:ext>
            </a:extLst>
          </p:cNvPr>
          <p:cNvSpPr/>
          <p:nvPr/>
        </p:nvSpPr>
        <p:spPr>
          <a:xfrm>
            <a:off x="129256" y="552259"/>
            <a:ext cx="383067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Richard Xu </a:t>
            </a:r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cs typeface="Segoe UI Semilight" panose="020B0402040204020203" pitchFamily="34" charset="0"/>
              </a:rPr>
              <a:t>:: 03 LSTM to Help Kalman Filter</a:t>
            </a:r>
          </a:p>
          <a:p>
            <a:pPr defTabSz="685800"/>
            <a:endParaRPr lang="en-US" altLang="zh-CN" sz="900" dirty="0">
              <a:solidFill>
                <a:srgbClr val="FFFFFF">
                  <a:lumMod val="65000"/>
                </a:srgbClr>
              </a:solidFill>
              <a:latin typeface="Calibri"/>
              <a:ea typeface="微软雅黑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9">
                <a:extLst>
                  <a:ext uri="{FF2B5EF4-FFF2-40B4-BE49-F238E27FC236}">
                    <a16:creationId xmlns:a16="http://schemas.microsoft.com/office/drawing/2014/main" id="{99F079D8-D437-481D-8E2E-4AC567FABBA5}"/>
                  </a:ext>
                </a:extLst>
              </p:cNvPr>
              <p:cNvSpPr txBox="1"/>
              <p:nvPr/>
            </p:nvSpPr>
            <p:spPr>
              <a:xfrm>
                <a:off x="287524" y="887414"/>
                <a:ext cx="8604956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defTabSz="685800">
                  <a:buClr>
                    <a:srgbClr val="4472C4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In order to compute:</a:t>
                </a:r>
              </a:p>
              <a:p>
                <a:pPr marL="285750" indent="-285750" defTabSz="685800">
                  <a:buClr>
                    <a:srgbClr val="4472C4"/>
                  </a:buClr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285750" indent="-285750" defTabSz="685800">
                  <a:buClr>
                    <a:srgbClr val="4472C4"/>
                  </a:buClr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285750" indent="-285750" defTabSz="685800">
                  <a:buClr>
                    <a:srgbClr val="4472C4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We need to know: </a:t>
                </a:r>
              </a:p>
              <a:p>
                <a:pPr marL="285750" indent="-285750" defTabSz="685800">
                  <a:buClr>
                    <a:srgbClr val="4472C4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Introduce a zero-mean variable: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285750" indent="-285750" defTabSz="685800">
                  <a:buClr>
                    <a:srgbClr val="4472C4"/>
                  </a:buClr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285750" indent="-285750" defTabSz="685800">
                  <a:buClr>
                    <a:srgbClr val="4472C4"/>
                  </a:buClr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285750" indent="-285750" defTabSz="685800">
                  <a:buClr>
                    <a:srgbClr val="4472C4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Attempt to write both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in term of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:</a:t>
                </a:r>
              </a:p>
              <a:p>
                <a:pPr marL="285750" indent="-285750" defTabSz="685800">
                  <a:buClr>
                    <a:srgbClr val="4472C4"/>
                  </a:buClr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285750" indent="-285750" defTabSz="685800">
                  <a:buClr>
                    <a:srgbClr val="4472C4"/>
                  </a:buClr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285750" indent="-285750" defTabSz="685800">
                  <a:buClr>
                    <a:srgbClr val="4472C4"/>
                  </a:buClr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285750" indent="-285750" defTabSz="685800">
                  <a:buClr>
                    <a:srgbClr val="4472C4"/>
                  </a:buClr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285750" indent="-285750" defTabSz="685800">
                  <a:buClr>
                    <a:srgbClr val="4472C4"/>
                  </a:buClr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285750" indent="-285750" defTabSz="685800">
                  <a:buClr>
                    <a:srgbClr val="4472C4"/>
                  </a:buClr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285750" indent="-285750" defTabSz="685800">
                  <a:buClr>
                    <a:srgbClr val="4472C4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The independent assumptions:</a:t>
                </a:r>
              </a:p>
            </p:txBody>
          </p:sp>
        </mc:Choice>
        <mc:Fallback xmlns="">
          <p:sp>
            <p:nvSpPr>
              <p:cNvPr id="9" name="文本框 9">
                <a:extLst>
                  <a:ext uri="{FF2B5EF4-FFF2-40B4-BE49-F238E27FC236}">
                    <a16:creationId xmlns:a16="http://schemas.microsoft.com/office/drawing/2014/main" id="{99F079D8-D437-481D-8E2E-4AC567FAB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24" y="887414"/>
                <a:ext cx="8604956" cy="4247317"/>
              </a:xfrm>
              <a:prstGeom prst="rect">
                <a:avLst/>
              </a:prstGeom>
              <a:blipFill>
                <a:blip r:embed="rId3"/>
                <a:stretch>
                  <a:fillRect l="-425" t="-862" b="-14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9ED7AD70-CE3B-475B-A323-827DCAEF68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531" t="55954" r="2956" b="11652"/>
          <a:stretch/>
        </p:blipFill>
        <p:spPr>
          <a:xfrm>
            <a:off x="1763688" y="3158932"/>
            <a:ext cx="5691502" cy="16621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6302F6-9A8D-4217-BB2B-E5B1E8B8336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076" t="27423" r="42323" b="68272"/>
          <a:stretch/>
        </p:blipFill>
        <p:spPr>
          <a:xfrm>
            <a:off x="2375756" y="1795076"/>
            <a:ext cx="2119608" cy="2489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12B5BC-269C-4860-B50A-18A108981B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368" t="40398" r="10008" b="54515"/>
          <a:stretch/>
        </p:blipFill>
        <p:spPr>
          <a:xfrm>
            <a:off x="1691680" y="2408948"/>
            <a:ext cx="6617759" cy="3693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7498204-9C01-43F1-AAEF-A7962E98DAE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090" t="18226" r="16264" b="75324"/>
          <a:stretch/>
        </p:blipFill>
        <p:spPr>
          <a:xfrm>
            <a:off x="2159732" y="1239602"/>
            <a:ext cx="4384472" cy="36933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EF7032D-ED6B-4343-B6BC-BBDDF1448F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858" t="95218" r="23280" b="1020"/>
          <a:stretch/>
        </p:blipFill>
        <p:spPr>
          <a:xfrm>
            <a:off x="3598171" y="4803998"/>
            <a:ext cx="5474329" cy="25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29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564ED27-E5A9-47EA-87F7-0E16F444549A}"/>
              </a:ext>
            </a:extLst>
          </p:cNvPr>
          <p:cNvSpPr txBox="1"/>
          <p:nvPr/>
        </p:nvSpPr>
        <p:spPr>
          <a:xfrm>
            <a:off x="287524" y="887414"/>
            <a:ext cx="885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We need to know:</a:t>
            </a:r>
          </a:p>
        </p:txBody>
      </p:sp>
      <p:sp>
        <p:nvSpPr>
          <p:cNvPr id="12" name="文本框 2">
            <a:extLst>
              <a:ext uri="{FF2B5EF4-FFF2-40B4-BE49-F238E27FC236}">
                <a16:creationId xmlns:a16="http://schemas.microsoft.com/office/drawing/2014/main" id="{3194C1D5-4528-4833-80CB-649295F6733F}"/>
              </a:ext>
            </a:extLst>
          </p:cNvPr>
          <p:cNvSpPr txBox="1"/>
          <p:nvPr/>
        </p:nvSpPr>
        <p:spPr>
          <a:xfrm>
            <a:off x="129256" y="271600"/>
            <a:ext cx="699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Moment </a:t>
            </a:r>
            <a:r>
              <a:rPr lang="en-US" altLang="zh-CN" sz="2000" b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Representation</a:t>
            </a:r>
            <a:endParaRPr lang="zh-CN" altLang="en-US" sz="2000" b="1" dirty="0">
              <a:solidFill>
                <a:srgbClr val="FDD938"/>
              </a:solidFill>
              <a:latin typeface="Calibri"/>
              <a:ea typeface="微软雅黑"/>
            </a:endParaRP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B02B0C05-5643-4EC4-A9C2-2D89D06240E3}"/>
              </a:ext>
            </a:extLst>
          </p:cNvPr>
          <p:cNvSpPr/>
          <p:nvPr/>
        </p:nvSpPr>
        <p:spPr>
          <a:xfrm>
            <a:off x="129256" y="552259"/>
            <a:ext cx="383067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Richard Xu </a:t>
            </a:r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cs typeface="Segoe UI Semilight" panose="020B0402040204020203" pitchFamily="34" charset="0"/>
              </a:rPr>
              <a:t>:: 03 LSTM to Help Kalman Filter</a:t>
            </a:r>
          </a:p>
          <a:p>
            <a:pPr defTabSz="685800"/>
            <a:endParaRPr lang="en-US" altLang="zh-CN" sz="900" dirty="0">
              <a:solidFill>
                <a:srgbClr val="FFFFFF">
                  <a:lumMod val="65000"/>
                </a:srgbClr>
              </a:solidFill>
              <a:latin typeface="Calibri"/>
              <a:ea typeface="微软雅黑"/>
              <a:cs typeface="Segoe UI Semilight" panose="020B04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8C0CD94-FEE3-4A7D-9E49-8B192715BD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64" t="24719" b="9233"/>
          <a:stretch/>
        </p:blipFill>
        <p:spPr>
          <a:xfrm>
            <a:off x="1115615" y="1275606"/>
            <a:ext cx="6975489" cy="36364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3615C35-938C-46F7-A7FE-D2FA81C879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38" t="15498" r="46832" b="80157"/>
          <a:stretch/>
        </p:blipFill>
        <p:spPr>
          <a:xfrm>
            <a:off x="2443912" y="887414"/>
            <a:ext cx="2540371" cy="30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15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2">
            <a:extLst>
              <a:ext uri="{FF2B5EF4-FFF2-40B4-BE49-F238E27FC236}">
                <a16:creationId xmlns:a16="http://schemas.microsoft.com/office/drawing/2014/main" id="{3194C1D5-4528-4833-80CB-649295F6733F}"/>
              </a:ext>
            </a:extLst>
          </p:cNvPr>
          <p:cNvSpPr txBox="1"/>
          <p:nvPr/>
        </p:nvSpPr>
        <p:spPr>
          <a:xfrm>
            <a:off x="129256" y="271600"/>
            <a:ext cx="699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Kalman Filter </a:t>
            </a:r>
            <a:r>
              <a:rPr lang="en-US" altLang="zh-CN" sz="2000" b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Update: final equation</a:t>
            </a:r>
            <a:endParaRPr lang="zh-CN" altLang="en-US" sz="2000" b="1" dirty="0">
              <a:solidFill>
                <a:srgbClr val="FDD938"/>
              </a:solidFill>
              <a:latin typeface="Calibri"/>
              <a:ea typeface="微软雅黑"/>
            </a:endParaRP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B02B0C05-5643-4EC4-A9C2-2D89D06240E3}"/>
              </a:ext>
            </a:extLst>
          </p:cNvPr>
          <p:cNvSpPr/>
          <p:nvPr/>
        </p:nvSpPr>
        <p:spPr>
          <a:xfrm>
            <a:off x="129256" y="552259"/>
            <a:ext cx="383067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Richard Xu </a:t>
            </a:r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cs typeface="Segoe UI Semilight" panose="020B0402040204020203" pitchFamily="34" charset="0"/>
              </a:rPr>
              <a:t>:: 03 LSTM to Help Kalman Filter</a:t>
            </a:r>
          </a:p>
          <a:p>
            <a:pPr defTabSz="685800"/>
            <a:endParaRPr lang="en-US" altLang="zh-CN" sz="900" dirty="0">
              <a:solidFill>
                <a:srgbClr val="FFFFFF">
                  <a:lumMod val="65000"/>
                </a:srgbClr>
              </a:solidFill>
              <a:latin typeface="Calibri"/>
              <a:ea typeface="微软雅黑"/>
              <a:cs typeface="Segoe UI Semilight" panose="020B0402040204020203" pitchFamily="34" charset="0"/>
            </a:endParaRPr>
          </a:p>
        </p:txBody>
      </p:sp>
      <p:sp>
        <p:nvSpPr>
          <p:cNvPr id="9" name="文本框 9">
            <a:extLst>
              <a:ext uri="{FF2B5EF4-FFF2-40B4-BE49-F238E27FC236}">
                <a16:creationId xmlns:a16="http://schemas.microsoft.com/office/drawing/2014/main" id="{323E1C7F-C649-404C-8560-FC474561C9C3}"/>
              </a:ext>
            </a:extLst>
          </p:cNvPr>
          <p:cNvSpPr txBox="1"/>
          <p:nvPr/>
        </p:nvSpPr>
        <p:spPr>
          <a:xfrm>
            <a:off x="287524" y="887414"/>
            <a:ext cx="86049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Finally we put all elements in:</a:t>
            </a: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mean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:</a:t>
            </a: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co-variance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9221C9-2E56-4CC2-AD94-B006221D39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356" t="19453" r="64114" b="75665"/>
          <a:stretch/>
        </p:blipFill>
        <p:spPr>
          <a:xfrm>
            <a:off x="1331640" y="1204552"/>
            <a:ext cx="1263137" cy="2870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A52438-5C03-4F83-A501-ADA4D916AE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825" t="61692" r="54116" b="33426"/>
          <a:stretch/>
        </p:blipFill>
        <p:spPr>
          <a:xfrm>
            <a:off x="1943708" y="3112764"/>
            <a:ext cx="1550221" cy="28707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8818" y="1206819"/>
            <a:ext cx="4950527" cy="18353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4777" y="3506702"/>
            <a:ext cx="5616724" cy="167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787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564ED27-E5A9-47EA-87F7-0E16F444549A}"/>
              </a:ext>
            </a:extLst>
          </p:cNvPr>
          <p:cNvSpPr txBox="1"/>
          <p:nvPr/>
        </p:nvSpPr>
        <p:spPr>
          <a:xfrm>
            <a:off x="287524" y="887414"/>
            <a:ext cx="86049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Kalman Filters require a motion model and measurement model to be specified at priory</a:t>
            </a: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It’s hard!</a:t>
            </a: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Can be crude approximation of reality</a:t>
            </a: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This is where LSTM can help out!</a:t>
            </a: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</a:rPr>
              <a:t>“</a:t>
            </a:r>
            <a:r>
              <a:rPr lang="en-US" altLang="zh-CN" i="1" dirty="0" err="1">
                <a:solidFill>
                  <a:schemeClr val="bg1">
                    <a:lumMod val="50000"/>
                  </a:schemeClr>
                </a:solidFill>
              </a:rPr>
              <a:t>Coskun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</a:rPr>
              <a:t>., Long Short-Term Memory Kalman Filters: Recurrent Neural Estimators for Pose Regularization”</a:t>
            </a:r>
          </a:p>
        </p:txBody>
      </p:sp>
      <p:sp>
        <p:nvSpPr>
          <p:cNvPr id="12" name="文本框 2">
            <a:extLst>
              <a:ext uri="{FF2B5EF4-FFF2-40B4-BE49-F238E27FC236}">
                <a16:creationId xmlns:a16="http://schemas.microsoft.com/office/drawing/2014/main" id="{3194C1D5-4528-4833-80CB-649295F6733F}"/>
              </a:ext>
            </a:extLst>
          </p:cNvPr>
          <p:cNvSpPr txBox="1"/>
          <p:nvPr/>
        </p:nvSpPr>
        <p:spPr>
          <a:xfrm>
            <a:off x="129256" y="271600"/>
            <a:ext cx="699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Kalman Filter and Neural Networks</a:t>
            </a:r>
            <a:endParaRPr lang="zh-CN" altLang="en-US" sz="2000" b="1" dirty="0">
              <a:solidFill>
                <a:srgbClr val="FDD938"/>
              </a:solidFill>
              <a:latin typeface="Calibri"/>
              <a:ea typeface="微软雅黑"/>
            </a:endParaRP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B02B0C05-5643-4EC4-A9C2-2D89D06240E3}"/>
              </a:ext>
            </a:extLst>
          </p:cNvPr>
          <p:cNvSpPr/>
          <p:nvPr/>
        </p:nvSpPr>
        <p:spPr>
          <a:xfrm>
            <a:off x="129256" y="552259"/>
            <a:ext cx="383067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Richard Xu </a:t>
            </a:r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cs typeface="Segoe UI Semilight" panose="020B0402040204020203" pitchFamily="34" charset="0"/>
              </a:rPr>
              <a:t>:: 03 LSTM to Help Kalman Filter</a:t>
            </a:r>
          </a:p>
          <a:p>
            <a:pPr defTabSz="685800"/>
            <a:endParaRPr lang="en-US" altLang="zh-CN" sz="900" dirty="0">
              <a:solidFill>
                <a:srgbClr val="FFFFFF">
                  <a:lumMod val="65000"/>
                </a:srgbClr>
              </a:solidFill>
              <a:latin typeface="Calibri"/>
              <a:ea typeface="微软雅黑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89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564ED27-E5A9-47EA-87F7-0E16F444549A}"/>
                  </a:ext>
                </a:extLst>
              </p:cNvPr>
              <p:cNvSpPr txBox="1"/>
              <p:nvPr/>
            </p:nvSpPr>
            <p:spPr>
              <a:xfrm>
                <a:off x="287524" y="887414"/>
                <a:ext cx="8856476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defTabSz="685800">
                  <a:buClr>
                    <a:srgbClr val="4472C4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You see it everywhere, so I don’t talk about it in detail.</a:t>
                </a:r>
                <a:r>
                  <a:rPr lang="zh-CN" altLang="en-US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A compact form of representation:</a:t>
                </a:r>
              </a:p>
              <a:p>
                <a:pPr marL="285750" indent="-285750" defTabSz="685800">
                  <a:buClr>
                    <a:srgbClr val="FDD938"/>
                  </a:buClr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285750" indent="-285750" defTabSz="685800">
                  <a:buClr>
                    <a:srgbClr val="FDD938"/>
                  </a:buClr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285750" indent="-285750" defTabSz="685800">
                  <a:buClr>
                    <a:srgbClr val="FDD938"/>
                  </a:buClr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285750" indent="-285750" defTabSz="685800">
                  <a:buClr>
                    <a:srgbClr val="FDD938"/>
                  </a:buClr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285750" indent="-285750" defTabSz="685800">
                  <a:buClr>
                    <a:srgbClr val="4472C4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In LSTMs, cell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. The derivative of consecutive states is of the form: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564ED27-E5A9-47EA-87F7-0E16F4445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24" y="887414"/>
                <a:ext cx="8856476" cy="1754326"/>
              </a:xfrm>
              <a:prstGeom prst="rect">
                <a:avLst/>
              </a:prstGeom>
              <a:blipFill>
                <a:blip r:embed="rId2"/>
                <a:stretch>
                  <a:fillRect l="-413" t="-2091" b="-4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2">
            <a:extLst>
              <a:ext uri="{FF2B5EF4-FFF2-40B4-BE49-F238E27FC236}">
                <a16:creationId xmlns:a16="http://schemas.microsoft.com/office/drawing/2014/main" id="{3194C1D5-4528-4833-80CB-649295F6733F}"/>
              </a:ext>
            </a:extLst>
          </p:cNvPr>
          <p:cNvSpPr txBox="1"/>
          <p:nvPr/>
        </p:nvSpPr>
        <p:spPr>
          <a:xfrm>
            <a:off x="129256" y="271600"/>
            <a:ext cx="699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LSTM</a:t>
            </a:r>
            <a:endParaRPr lang="zh-CN" altLang="en-US" sz="2000" b="1" dirty="0">
              <a:solidFill>
                <a:srgbClr val="FDD938"/>
              </a:solidFill>
              <a:latin typeface="Calibri"/>
              <a:ea typeface="微软雅黑"/>
            </a:endParaRP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B02B0C05-5643-4EC4-A9C2-2D89D06240E3}"/>
              </a:ext>
            </a:extLst>
          </p:cNvPr>
          <p:cNvSpPr/>
          <p:nvPr/>
        </p:nvSpPr>
        <p:spPr>
          <a:xfrm>
            <a:off x="129256" y="552259"/>
            <a:ext cx="383067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Richard Xu </a:t>
            </a:r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cs typeface="Segoe UI Semilight" panose="020B0402040204020203" pitchFamily="34" charset="0"/>
              </a:rPr>
              <a:t>:: 03 LSTM to Help Kalman Filter</a:t>
            </a:r>
          </a:p>
          <a:p>
            <a:pPr defTabSz="685800"/>
            <a:endParaRPr lang="en-US" altLang="zh-CN" sz="900" dirty="0">
              <a:solidFill>
                <a:srgbClr val="FFFFFF">
                  <a:lumMod val="65000"/>
                </a:srgbClr>
              </a:solidFill>
              <a:latin typeface="Calibri"/>
              <a:ea typeface="微软雅黑"/>
              <a:cs typeface="Segoe UI Semilight" panose="020B04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E96A12-B9DB-4367-A02C-84F83A251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9742" y="1361642"/>
            <a:ext cx="2168973" cy="3483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4BB251-2B6E-42D2-827F-8A654D0312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563" y="4107181"/>
            <a:ext cx="5757673" cy="10077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8E83B8-AA29-4FB3-804C-2CF3BC47FF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3668" y="1283335"/>
            <a:ext cx="3054376" cy="9622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0D8E4A-9B64-46BD-B4AC-38FCC0F788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346" y="2643758"/>
            <a:ext cx="8032831" cy="143204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79742" y="1762817"/>
            <a:ext cx="1871387" cy="32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107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564ED27-E5A9-47EA-87F7-0E16F444549A}"/>
                  </a:ext>
                </a:extLst>
              </p:cNvPr>
              <p:cNvSpPr txBox="1"/>
              <p:nvPr/>
            </p:nvSpPr>
            <p:spPr>
              <a:xfrm>
                <a:off x="287524" y="887414"/>
                <a:ext cx="8604956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defTabSz="685800">
                  <a:buClr>
                    <a:srgbClr val="FDD938"/>
                  </a:buClr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285750" indent="-285750" defTabSz="685800">
                  <a:buClr>
                    <a:srgbClr val="FDD938"/>
                  </a:buClr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285750" indent="-285750" defTabSz="685800">
                  <a:buClr>
                    <a:srgbClr val="FDD938"/>
                  </a:buClr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285750" indent="-285750" defTabSz="685800">
                  <a:buClr>
                    <a:srgbClr val="FDD938"/>
                  </a:buClr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285750" indent="-285750" defTabSz="685800">
                  <a:buClr>
                    <a:srgbClr val="FDD938"/>
                  </a:buClr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285750" indent="-285750" defTabSz="685800">
                  <a:buClr>
                    <a:srgbClr val="FDD938"/>
                  </a:buClr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285750" indent="-285750" defTabSz="685800">
                  <a:buClr>
                    <a:srgbClr val="4472C4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of course,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may still close to zero</a:t>
                </a:r>
              </a:p>
              <a:p>
                <a:pPr marL="285750" indent="-285750" defTabSz="685800">
                  <a:buClr>
                    <a:srgbClr val="FDD938"/>
                  </a:buClr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285750" indent="-285750" defTabSz="685800">
                  <a:buClr>
                    <a:srgbClr val="FDD938"/>
                  </a:buClr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285750" indent="-285750" defTabSz="685800">
                  <a:buClr>
                    <a:srgbClr val="4472C4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solidFill>
                      <a:srgbClr val="FF0000"/>
                    </a:solidFill>
                  </a:rPr>
                  <a:t>trick is </a:t>
                </a:r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to initialize bias to be a large positive number, e.g.,                                                                        </a:t>
                </a:r>
              </a:p>
              <a:p>
                <a:pPr marL="285750" indent="-285750" defTabSz="685800">
                  <a:buClr>
                    <a:srgbClr val="FDD938"/>
                  </a:buClr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defTabSz="685800">
                  <a:buClr>
                    <a:srgbClr val="FDD938"/>
                  </a:buClr>
                </a:pPr>
                <a:r>
                  <a:rPr lang="en-US" altLang="zh-CN" dirty="0"/>
                  <a:t>so to make</a:t>
                </a:r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closer to 1 initially.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564ED27-E5A9-47EA-87F7-0E16F4445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24" y="887414"/>
                <a:ext cx="8604956" cy="3416320"/>
              </a:xfrm>
              <a:prstGeom prst="rect">
                <a:avLst/>
              </a:prstGeom>
              <a:blipFill>
                <a:blip r:embed="rId2"/>
                <a:stretch>
                  <a:fillRect l="-567" r="-10907" b="-19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2">
            <a:extLst>
              <a:ext uri="{FF2B5EF4-FFF2-40B4-BE49-F238E27FC236}">
                <a16:creationId xmlns:a16="http://schemas.microsoft.com/office/drawing/2014/main" id="{3194C1D5-4528-4833-80CB-649295F6733F}"/>
              </a:ext>
            </a:extLst>
          </p:cNvPr>
          <p:cNvSpPr txBox="1"/>
          <p:nvPr/>
        </p:nvSpPr>
        <p:spPr>
          <a:xfrm>
            <a:off x="129256" y="271600"/>
            <a:ext cx="699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LSTM</a:t>
            </a:r>
            <a:endParaRPr lang="zh-CN" altLang="en-US" sz="2000" b="1" dirty="0">
              <a:solidFill>
                <a:srgbClr val="FDD938"/>
              </a:solidFill>
              <a:latin typeface="Calibri"/>
              <a:ea typeface="微软雅黑"/>
            </a:endParaRP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B02B0C05-5643-4EC4-A9C2-2D89D06240E3}"/>
              </a:ext>
            </a:extLst>
          </p:cNvPr>
          <p:cNvSpPr/>
          <p:nvPr/>
        </p:nvSpPr>
        <p:spPr>
          <a:xfrm>
            <a:off x="129256" y="552259"/>
            <a:ext cx="383067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Richard Xu </a:t>
            </a:r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cs typeface="Segoe UI Semilight" panose="020B0402040204020203" pitchFamily="34" charset="0"/>
              </a:rPr>
              <a:t>:: 03 LSTM to Help Kalman Filter</a:t>
            </a:r>
          </a:p>
          <a:p>
            <a:pPr defTabSz="685800"/>
            <a:endParaRPr lang="en-US" altLang="zh-CN" sz="900" dirty="0">
              <a:solidFill>
                <a:srgbClr val="FFFFFF">
                  <a:lumMod val="65000"/>
                </a:srgbClr>
              </a:solidFill>
              <a:latin typeface="Calibri"/>
              <a:ea typeface="微软雅黑"/>
              <a:cs typeface="Segoe UI Semilight" panose="020B04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7F0381-0B14-45A3-B06E-F0D8F7008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163" y="991085"/>
            <a:ext cx="5757673" cy="100779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53C3EC4-9E39-44DE-BD79-DBB2DBA5277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2591780" y="3711639"/>
            <a:ext cx="3518711" cy="24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25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6">
            <a:extLst>
              <a:ext uri="{FF2B5EF4-FFF2-40B4-BE49-F238E27FC236}">
                <a16:creationId xmlns:a16="http://schemas.microsoft.com/office/drawing/2014/main" id="{929CB673-1D24-40E8-8CFA-5B6A3C1F3D52}"/>
              </a:ext>
            </a:extLst>
          </p:cNvPr>
          <p:cNvSpPr/>
          <p:nvPr/>
        </p:nvSpPr>
        <p:spPr>
          <a:xfrm>
            <a:off x="129256" y="552259"/>
            <a:ext cx="383067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Richard Xu </a:t>
            </a:r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cs typeface="Segoe UI Semilight" panose="020B0402040204020203" pitchFamily="34" charset="0"/>
              </a:rPr>
              <a:t>:: 03 LSTM to Help Kalman Filter</a:t>
            </a:r>
          </a:p>
          <a:p>
            <a:pPr defTabSz="685800"/>
            <a:endParaRPr lang="en-US" altLang="zh-CN" sz="900" dirty="0">
              <a:solidFill>
                <a:srgbClr val="FFFFFF">
                  <a:lumMod val="65000"/>
                </a:srgbClr>
              </a:solidFill>
              <a:latin typeface="Calibri"/>
              <a:ea typeface="微软雅黑"/>
              <a:cs typeface="Segoe UI Semilight" panose="020B0402040204020203" pitchFamily="34" charset="0"/>
            </a:endParaRPr>
          </a:p>
        </p:txBody>
      </p:sp>
      <p:sp>
        <p:nvSpPr>
          <p:cNvPr id="26" name="文本框 2">
            <a:extLst>
              <a:ext uri="{FF2B5EF4-FFF2-40B4-BE49-F238E27FC236}">
                <a16:creationId xmlns:a16="http://schemas.microsoft.com/office/drawing/2014/main" id="{8DEC4F60-6A58-499C-A9C1-DC9D5D03FA04}"/>
              </a:ext>
            </a:extLst>
          </p:cNvPr>
          <p:cNvSpPr txBox="1"/>
          <p:nvPr/>
        </p:nvSpPr>
        <p:spPr>
          <a:xfrm>
            <a:off x="129256" y="271600"/>
            <a:ext cx="699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LSTM Kalman Filters: Prediction</a:t>
            </a:r>
            <a:endParaRPr lang="zh-CN" altLang="en-US" sz="2000" b="1" dirty="0">
              <a:solidFill>
                <a:srgbClr val="FDD938"/>
              </a:solidFill>
              <a:latin typeface="Calibri"/>
              <a:ea typeface="微软雅黑"/>
            </a:endParaRPr>
          </a:p>
        </p:txBody>
      </p:sp>
      <p:sp>
        <p:nvSpPr>
          <p:cNvPr id="27" name="文本框 9">
            <a:extLst>
              <a:ext uri="{FF2B5EF4-FFF2-40B4-BE49-F238E27FC236}">
                <a16:creationId xmlns:a16="http://schemas.microsoft.com/office/drawing/2014/main" id="{9B9284E7-42A5-4088-ABB6-252682DD23ED}"/>
              </a:ext>
            </a:extLst>
          </p:cNvPr>
          <p:cNvSpPr txBox="1"/>
          <p:nvPr/>
        </p:nvSpPr>
        <p:spPr>
          <a:xfrm>
            <a:off x="269522" y="2708400"/>
            <a:ext cx="86049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A compact form of representation:</a:t>
            </a: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4472C4"/>
                </a:solidFill>
              </a:rPr>
              <a:t>Prediction</a:t>
            </a: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C52946-0FE2-4C0A-B7B9-063B049FB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620" y="3077732"/>
            <a:ext cx="7112502" cy="564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8B6EF47-71D6-4F19-AA5C-8642CBB8B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198" y="3998535"/>
            <a:ext cx="7165816" cy="641751"/>
          </a:xfrm>
          <a:prstGeom prst="rect">
            <a:avLst/>
          </a:prstGeom>
        </p:spPr>
      </p:pic>
      <p:sp>
        <p:nvSpPr>
          <p:cNvPr id="82" name="Freeform: Shape 33">
            <a:extLst>
              <a:ext uri="{FF2B5EF4-FFF2-40B4-BE49-F238E27FC236}">
                <a16:creationId xmlns:a16="http://schemas.microsoft.com/office/drawing/2014/main" id="{45AA165E-A940-48FE-BF08-D2FC63E7CD45}"/>
              </a:ext>
            </a:extLst>
          </p:cNvPr>
          <p:cNvSpPr/>
          <p:nvPr/>
        </p:nvSpPr>
        <p:spPr>
          <a:xfrm>
            <a:off x="2946400" y="825440"/>
            <a:ext cx="2552700" cy="571560"/>
          </a:xfrm>
          <a:custGeom>
            <a:avLst/>
            <a:gdLst>
              <a:gd name="connsiteX0" fmla="*/ 0 w 3714750"/>
              <a:gd name="connsiteY0" fmla="*/ 571560 h 571560"/>
              <a:gd name="connsiteX1" fmla="*/ 889000 w 3714750"/>
              <a:gd name="connsiteY1" fmla="*/ 419160 h 571560"/>
              <a:gd name="connsiteX2" fmla="*/ 2216150 w 3714750"/>
              <a:gd name="connsiteY2" fmla="*/ 60 h 571560"/>
              <a:gd name="connsiteX3" fmla="*/ 3714750 w 3714750"/>
              <a:gd name="connsiteY3" fmla="*/ 387410 h 57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14750" h="571560">
                <a:moveTo>
                  <a:pt x="0" y="571560"/>
                </a:moveTo>
                <a:cubicBezTo>
                  <a:pt x="259821" y="542985"/>
                  <a:pt x="519642" y="514410"/>
                  <a:pt x="889000" y="419160"/>
                </a:cubicBezTo>
                <a:cubicBezTo>
                  <a:pt x="1258358" y="323910"/>
                  <a:pt x="1745192" y="5352"/>
                  <a:pt x="2216150" y="60"/>
                </a:cubicBezTo>
                <a:cubicBezTo>
                  <a:pt x="2687108" y="-5232"/>
                  <a:pt x="3434292" y="339785"/>
                  <a:pt x="3714750" y="387410"/>
                </a:cubicBezTo>
              </a:path>
            </a:pathLst>
          </a:custGeom>
          <a:ln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Rectangle: Rounded Corners 1">
            <a:extLst>
              <a:ext uri="{FF2B5EF4-FFF2-40B4-BE49-F238E27FC236}">
                <a16:creationId xmlns:a16="http://schemas.microsoft.com/office/drawing/2014/main" id="{561E3ADD-F145-4D85-A321-0463BFB2207A}"/>
              </a:ext>
            </a:extLst>
          </p:cNvPr>
          <p:cNvSpPr/>
          <p:nvPr/>
        </p:nvSpPr>
        <p:spPr>
          <a:xfrm>
            <a:off x="1996617" y="1278926"/>
            <a:ext cx="936104" cy="3022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r>
              <a:rPr lang="en-US" altLang="zh-CN" i="1" baseline="-25000" dirty="0"/>
              <a:t>A</a:t>
            </a:r>
            <a:endParaRPr lang="zh-CN" altLang="en-US" i="1" baseline="-25000" dirty="0"/>
          </a:p>
        </p:txBody>
      </p:sp>
      <p:sp>
        <p:nvSpPr>
          <p:cNvPr id="84" name="Rectangle: Rounded Corners 6">
            <a:extLst>
              <a:ext uri="{FF2B5EF4-FFF2-40B4-BE49-F238E27FC236}">
                <a16:creationId xmlns:a16="http://schemas.microsoft.com/office/drawing/2014/main" id="{79DBAF28-A6E4-4897-AFAF-B5888B6EA4B7}"/>
              </a:ext>
            </a:extLst>
          </p:cNvPr>
          <p:cNvSpPr/>
          <p:nvPr/>
        </p:nvSpPr>
        <p:spPr>
          <a:xfrm>
            <a:off x="3643021" y="1278926"/>
            <a:ext cx="936104" cy="3022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r>
              <a:rPr lang="en-AU" altLang="zh-CN" i="1" baseline="-25000" dirty="0"/>
              <a:t>Q</a:t>
            </a:r>
            <a:endParaRPr lang="zh-CN" altLang="en-US" i="1" baseline="-25000" dirty="0"/>
          </a:p>
        </p:txBody>
      </p:sp>
      <p:sp>
        <p:nvSpPr>
          <p:cNvPr id="85" name="Rectangle: Rounded Corners 7">
            <a:extLst>
              <a:ext uri="{FF2B5EF4-FFF2-40B4-BE49-F238E27FC236}">
                <a16:creationId xmlns:a16="http://schemas.microsoft.com/office/drawing/2014/main" id="{DD68332D-3CB6-4885-864D-D406018820C8}"/>
              </a:ext>
            </a:extLst>
          </p:cNvPr>
          <p:cNvSpPr/>
          <p:nvPr/>
        </p:nvSpPr>
        <p:spPr>
          <a:xfrm>
            <a:off x="3641891" y="1879974"/>
            <a:ext cx="936104" cy="302246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r>
              <a:rPr lang="en-US" altLang="zh-CN" i="1" baseline="-25000" dirty="0"/>
              <a:t>R</a:t>
            </a:r>
            <a:endParaRPr lang="zh-CN" altLang="en-US" i="1" baseline="-25000" dirty="0"/>
          </a:p>
        </p:txBody>
      </p:sp>
      <p:sp>
        <p:nvSpPr>
          <p:cNvPr id="88" name="Rectangle: Rounded Corners 4">
            <a:extLst>
              <a:ext uri="{FF2B5EF4-FFF2-40B4-BE49-F238E27FC236}">
                <a16:creationId xmlns:a16="http://schemas.microsoft.com/office/drawing/2014/main" id="{668E68F6-FA2D-4639-AAF3-22E23686989D}"/>
              </a:ext>
            </a:extLst>
          </p:cNvPr>
          <p:cNvSpPr/>
          <p:nvPr/>
        </p:nvSpPr>
        <p:spPr>
          <a:xfrm>
            <a:off x="1619673" y="739036"/>
            <a:ext cx="6372707" cy="1544682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055708E-3979-4894-84F6-543E0DBE10B0}"/>
              </a:ext>
            </a:extLst>
          </p:cNvPr>
          <p:cNvCxnSpPr>
            <a:cxnSpLocks/>
          </p:cNvCxnSpPr>
          <p:nvPr/>
        </p:nvCxnSpPr>
        <p:spPr>
          <a:xfrm>
            <a:off x="2932721" y="1403877"/>
            <a:ext cx="7103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C70C10F-5EB5-47B3-B417-A057D85F835A}"/>
              </a:ext>
            </a:extLst>
          </p:cNvPr>
          <p:cNvCxnSpPr>
            <a:cxnSpLocks/>
          </p:cNvCxnSpPr>
          <p:nvPr/>
        </p:nvCxnSpPr>
        <p:spPr>
          <a:xfrm>
            <a:off x="921386" y="1403877"/>
            <a:ext cx="1075231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691EC9F-68C4-4138-B2DE-F3F74AD3F824}"/>
              </a:ext>
            </a:extLst>
          </p:cNvPr>
          <p:cNvCxnSpPr>
            <a:cxnSpLocks/>
            <a:stCxn id="84" idx="3"/>
          </p:cNvCxnSpPr>
          <p:nvPr/>
        </p:nvCxnSpPr>
        <p:spPr>
          <a:xfrm>
            <a:off x="4579125" y="1430049"/>
            <a:ext cx="891170" cy="356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Freeform: Shape 38">
            <a:extLst>
              <a:ext uri="{FF2B5EF4-FFF2-40B4-BE49-F238E27FC236}">
                <a16:creationId xmlns:a16="http://schemas.microsoft.com/office/drawing/2014/main" id="{C8E50C6E-76D5-4172-A373-6895AE439020}"/>
              </a:ext>
            </a:extLst>
          </p:cNvPr>
          <p:cNvSpPr/>
          <p:nvPr/>
        </p:nvSpPr>
        <p:spPr>
          <a:xfrm>
            <a:off x="4612752" y="1661855"/>
            <a:ext cx="2943324" cy="907921"/>
          </a:xfrm>
          <a:custGeom>
            <a:avLst/>
            <a:gdLst>
              <a:gd name="connsiteX0" fmla="*/ 0 w 2051050"/>
              <a:gd name="connsiteY0" fmla="*/ 1384300 h 1384300"/>
              <a:gd name="connsiteX1" fmla="*/ 1409700 w 2051050"/>
              <a:gd name="connsiteY1" fmla="*/ 1098550 h 1384300"/>
              <a:gd name="connsiteX2" fmla="*/ 2051050 w 2051050"/>
              <a:gd name="connsiteY2" fmla="*/ 0 h 138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1050" h="1384300">
                <a:moveTo>
                  <a:pt x="0" y="1384300"/>
                </a:moveTo>
                <a:cubicBezTo>
                  <a:pt x="533929" y="1356783"/>
                  <a:pt x="1067858" y="1329267"/>
                  <a:pt x="1409700" y="1098550"/>
                </a:cubicBezTo>
                <a:cubicBezTo>
                  <a:pt x="1751542" y="867833"/>
                  <a:pt x="1901296" y="433916"/>
                  <a:pt x="2051050" y="0"/>
                </a:cubicBezTo>
              </a:path>
            </a:pathLst>
          </a:custGeom>
          <a:ln>
            <a:solidFill>
              <a:schemeClr val="dk1">
                <a:alpha val="11000"/>
              </a:schemeClr>
            </a:solidFill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Freeform: Shape 39">
            <a:extLst>
              <a:ext uri="{FF2B5EF4-FFF2-40B4-BE49-F238E27FC236}">
                <a16:creationId xmlns:a16="http://schemas.microsoft.com/office/drawing/2014/main" id="{D41D0680-75C5-4356-9990-933BA8A52F26}"/>
              </a:ext>
            </a:extLst>
          </p:cNvPr>
          <p:cNvSpPr/>
          <p:nvPr/>
        </p:nvSpPr>
        <p:spPr>
          <a:xfrm>
            <a:off x="3237335" y="2012950"/>
            <a:ext cx="1772524" cy="556827"/>
          </a:xfrm>
          <a:custGeom>
            <a:avLst/>
            <a:gdLst>
              <a:gd name="connsiteX0" fmla="*/ 1379115 w 1772524"/>
              <a:gd name="connsiteY0" fmla="*/ 914400 h 914400"/>
              <a:gd name="connsiteX1" fmla="*/ 1690265 w 1772524"/>
              <a:gd name="connsiteY1" fmla="*/ 654050 h 914400"/>
              <a:gd name="connsiteX2" fmla="*/ 51965 w 1772524"/>
              <a:gd name="connsiteY2" fmla="*/ 222250 h 914400"/>
              <a:gd name="connsiteX3" fmla="*/ 407565 w 1772524"/>
              <a:gd name="connsiteY3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2524" h="914400">
                <a:moveTo>
                  <a:pt x="1379115" y="914400"/>
                </a:moveTo>
                <a:cubicBezTo>
                  <a:pt x="1645286" y="841904"/>
                  <a:pt x="1911457" y="769408"/>
                  <a:pt x="1690265" y="654050"/>
                </a:cubicBezTo>
                <a:cubicBezTo>
                  <a:pt x="1469073" y="538692"/>
                  <a:pt x="265748" y="331258"/>
                  <a:pt x="51965" y="222250"/>
                </a:cubicBezTo>
                <a:cubicBezTo>
                  <a:pt x="-161818" y="113242"/>
                  <a:pt x="349357" y="45508"/>
                  <a:pt x="407565" y="0"/>
                </a:cubicBezTo>
              </a:path>
            </a:pathLst>
          </a:custGeom>
          <a:ln>
            <a:solidFill>
              <a:schemeClr val="dk1">
                <a:alpha val="10000"/>
              </a:schemeClr>
            </a:solidFill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2FDFD0A8-AD50-4667-9886-1EEF9320A291}"/>
                  </a:ext>
                </a:extLst>
              </p:cNvPr>
              <p:cNvSpPr txBox="1"/>
              <p:nvPr/>
            </p:nvSpPr>
            <p:spPr>
              <a:xfrm>
                <a:off x="333748" y="1265377"/>
                <a:ext cx="4769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AU" altLang="zh-CN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2FDFD0A8-AD50-4667-9886-1EEF9320A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48" y="1265377"/>
                <a:ext cx="476989" cy="276999"/>
              </a:xfrm>
              <a:prstGeom prst="rect">
                <a:avLst/>
              </a:prstGeom>
              <a:blipFill>
                <a:blip r:embed="rId4"/>
                <a:stretch>
                  <a:fillRect l="-10256" t="-26667" r="-3846" b="-1555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689BEA00-6E8C-4B95-90E7-32A64712D43A}"/>
                  </a:ext>
                </a:extLst>
              </p:cNvPr>
              <p:cNvSpPr txBox="1"/>
              <p:nvPr/>
            </p:nvSpPr>
            <p:spPr>
              <a:xfrm>
                <a:off x="4967214" y="1059582"/>
                <a:ext cx="2888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689BEA00-6E8C-4B95-90E7-32A64712D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214" y="1059582"/>
                <a:ext cx="288862" cy="276999"/>
              </a:xfrm>
              <a:prstGeom prst="rect">
                <a:avLst/>
              </a:prstGeom>
              <a:blipFill>
                <a:blip r:embed="rId7"/>
                <a:stretch>
                  <a:fillRect l="-27660" r="-6383" b="-3111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0" name="Picture 99"/>
          <p:cNvPicPr>
            <a:picLocks noChangeAspect="1"/>
          </p:cNvPicPr>
          <p:nvPr/>
        </p:nvPicPr>
        <p:blipFill rotWithShape="1">
          <a:blip r:embed="rId8"/>
          <a:srcRect t="9973" r="10494" b="17881"/>
          <a:stretch/>
        </p:blipFill>
        <p:spPr>
          <a:xfrm>
            <a:off x="3030519" y="979195"/>
            <a:ext cx="281341" cy="247388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 rotWithShape="1">
          <a:blip r:embed="rId9"/>
          <a:srcRect t="13477" r="6523" b="15331"/>
          <a:stretch/>
        </p:blipFill>
        <p:spPr>
          <a:xfrm>
            <a:off x="921386" y="1092609"/>
            <a:ext cx="537048" cy="243972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 rotWithShape="1">
          <a:blip r:embed="rId10"/>
          <a:srcRect l="6578" t="7253" r="7200" b="17184"/>
          <a:stretch/>
        </p:blipFill>
        <p:spPr>
          <a:xfrm>
            <a:off x="974680" y="1542376"/>
            <a:ext cx="461403" cy="304931"/>
          </a:xfrm>
          <a:prstGeom prst="rect">
            <a:avLst/>
          </a:prstGeom>
        </p:spPr>
      </p:pic>
      <p:sp>
        <p:nvSpPr>
          <p:cNvPr id="32" name="Rectangle: Rounded Corners 8">
            <a:extLst>
              <a:ext uri="{FF2B5EF4-FFF2-40B4-BE49-F238E27FC236}">
                <a16:creationId xmlns:a16="http://schemas.microsoft.com/office/drawing/2014/main" id="{04BBD9D2-73DF-407C-9451-594324B91429}"/>
              </a:ext>
            </a:extLst>
          </p:cNvPr>
          <p:cNvSpPr/>
          <p:nvPr/>
        </p:nvSpPr>
        <p:spPr>
          <a:xfrm>
            <a:off x="5465112" y="1236441"/>
            <a:ext cx="1238389" cy="387216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shade val="50000"/>
                <a:alpha val="1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Prediction</a:t>
            </a:r>
            <a:endParaRPr lang="zh-CN" altLang="en-US" i="1" baseline="-25000" dirty="0"/>
          </a:p>
        </p:txBody>
      </p:sp>
      <p:sp>
        <p:nvSpPr>
          <p:cNvPr id="33" name="Rectangle: Rounded Corners 8">
            <a:extLst>
              <a:ext uri="{FF2B5EF4-FFF2-40B4-BE49-F238E27FC236}">
                <a16:creationId xmlns:a16="http://schemas.microsoft.com/office/drawing/2014/main" id="{3E3D48A0-5553-4689-A996-DD7A44810719}"/>
              </a:ext>
            </a:extLst>
          </p:cNvPr>
          <p:cNvSpPr/>
          <p:nvPr/>
        </p:nvSpPr>
        <p:spPr>
          <a:xfrm>
            <a:off x="7007313" y="1239228"/>
            <a:ext cx="1238389" cy="381642"/>
          </a:xfrm>
          <a:prstGeom prst="roundRect">
            <a:avLst/>
          </a:prstGeom>
          <a:solidFill>
            <a:schemeClr val="accent2"/>
          </a:solidFill>
          <a:ln>
            <a:solidFill>
              <a:srgbClr val="ED7D3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Update</a:t>
            </a:r>
            <a:endParaRPr lang="zh-CN" altLang="en-US" i="1" baseline="-250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A4EEA96-CCA2-46DB-A2FC-1B44DB41E67E}"/>
              </a:ext>
            </a:extLst>
          </p:cNvPr>
          <p:cNvCxnSpPr/>
          <p:nvPr/>
        </p:nvCxnSpPr>
        <p:spPr>
          <a:xfrm>
            <a:off x="8252830" y="1424999"/>
            <a:ext cx="396044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D8B9853-D227-4BF8-A02B-02EEE7FBF0D3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>
            <a:off x="6703501" y="1430049"/>
            <a:ext cx="303812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37D1E5EB-F945-46BC-BF9E-7B054E4AF69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9973" r="10494" b="17881"/>
          <a:stretch/>
        </p:blipFill>
        <p:spPr>
          <a:xfrm>
            <a:off x="3096664" y="1463669"/>
            <a:ext cx="281341" cy="247388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F552943-21D1-42AE-BE9B-A000C9624BE8}"/>
              </a:ext>
            </a:extLst>
          </p:cNvPr>
          <p:cNvSpPr/>
          <p:nvPr/>
        </p:nvSpPr>
        <p:spPr>
          <a:xfrm>
            <a:off x="1611443" y="1484026"/>
            <a:ext cx="3829987" cy="277318"/>
          </a:xfrm>
          <a:custGeom>
            <a:avLst/>
            <a:gdLst>
              <a:gd name="connsiteX0" fmla="*/ 0 w 3829987"/>
              <a:gd name="connsiteY0" fmla="*/ 239843 h 277318"/>
              <a:gd name="connsiteX1" fmla="*/ 2668249 w 3829987"/>
              <a:gd name="connsiteY1" fmla="*/ 277318 h 277318"/>
              <a:gd name="connsiteX2" fmla="*/ 3492708 w 3829987"/>
              <a:gd name="connsiteY2" fmla="*/ 172387 h 277318"/>
              <a:gd name="connsiteX3" fmla="*/ 3829987 w 3829987"/>
              <a:gd name="connsiteY3" fmla="*/ 0 h 277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29987" h="277318">
                <a:moveTo>
                  <a:pt x="0" y="239843"/>
                </a:moveTo>
                <a:lnTo>
                  <a:pt x="2668249" y="277318"/>
                </a:lnTo>
                <a:cubicBezTo>
                  <a:pt x="3250367" y="266075"/>
                  <a:pt x="3299085" y="218607"/>
                  <a:pt x="3492708" y="172387"/>
                </a:cubicBezTo>
                <a:cubicBezTo>
                  <a:pt x="3686331" y="126167"/>
                  <a:pt x="3758159" y="63083"/>
                  <a:pt x="3829987" y="0"/>
                </a:cubicBezTo>
              </a:path>
            </a:pathLst>
          </a:custGeom>
          <a:ln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57DF228-D2CE-4BB3-9A99-9F4305113088}"/>
              </a:ext>
            </a:extLst>
          </p:cNvPr>
          <p:cNvSpPr/>
          <p:nvPr/>
        </p:nvSpPr>
        <p:spPr>
          <a:xfrm>
            <a:off x="3167820" y="2425263"/>
            <a:ext cx="1435929" cy="261872"/>
          </a:xfrm>
          <a:prstGeom prst="rect">
            <a:avLst/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  <a:alpha val="11000"/>
                </a:schemeClr>
              </a:gs>
              <a:gs pos="50000">
                <a:schemeClr val="accent3">
                  <a:lumMod val="105000"/>
                  <a:satMod val="103000"/>
                  <a:tint val="73000"/>
                  <a:alpha val="11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  <a:alpha val="11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Input </a:t>
            </a:r>
            <a:r>
              <a:rPr lang="en-US" altLang="zh-CN" i="1" dirty="0">
                <a:solidFill>
                  <a:schemeClr val="bg1">
                    <a:lumMod val="85000"/>
                  </a:schemeClr>
                </a:solidFill>
              </a:rPr>
              <a:t>y</a:t>
            </a:r>
            <a:r>
              <a:rPr lang="en-US" altLang="zh-CN" i="1" baseline="-25000" dirty="0">
                <a:solidFill>
                  <a:schemeClr val="bg1">
                    <a:lumMod val="85000"/>
                  </a:schemeClr>
                </a:solidFill>
              </a:rPr>
              <a:t>t</a:t>
            </a:r>
            <a:endParaRPr lang="zh-CN" altLang="en-US" i="1" baseline="-25000" dirty="0">
              <a:solidFill>
                <a:schemeClr val="bg1">
                  <a:lumMod val="8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4FEC46A-8B47-490E-8CCD-7C1A9AABBAF1}"/>
                  </a:ext>
                </a:extLst>
              </p:cNvPr>
              <p:cNvSpPr txBox="1"/>
              <p:nvPr/>
            </p:nvSpPr>
            <p:spPr>
              <a:xfrm>
                <a:off x="8292599" y="1476220"/>
                <a:ext cx="2618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>
                  <a:defRPr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4FEC46A-8B47-490E-8CCD-7C1A9AABB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2599" y="1476220"/>
                <a:ext cx="261867" cy="276999"/>
              </a:xfrm>
              <a:prstGeom prst="rect">
                <a:avLst/>
              </a:prstGeom>
              <a:blipFill>
                <a:blip r:embed="rId11"/>
                <a:stretch>
                  <a:fillRect l="-13953" t="-21739" r="-55814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36E8E66-F5ED-433E-943B-9ACBB536E058}"/>
                  </a:ext>
                </a:extLst>
              </p:cNvPr>
              <p:cNvSpPr txBox="1"/>
              <p:nvPr/>
            </p:nvSpPr>
            <p:spPr>
              <a:xfrm>
                <a:off x="4919359" y="1984666"/>
                <a:ext cx="2841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36E8E66-F5ED-433E-943B-9ACBB536E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359" y="1984666"/>
                <a:ext cx="284180" cy="276999"/>
              </a:xfrm>
              <a:prstGeom prst="rect">
                <a:avLst/>
              </a:prstGeom>
              <a:blipFill>
                <a:blip r:embed="rId12"/>
                <a:stretch>
                  <a:fillRect l="-19149" r="-4255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D89A8F68-5084-4D86-92B6-426D9E35654C}"/>
              </a:ext>
            </a:extLst>
          </p:cNvPr>
          <p:cNvSpPr/>
          <p:nvPr/>
        </p:nvSpPr>
        <p:spPr>
          <a:xfrm>
            <a:off x="4579495" y="1656413"/>
            <a:ext cx="2803161" cy="359764"/>
          </a:xfrm>
          <a:custGeom>
            <a:avLst/>
            <a:gdLst>
              <a:gd name="connsiteX0" fmla="*/ 0 w 2803161"/>
              <a:gd name="connsiteY0" fmla="*/ 359764 h 359764"/>
              <a:gd name="connsiteX1" fmla="*/ 1588957 w 2803161"/>
              <a:gd name="connsiteY1" fmla="*/ 329784 h 359764"/>
              <a:gd name="connsiteX2" fmla="*/ 2428407 w 2803161"/>
              <a:gd name="connsiteY2" fmla="*/ 202367 h 359764"/>
              <a:gd name="connsiteX3" fmla="*/ 2803161 w 2803161"/>
              <a:gd name="connsiteY3" fmla="*/ 0 h 3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3161" h="359764">
                <a:moveTo>
                  <a:pt x="0" y="359764"/>
                </a:moveTo>
                <a:cubicBezTo>
                  <a:pt x="592111" y="357890"/>
                  <a:pt x="1184223" y="356017"/>
                  <a:pt x="1588957" y="329784"/>
                </a:cubicBezTo>
                <a:cubicBezTo>
                  <a:pt x="1993692" y="303551"/>
                  <a:pt x="2226040" y="257331"/>
                  <a:pt x="2428407" y="202367"/>
                </a:cubicBezTo>
                <a:cubicBezTo>
                  <a:pt x="2630774" y="147403"/>
                  <a:pt x="2716967" y="73701"/>
                  <a:pt x="2803161" y="0"/>
                </a:cubicBezTo>
              </a:path>
            </a:pathLst>
          </a:custGeom>
          <a:ln>
            <a:solidFill>
              <a:schemeClr val="dk1">
                <a:alpha val="11000"/>
              </a:schemeClr>
            </a:solidFill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77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564ED27-E5A9-47EA-87F7-0E16F444549A}"/>
              </a:ext>
            </a:extLst>
          </p:cNvPr>
          <p:cNvSpPr txBox="1"/>
          <p:nvPr/>
        </p:nvSpPr>
        <p:spPr>
          <a:xfrm>
            <a:off x="287524" y="887414"/>
            <a:ext cx="8604956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sz="15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sz="15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sz="15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sz="15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sz="15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sz="15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sz="15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sz="15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sz="15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Unlike single mode Gaussian, solving the equation analytically is difficult.</a:t>
            </a: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This is where Expectation-Maximization is there to help!</a:t>
            </a:r>
          </a:p>
        </p:txBody>
      </p:sp>
      <p:sp>
        <p:nvSpPr>
          <p:cNvPr id="12" name="文本框 2">
            <a:extLst>
              <a:ext uri="{FF2B5EF4-FFF2-40B4-BE49-F238E27FC236}">
                <a16:creationId xmlns:a16="http://schemas.microsoft.com/office/drawing/2014/main" id="{3194C1D5-4528-4833-80CB-649295F6733F}"/>
              </a:ext>
            </a:extLst>
          </p:cNvPr>
          <p:cNvSpPr txBox="1"/>
          <p:nvPr/>
        </p:nvSpPr>
        <p:spPr>
          <a:xfrm>
            <a:off x="129256" y="271600"/>
            <a:ext cx="699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Gaussian Mixture model result</a:t>
            </a:r>
            <a:endParaRPr lang="zh-CN" altLang="en-US" sz="2000" b="1" dirty="0">
              <a:solidFill>
                <a:srgbClr val="FDD938"/>
              </a:solidFill>
              <a:latin typeface="Calibri"/>
              <a:ea typeface="微软雅黑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EA6D91-16C0-4476-A605-5D665A156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004" y="125476"/>
            <a:ext cx="3244500" cy="2436000"/>
          </a:xfrm>
          <a:prstGeom prst="rect">
            <a:avLst/>
          </a:prstGeom>
        </p:spPr>
      </p:pic>
      <p:sp>
        <p:nvSpPr>
          <p:cNvPr id="9" name="矩形 6">
            <a:extLst>
              <a:ext uri="{FF2B5EF4-FFF2-40B4-BE49-F238E27FC236}">
                <a16:creationId xmlns:a16="http://schemas.microsoft.com/office/drawing/2014/main" id="{6F3CAC79-5009-476F-98EF-754722CDFB2A}"/>
              </a:ext>
            </a:extLst>
          </p:cNvPr>
          <p:cNvSpPr/>
          <p:nvPr/>
        </p:nvSpPr>
        <p:spPr>
          <a:xfrm>
            <a:off x="129256" y="552259"/>
            <a:ext cx="2495072" cy="2308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Richard Xu </a:t>
            </a:r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cs typeface="Segoe UI Semilight" panose="020B0402040204020203" pitchFamily="34" charset="0"/>
              </a:rPr>
              <a:t>:: 01 EM &amp; Matrix Capsule Networks</a:t>
            </a:r>
            <a:endParaRPr lang="en-US" altLang="zh-CN" sz="900" dirty="0">
              <a:solidFill>
                <a:srgbClr val="FFFFFF">
                  <a:lumMod val="65000"/>
                </a:srgbClr>
              </a:solidFill>
              <a:latin typeface="Calibri"/>
              <a:ea typeface="微软雅黑"/>
              <a:cs typeface="Segoe UI Semilight" panose="020B04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588" y="1005076"/>
            <a:ext cx="4133721" cy="199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74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">
            <a:extLst>
              <a:ext uri="{FF2B5EF4-FFF2-40B4-BE49-F238E27FC236}">
                <a16:creationId xmlns:a16="http://schemas.microsoft.com/office/drawing/2014/main" id="{8DEC4F60-6A58-499C-A9C1-DC9D5D03FA04}"/>
              </a:ext>
            </a:extLst>
          </p:cNvPr>
          <p:cNvSpPr txBox="1"/>
          <p:nvPr/>
        </p:nvSpPr>
        <p:spPr>
          <a:xfrm>
            <a:off x="129256" y="271600"/>
            <a:ext cx="699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LSTM Kalman Filters: Update</a:t>
            </a:r>
            <a:endParaRPr lang="zh-CN" altLang="en-US" sz="2000" b="1" dirty="0">
              <a:solidFill>
                <a:srgbClr val="FDD938"/>
              </a:solidFill>
              <a:latin typeface="Calibri"/>
              <a:ea typeface="微软雅黑"/>
            </a:endParaRPr>
          </a:p>
        </p:txBody>
      </p:sp>
      <p:sp>
        <p:nvSpPr>
          <p:cNvPr id="27" name="文本框 9">
            <a:extLst>
              <a:ext uri="{FF2B5EF4-FFF2-40B4-BE49-F238E27FC236}">
                <a16:creationId xmlns:a16="http://schemas.microsoft.com/office/drawing/2014/main" id="{9B9284E7-42A5-4088-ABB6-252682DD23ED}"/>
              </a:ext>
            </a:extLst>
          </p:cNvPr>
          <p:cNvSpPr txBox="1"/>
          <p:nvPr/>
        </p:nvSpPr>
        <p:spPr>
          <a:xfrm>
            <a:off x="269522" y="2708400"/>
            <a:ext cx="86049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>
                <a:srgbClr val="FDD938"/>
              </a:buClr>
            </a:pPr>
            <a:endParaRPr lang="en-US" altLang="zh-CN" b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ED7D31"/>
                </a:solidFill>
              </a:rPr>
              <a:t>Update</a:t>
            </a: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6DAB91-CC9F-4818-9CD5-540A5C96A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862" y="3779687"/>
            <a:ext cx="6430814" cy="3878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D349A4-0EDF-44ED-8F6F-56E2B94EB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4334702"/>
            <a:ext cx="4140460" cy="552656"/>
          </a:xfrm>
          <a:prstGeom prst="rect">
            <a:avLst/>
          </a:prstGeom>
        </p:spPr>
      </p:pic>
      <p:sp>
        <p:nvSpPr>
          <p:cNvPr id="38" name="矩形 6">
            <a:extLst>
              <a:ext uri="{FF2B5EF4-FFF2-40B4-BE49-F238E27FC236}">
                <a16:creationId xmlns:a16="http://schemas.microsoft.com/office/drawing/2014/main" id="{929CB673-1D24-40E8-8CFA-5B6A3C1F3D52}"/>
              </a:ext>
            </a:extLst>
          </p:cNvPr>
          <p:cNvSpPr/>
          <p:nvPr/>
        </p:nvSpPr>
        <p:spPr>
          <a:xfrm>
            <a:off x="129256" y="552259"/>
            <a:ext cx="383067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Richard Xu </a:t>
            </a:r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cs typeface="Segoe UI Semilight" panose="020B0402040204020203" pitchFamily="34" charset="0"/>
              </a:rPr>
              <a:t>:: 03 LSTM to Help Kalman Filter</a:t>
            </a:r>
          </a:p>
          <a:p>
            <a:pPr defTabSz="685800"/>
            <a:endParaRPr lang="en-US" altLang="zh-CN" sz="900" dirty="0">
              <a:solidFill>
                <a:srgbClr val="FFFFFF">
                  <a:lumMod val="65000"/>
                </a:srgbClr>
              </a:solidFill>
              <a:latin typeface="Calibri"/>
              <a:ea typeface="微软雅黑"/>
              <a:cs typeface="Segoe UI Semilight" panose="020B0402040204020203" pitchFamily="34" charset="0"/>
            </a:endParaRPr>
          </a:p>
        </p:txBody>
      </p:sp>
      <p:sp>
        <p:nvSpPr>
          <p:cNvPr id="39" name="Freeform: Shape 33">
            <a:extLst>
              <a:ext uri="{FF2B5EF4-FFF2-40B4-BE49-F238E27FC236}">
                <a16:creationId xmlns:a16="http://schemas.microsoft.com/office/drawing/2014/main" id="{45AA165E-A940-48FE-BF08-D2FC63E7CD45}"/>
              </a:ext>
            </a:extLst>
          </p:cNvPr>
          <p:cNvSpPr/>
          <p:nvPr/>
        </p:nvSpPr>
        <p:spPr>
          <a:xfrm>
            <a:off x="2946400" y="825440"/>
            <a:ext cx="2552700" cy="571560"/>
          </a:xfrm>
          <a:custGeom>
            <a:avLst/>
            <a:gdLst>
              <a:gd name="connsiteX0" fmla="*/ 0 w 3714750"/>
              <a:gd name="connsiteY0" fmla="*/ 571560 h 571560"/>
              <a:gd name="connsiteX1" fmla="*/ 889000 w 3714750"/>
              <a:gd name="connsiteY1" fmla="*/ 419160 h 571560"/>
              <a:gd name="connsiteX2" fmla="*/ 2216150 w 3714750"/>
              <a:gd name="connsiteY2" fmla="*/ 60 h 571560"/>
              <a:gd name="connsiteX3" fmla="*/ 3714750 w 3714750"/>
              <a:gd name="connsiteY3" fmla="*/ 387410 h 57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14750" h="571560">
                <a:moveTo>
                  <a:pt x="0" y="571560"/>
                </a:moveTo>
                <a:cubicBezTo>
                  <a:pt x="259821" y="542985"/>
                  <a:pt x="519642" y="514410"/>
                  <a:pt x="889000" y="419160"/>
                </a:cubicBezTo>
                <a:cubicBezTo>
                  <a:pt x="1258358" y="323910"/>
                  <a:pt x="1745192" y="5352"/>
                  <a:pt x="2216150" y="60"/>
                </a:cubicBezTo>
                <a:cubicBezTo>
                  <a:pt x="2687108" y="-5232"/>
                  <a:pt x="3434292" y="339785"/>
                  <a:pt x="3714750" y="387410"/>
                </a:cubicBezTo>
              </a:path>
            </a:pathLst>
          </a:custGeom>
          <a:ln>
            <a:solidFill>
              <a:schemeClr val="accent5">
                <a:shade val="50000"/>
                <a:alpha val="10000"/>
              </a:schemeClr>
            </a:solidFill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Rectangle: Rounded Corners 7">
            <a:extLst>
              <a:ext uri="{FF2B5EF4-FFF2-40B4-BE49-F238E27FC236}">
                <a16:creationId xmlns:a16="http://schemas.microsoft.com/office/drawing/2014/main" id="{DD68332D-3CB6-4885-864D-D406018820C8}"/>
              </a:ext>
            </a:extLst>
          </p:cNvPr>
          <p:cNvSpPr/>
          <p:nvPr/>
        </p:nvSpPr>
        <p:spPr>
          <a:xfrm>
            <a:off x="3643021" y="1873460"/>
            <a:ext cx="936104" cy="3022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r>
              <a:rPr lang="en-US" altLang="zh-CN" i="1" baseline="-25000" dirty="0"/>
              <a:t>R</a:t>
            </a:r>
            <a:endParaRPr lang="zh-CN" altLang="en-US" i="1" baseline="-25000" dirty="0"/>
          </a:p>
        </p:txBody>
      </p:sp>
      <p:sp>
        <p:nvSpPr>
          <p:cNvPr id="43" name="Rectangle: Rounded Corners 8">
            <a:extLst>
              <a:ext uri="{FF2B5EF4-FFF2-40B4-BE49-F238E27FC236}">
                <a16:creationId xmlns:a16="http://schemas.microsoft.com/office/drawing/2014/main" id="{579C0FA0-00EF-4E72-A7D8-D4DC29F5293A}"/>
              </a:ext>
            </a:extLst>
          </p:cNvPr>
          <p:cNvSpPr/>
          <p:nvPr/>
        </p:nvSpPr>
        <p:spPr>
          <a:xfrm>
            <a:off x="5465112" y="1237757"/>
            <a:ext cx="1238389" cy="387216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shade val="50000"/>
                <a:alpha val="1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Prediction</a:t>
            </a:r>
            <a:endParaRPr lang="zh-CN" altLang="en-US" i="1" baseline="-25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14F26C9-A2AE-44A2-8A3D-2400B74AF5A6}"/>
              </a:ext>
            </a:extLst>
          </p:cNvPr>
          <p:cNvSpPr/>
          <p:nvPr/>
        </p:nvSpPr>
        <p:spPr>
          <a:xfrm>
            <a:off x="3167820" y="2425263"/>
            <a:ext cx="1435929" cy="2618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Input </a:t>
            </a:r>
            <a:r>
              <a:rPr lang="en-US" altLang="zh-CN" i="1" dirty="0"/>
              <a:t>y</a:t>
            </a:r>
            <a:r>
              <a:rPr lang="en-US" altLang="zh-CN" i="1" baseline="-25000" dirty="0"/>
              <a:t>t</a:t>
            </a:r>
            <a:endParaRPr lang="zh-CN" altLang="en-US" i="1" baseline="-25000" dirty="0"/>
          </a:p>
        </p:txBody>
      </p:sp>
      <p:sp>
        <p:nvSpPr>
          <p:cNvPr id="45" name="Rectangle: Rounded Corners 4">
            <a:extLst>
              <a:ext uri="{FF2B5EF4-FFF2-40B4-BE49-F238E27FC236}">
                <a16:creationId xmlns:a16="http://schemas.microsoft.com/office/drawing/2014/main" id="{668E68F6-FA2D-4639-AAF3-22E23686989D}"/>
              </a:ext>
            </a:extLst>
          </p:cNvPr>
          <p:cNvSpPr/>
          <p:nvPr/>
        </p:nvSpPr>
        <p:spPr>
          <a:xfrm>
            <a:off x="1619673" y="739036"/>
            <a:ext cx="6372707" cy="1544682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C70C10F-5EB5-47B3-B417-A057D85F835A}"/>
              </a:ext>
            </a:extLst>
          </p:cNvPr>
          <p:cNvCxnSpPr>
            <a:cxnSpLocks/>
          </p:cNvCxnSpPr>
          <p:nvPr/>
        </p:nvCxnSpPr>
        <p:spPr>
          <a:xfrm>
            <a:off x="921386" y="1403877"/>
            <a:ext cx="1075231" cy="0"/>
          </a:xfrm>
          <a:prstGeom prst="straightConnector1">
            <a:avLst/>
          </a:prstGeom>
          <a:ln>
            <a:solidFill>
              <a:schemeClr val="accent5">
                <a:shade val="50000"/>
                <a:alpha val="10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Freeform: Shape 38">
            <a:extLst>
              <a:ext uri="{FF2B5EF4-FFF2-40B4-BE49-F238E27FC236}">
                <a16:creationId xmlns:a16="http://schemas.microsoft.com/office/drawing/2014/main" id="{C8E50C6E-76D5-4172-A373-6895AE439020}"/>
              </a:ext>
            </a:extLst>
          </p:cNvPr>
          <p:cNvSpPr/>
          <p:nvPr/>
        </p:nvSpPr>
        <p:spPr>
          <a:xfrm>
            <a:off x="4612752" y="1661855"/>
            <a:ext cx="2943324" cy="907921"/>
          </a:xfrm>
          <a:custGeom>
            <a:avLst/>
            <a:gdLst>
              <a:gd name="connsiteX0" fmla="*/ 0 w 2051050"/>
              <a:gd name="connsiteY0" fmla="*/ 1384300 h 1384300"/>
              <a:gd name="connsiteX1" fmla="*/ 1409700 w 2051050"/>
              <a:gd name="connsiteY1" fmla="*/ 1098550 h 1384300"/>
              <a:gd name="connsiteX2" fmla="*/ 2051050 w 2051050"/>
              <a:gd name="connsiteY2" fmla="*/ 0 h 138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1050" h="1384300">
                <a:moveTo>
                  <a:pt x="0" y="1384300"/>
                </a:moveTo>
                <a:cubicBezTo>
                  <a:pt x="533929" y="1356783"/>
                  <a:pt x="1067858" y="1329267"/>
                  <a:pt x="1409700" y="1098550"/>
                </a:cubicBezTo>
                <a:cubicBezTo>
                  <a:pt x="1751542" y="867833"/>
                  <a:pt x="1901296" y="433916"/>
                  <a:pt x="2051050" y="0"/>
                </a:cubicBezTo>
              </a:path>
            </a:pathLst>
          </a:custGeom>
          <a:ln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Freeform: Shape 39">
            <a:extLst>
              <a:ext uri="{FF2B5EF4-FFF2-40B4-BE49-F238E27FC236}">
                <a16:creationId xmlns:a16="http://schemas.microsoft.com/office/drawing/2014/main" id="{D41D0680-75C5-4356-9990-933BA8A52F26}"/>
              </a:ext>
            </a:extLst>
          </p:cNvPr>
          <p:cNvSpPr/>
          <p:nvPr/>
        </p:nvSpPr>
        <p:spPr>
          <a:xfrm>
            <a:off x="3237335" y="2012950"/>
            <a:ext cx="1772524" cy="556827"/>
          </a:xfrm>
          <a:custGeom>
            <a:avLst/>
            <a:gdLst>
              <a:gd name="connsiteX0" fmla="*/ 1379115 w 1772524"/>
              <a:gd name="connsiteY0" fmla="*/ 914400 h 914400"/>
              <a:gd name="connsiteX1" fmla="*/ 1690265 w 1772524"/>
              <a:gd name="connsiteY1" fmla="*/ 654050 h 914400"/>
              <a:gd name="connsiteX2" fmla="*/ 51965 w 1772524"/>
              <a:gd name="connsiteY2" fmla="*/ 222250 h 914400"/>
              <a:gd name="connsiteX3" fmla="*/ 407565 w 1772524"/>
              <a:gd name="connsiteY3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2524" h="914400">
                <a:moveTo>
                  <a:pt x="1379115" y="914400"/>
                </a:moveTo>
                <a:cubicBezTo>
                  <a:pt x="1645286" y="841904"/>
                  <a:pt x="1911457" y="769408"/>
                  <a:pt x="1690265" y="654050"/>
                </a:cubicBezTo>
                <a:cubicBezTo>
                  <a:pt x="1469073" y="538692"/>
                  <a:pt x="265748" y="331258"/>
                  <a:pt x="51965" y="222250"/>
                </a:cubicBezTo>
                <a:cubicBezTo>
                  <a:pt x="-161818" y="113242"/>
                  <a:pt x="349357" y="45508"/>
                  <a:pt x="407565" y="0"/>
                </a:cubicBezTo>
              </a:path>
            </a:pathLst>
          </a:custGeom>
          <a:ln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FDFD0A8-AD50-4667-9886-1EEF9320A291}"/>
                  </a:ext>
                </a:extLst>
              </p:cNvPr>
              <p:cNvSpPr txBox="1"/>
              <p:nvPr/>
            </p:nvSpPr>
            <p:spPr>
              <a:xfrm>
                <a:off x="333748" y="1265377"/>
                <a:ext cx="4769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AU" altLang="zh-CN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FDFD0A8-AD50-4667-9886-1EEF9320A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48" y="1265377"/>
                <a:ext cx="476989" cy="276999"/>
              </a:xfrm>
              <a:prstGeom prst="rect">
                <a:avLst/>
              </a:prstGeom>
              <a:blipFill>
                <a:blip r:embed="rId4"/>
                <a:stretch>
                  <a:fillRect l="-10256" t="-26667" r="-3846" b="-1555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FED24DD-4BA0-4BFF-9A73-35D57F4F6361}"/>
                  </a:ext>
                </a:extLst>
              </p:cNvPr>
              <p:cNvSpPr txBox="1"/>
              <p:nvPr/>
            </p:nvSpPr>
            <p:spPr>
              <a:xfrm>
                <a:off x="8292599" y="1476220"/>
                <a:ext cx="2618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FED24DD-4BA0-4BFF-9A73-35D57F4F6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2599" y="1476220"/>
                <a:ext cx="261867" cy="276999"/>
              </a:xfrm>
              <a:prstGeom prst="rect">
                <a:avLst/>
              </a:prstGeom>
              <a:blipFill>
                <a:blip r:embed="rId5"/>
                <a:stretch>
                  <a:fillRect l="-13953" t="-23913" r="-55814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0765486-A665-4EC0-9C32-9FE4BEDDE3CA}"/>
                  </a:ext>
                </a:extLst>
              </p:cNvPr>
              <p:cNvSpPr txBox="1"/>
              <p:nvPr/>
            </p:nvSpPr>
            <p:spPr>
              <a:xfrm>
                <a:off x="4919359" y="1984666"/>
                <a:ext cx="2841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0765486-A665-4EC0-9C32-9FE4BEDDE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359" y="1984666"/>
                <a:ext cx="284180" cy="276999"/>
              </a:xfrm>
              <a:prstGeom prst="rect">
                <a:avLst/>
              </a:prstGeom>
              <a:blipFill>
                <a:blip r:embed="rId6"/>
                <a:stretch>
                  <a:fillRect l="-19149" r="-4255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89BEA00-6E8C-4B95-90E7-32A64712D43A}"/>
                  </a:ext>
                </a:extLst>
              </p:cNvPr>
              <p:cNvSpPr txBox="1"/>
              <p:nvPr/>
            </p:nvSpPr>
            <p:spPr>
              <a:xfrm>
                <a:off x="4967214" y="1059582"/>
                <a:ext cx="2888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89BEA00-6E8C-4B95-90E7-32A64712D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214" y="1059582"/>
                <a:ext cx="288862" cy="276999"/>
              </a:xfrm>
              <a:prstGeom prst="rect">
                <a:avLst/>
              </a:prstGeom>
              <a:blipFill>
                <a:blip r:embed="rId7"/>
                <a:stretch>
                  <a:fillRect l="-27660" r="-6383" b="-3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8" name="Picture 5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97769" y="1448394"/>
            <a:ext cx="314325" cy="342900"/>
          </a:xfrm>
          <a:prstGeom prst="rect">
            <a:avLst/>
          </a:prstGeom>
        </p:spPr>
      </p:pic>
      <p:sp>
        <p:nvSpPr>
          <p:cNvPr id="62" name="Rectangle: Rounded Corners 8">
            <a:extLst>
              <a:ext uri="{FF2B5EF4-FFF2-40B4-BE49-F238E27FC236}">
                <a16:creationId xmlns:a16="http://schemas.microsoft.com/office/drawing/2014/main" id="{579C0FA0-00EF-4E72-A7D8-D4DC29F5293A}"/>
              </a:ext>
            </a:extLst>
          </p:cNvPr>
          <p:cNvSpPr/>
          <p:nvPr/>
        </p:nvSpPr>
        <p:spPr>
          <a:xfrm>
            <a:off x="7007313" y="1235126"/>
            <a:ext cx="1238389" cy="381642"/>
          </a:xfrm>
          <a:prstGeom prst="roundRect">
            <a:avLst/>
          </a:prstGeom>
          <a:solidFill>
            <a:schemeClr val="accent2"/>
          </a:solidFill>
          <a:ln>
            <a:solidFill>
              <a:srgbClr val="ED7D3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Update</a:t>
            </a:r>
            <a:endParaRPr lang="zh-CN" altLang="en-US" i="1" baseline="-250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2EE062F-0F76-4D7A-81B8-10A9579D1ACE}"/>
              </a:ext>
            </a:extLst>
          </p:cNvPr>
          <p:cNvCxnSpPr/>
          <p:nvPr/>
        </p:nvCxnSpPr>
        <p:spPr>
          <a:xfrm>
            <a:off x="8252830" y="1424999"/>
            <a:ext cx="396044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906B9D3-66C1-4BB9-9C59-3444FBFD4757}"/>
              </a:ext>
            </a:extLst>
          </p:cNvPr>
          <p:cNvCxnSpPr>
            <a:cxnSpLocks/>
            <a:stCxn id="43" idx="3"/>
            <a:endCxn id="62" idx="1"/>
          </p:cNvCxnSpPr>
          <p:nvPr/>
        </p:nvCxnSpPr>
        <p:spPr>
          <a:xfrm flipV="1">
            <a:off x="6703501" y="1425947"/>
            <a:ext cx="303812" cy="541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3AF0378A-86B8-4A1B-9415-731473277FB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13477" r="6523" b="15331"/>
          <a:stretch/>
        </p:blipFill>
        <p:spPr>
          <a:xfrm>
            <a:off x="921386" y="1092609"/>
            <a:ext cx="537048" cy="24397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AA9CA78-D048-4049-803E-A89D73CAF3E3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6578" t="7253" r="7200" b="17184"/>
          <a:stretch/>
        </p:blipFill>
        <p:spPr>
          <a:xfrm>
            <a:off x="974680" y="1542376"/>
            <a:ext cx="463343" cy="306213"/>
          </a:xfrm>
          <a:prstGeom prst="rect">
            <a:avLst/>
          </a:prstGeom>
        </p:spPr>
      </p:pic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7B4FAFF-7CED-4F77-983D-25E2BFDB3829}"/>
              </a:ext>
            </a:extLst>
          </p:cNvPr>
          <p:cNvSpPr/>
          <p:nvPr/>
        </p:nvSpPr>
        <p:spPr>
          <a:xfrm>
            <a:off x="1611443" y="1484026"/>
            <a:ext cx="3829987" cy="277318"/>
          </a:xfrm>
          <a:custGeom>
            <a:avLst/>
            <a:gdLst>
              <a:gd name="connsiteX0" fmla="*/ 0 w 3829987"/>
              <a:gd name="connsiteY0" fmla="*/ 239843 h 277318"/>
              <a:gd name="connsiteX1" fmla="*/ 2668249 w 3829987"/>
              <a:gd name="connsiteY1" fmla="*/ 277318 h 277318"/>
              <a:gd name="connsiteX2" fmla="*/ 3492708 w 3829987"/>
              <a:gd name="connsiteY2" fmla="*/ 172387 h 277318"/>
              <a:gd name="connsiteX3" fmla="*/ 3829987 w 3829987"/>
              <a:gd name="connsiteY3" fmla="*/ 0 h 277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29987" h="277318">
                <a:moveTo>
                  <a:pt x="0" y="239843"/>
                </a:moveTo>
                <a:lnTo>
                  <a:pt x="2668249" y="277318"/>
                </a:lnTo>
                <a:cubicBezTo>
                  <a:pt x="3250367" y="266075"/>
                  <a:pt x="3299085" y="218607"/>
                  <a:pt x="3492708" y="172387"/>
                </a:cubicBezTo>
                <a:cubicBezTo>
                  <a:pt x="3686331" y="126167"/>
                  <a:pt x="3758159" y="63083"/>
                  <a:pt x="3829987" y="0"/>
                </a:cubicBezTo>
              </a:path>
            </a:pathLst>
          </a:custGeom>
          <a:ln>
            <a:solidFill>
              <a:schemeClr val="dk1">
                <a:alpha val="11000"/>
              </a:schemeClr>
            </a:solidFill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BFA8FCC2-E756-4842-949F-7EF90A71C554}"/>
              </a:ext>
            </a:extLst>
          </p:cNvPr>
          <p:cNvSpPr/>
          <p:nvPr/>
        </p:nvSpPr>
        <p:spPr>
          <a:xfrm>
            <a:off x="4579495" y="1656413"/>
            <a:ext cx="2803161" cy="359764"/>
          </a:xfrm>
          <a:custGeom>
            <a:avLst/>
            <a:gdLst>
              <a:gd name="connsiteX0" fmla="*/ 0 w 2803161"/>
              <a:gd name="connsiteY0" fmla="*/ 359764 h 359764"/>
              <a:gd name="connsiteX1" fmla="*/ 1588957 w 2803161"/>
              <a:gd name="connsiteY1" fmla="*/ 329784 h 359764"/>
              <a:gd name="connsiteX2" fmla="*/ 2428407 w 2803161"/>
              <a:gd name="connsiteY2" fmla="*/ 202367 h 359764"/>
              <a:gd name="connsiteX3" fmla="*/ 2803161 w 2803161"/>
              <a:gd name="connsiteY3" fmla="*/ 0 h 3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3161" h="359764">
                <a:moveTo>
                  <a:pt x="0" y="359764"/>
                </a:moveTo>
                <a:cubicBezTo>
                  <a:pt x="592111" y="357890"/>
                  <a:pt x="1184223" y="356017"/>
                  <a:pt x="1588957" y="329784"/>
                </a:cubicBezTo>
                <a:cubicBezTo>
                  <a:pt x="1993692" y="303551"/>
                  <a:pt x="2226040" y="257331"/>
                  <a:pt x="2428407" y="202367"/>
                </a:cubicBezTo>
                <a:cubicBezTo>
                  <a:pt x="2630774" y="147403"/>
                  <a:pt x="2716967" y="73701"/>
                  <a:pt x="2803161" y="0"/>
                </a:cubicBezTo>
              </a:path>
            </a:pathLst>
          </a:custGeom>
          <a:ln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Rectangle: Rounded Corners 1">
            <a:extLst>
              <a:ext uri="{FF2B5EF4-FFF2-40B4-BE49-F238E27FC236}">
                <a16:creationId xmlns:a16="http://schemas.microsoft.com/office/drawing/2014/main" id="{B0A9963C-730C-4E6A-AC54-A3E1AD0B5EED}"/>
              </a:ext>
            </a:extLst>
          </p:cNvPr>
          <p:cNvSpPr/>
          <p:nvPr/>
        </p:nvSpPr>
        <p:spPr>
          <a:xfrm>
            <a:off x="1996617" y="1278926"/>
            <a:ext cx="936104" cy="302246"/>
          </a:xfrm>
          <a:prstGeom prst="roundRect">
            <a:avLst/>
          </a:prstGeom>
          <a:solidFill>
            <a:schemeClr val="accent1">
              <a:alpha val="11000"/>
            </a:schemeClr>
          </a:solidFill>
          <a:ln>
            <a:solidFill>
              <a:schemeClr val="accent1">
                <a:shade val="50000"/>
                <a:alpha val="1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r>
              <a:rPr lang="en-US" altLang="zh-CN" i="1" baseline="-25000" dirty="0"/>
              <a:t>A</a:t>
            </a:r>
            <a:endParaRPr lang="zh-CN" altLang="en-US" i="1" baseline="-25000" dirty="0"/>
          </a:p>
        </p:txBody>
      </p:sp>
      <p:sp>
        <p:nvSpPr>
          <p:cNvPr id="37" name="Rectangle: Rounded Corners 6">
            <a:extLst>
              <a:ext uri="{FF2B5EF4-FFF2-40B4-BE49-F238E27FC236}">
                <a16:creationId xmlns:a16="http://schemas.microsoft.com/office/drawing/2014/main" id="{67C12621-91A6-43DC-B799-2C0541D609BC}"/>
              </a:ext>
            </a:extLst>
          </p:cNvPr>
          <p:cNvSpPr/>
          <p:nvPr/>
        </p:nvSpPr>
        <p:spPr>
          <a:xfrm>
            <a:off x="3643021" y="1278926"/>
            <a:ext cx="936104" cy="302246"/>
          </a:xfrm>
          <a:prstGeom prst="roundRect">
            <a:avLst/>
          </a:prstGeom>
          <a:solidFill>
            <a:schemeClr val="accent1">
              <a:alpha val="11000"/>
            </a:schemeClr>
          </a:solidFill>
          <a:ln>
            <a:solidFill>
              <a:schemeClr val="accent1">
                <a:shade val="50000"/>
                <a:alpha val="1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r>
              <a:rPr lang="en-AU" altLang="zh-CN" i="1" baseline="-25000" dirty="0"/>
              <a:t>Q</a:t>
            </a:r>
            <a:endParaRPr lang="zh-CN" altLang="en-US" i="1" baseline="-25000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F271193-4DFB-4878-A408-0483C8083524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4579125" y="1430049"/>
            <a:ext cx="891170" cy="3562"/>
          </a:xfrm>
          <a:prstGeom prst="straightConnector1">
            <a:avLst/>
          </a:prstGeom>
          <a:ln>
            <a:solidFill>
              <a:schemeClr val="accent1">
                <a:shade val="50000"/>
                <a:alpha val="11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Picture 62">
            <a:extLst>
              <a:ext uri="{FF2B5EF4-FFF2-40B4-BE49-F238E27FC236}">
                <a16:creationId xmlns:a16="http://schemas.microsoft.com/office/drawing/2014/main" id="{3FC204DD-1637-47BF-AA98-5BF0F8E877B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9973" r="10494" b="17881"/>
          <a:stretch/>
        </p:blipFill>
        <p:spPr>
          <a:xfrm>
            <a:off x="3096664" y="1463669"/>
            <a:ext cx="281341" cy="247388"/>
          </a:xfrm>
          <a:prstGeom prst="rect">
            <a:avLst/>
          </a:prstGeom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05A1867-E721-4674-9019-5F4E3BF088BF}"/>
              </a:ext>
            </a:extLst>
          </p:cNvPr>
          <p:cNvCxnSpPr>
            <a:cxnSpLocks/>
          </p:cNvCxnSpPr>
          <p:nvPr/>
        </p:nvCxnSpPr>
        <p:spPr>
          <a:xfrm>
            <a:off x="2932721" y="1403877"/>
            <a:ext cx="710300" cy="0"/>
          </a:xfrm>
          <a:prstGeom prst="straightConnector1">
            <a:avLst/>
          </a:prstGeom>
          <a:ln>
            <a:solidFill>
              <a:schemeClr val="dk1">
                <a:alpha val="11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6" name="Picture 65">
            <a:extLst>
              <a:ext uri="{FF2B5EF4-FFF2-40B4-BE49-F238E27FC236}">
                <a16:creationId xmlns:a16="http://schemas.microsoft.com/office/drawing/2014/main" id="{C0E1C415-DCDF-47A9-BB9B-8E5781C3504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9973" r="10494" b="17881"/>
          <a:stretch/>
        </p:blipFill>
        <p:spPr>
          <a:xfrm>
            <a:off x="3030519" y="979195"/>
            <a:ext cx="281341" cy="2473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98221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_文本框 9">
            <a:extLst>
              <a:ext uri="{FF2B5EF4-FFF2-40B4-BE49-F238E27FC236}">
                <a16:creationId xmlns:a16="http://schemas.microsoft.com/office/drawing/2014/main" id="{F6C618EB-C733-4023-B9AE-6042A17EAF1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289063" y="1847419"/>
            <a:ext cx="106952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6600" dirty="0">
                <a:solidFill>
                  <a:prstClr val="black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04</a:t>
            </a:r>
            <a:endParaRPr lang="zh-CN" altLang="en-US" sz="6600" dirty="0">
              <a:solidFill>
                <a:prstClr val="black"/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cxnSp>
        <p:nvCxnSpPr>
          <p:cNvPr id="15" name="PA_直接连接符 13">
            <a:extLst>
              <a:ext uri="{FF2B5EF4-FFF2-40B4-BE49-F238E27FC236}">
                <a16:creationId xmlns:a16="http://schemas.microsoft.com/office/drawing/2014/main" id="{ADF76750-97ED-4F29-83C5-C4459D8B2F54}"/>
              </a:ext>
            </a:extLst>
          </p:cNvPr>
          <p:cNvCxnSpPr>
            <a:cxnSpLocks/>
          </p:cNvCxnSpPr>
          <p:nvPr>
            <p:custDataLst>
              <p:tags r:id="rId2"/>
            </p:custDataLst>
          </p:nvPr>
        </p:nvCxnSpPr>
        <p:spPr>
          <a:xfrm>
            <a:off x="2411760" y="2030884"/>
            <a:ext cx="0" cy="771102"/>
          </a:xfrm>
          <a:prstGeom prst="line">
            <a:avLst/>
          </a:prstGeom>
          <a:noFill/>
          <a:ln w="12700" cap="flat" cmpd="sng" algn="ctr">
            <a:solidFill>
              <a:srgbClr val="3A3A3A"/>
            </a:solidFill>
            <a:prstDash val="solid"/>
            <a:miter lim="800000"/>
          </a:ln>
          <a:effectLst/>
        </p:spPr>
      </p:cxnSp>
      <p:sp>
        <p:nvSpPr>
          <p:cNvPr id="5" name="PA_矩形 10">
            <a:extLst>
              <a:ext uri="{FF2B5EF4-FFF2-40B4-BE49-F238E27FC236}">
                <a16:creationId xmlns:a16="http://schemas.microsoft.com/office/drawing/2014/main" id="{94268C2E-661C-4B49-B603-02BD236619E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087724" y="2047474"/>
            <a:ext cx="666023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4000" dirty="0">
                <a:solidFill>
                  <a:srgbClr val="4472C4"/>
                </a:solidFill>
                <a:latin typeface="Calibri Light" panose="020F0302020204030204" pitchFamily="34" charset="0"/>
                <a:ea typeface="等线" panose="02010600030101010101" pitchFamily="2" charset="-122"/>
              </a:rPr>
              <a:t>Binary Classifier </a:t>
            </a:r>
            <a:r>
              <a:rPr lang="en-US" altLang="zh-CN" sz="4000" dirty="0">
                <a:solidFill>
                  <a:srgbClr val="3A3A3A"/>
                </a:solidFill>
                <a:latin typeface="Calibri Light" panose="020F0302020204030204" pitchFamily="34" charset="0"/>
                <a:ea typeface="等线" panose="02010600030101010101" pitchFamily="2" charset="-122"/>
              </a:rPr>
              <a:t>to help P</a:t>
            </a:r>
            <a:r>
              <a:rPr lang="en-US" altLang="zh-CN" sz="4000" dirty="0" smtClean="0">
                <a:solidFill>
                  <a:srgbClr val="3A3A3A"/>
                </a:solidFill>
                <a:latin typeface="Calibri Light" panose="020F0302020204030204" pitchFamily="34" charset="0"/>
                <a:ea typeface="等线" panose="02010600030101010101" pitchFamily="2" charset="-122"/>
              </a:rPr>
              <a:t>robability </a:t>
            </a:r>
            <a:r>
              <a:rPr lang="en-US" altLang="zh-CN" sz="4000" dirty="0">
                <a:solidFill>
                  <a:srgbClr val="3A3A3A"/>
                </a:solidFill>
                <a:latin typeface="Calibri Light" panose="020F0302020204030204" pitchFamily="34" charset="0"/>
                <a:ea typeface="等线" panose="02010600030101010101" pitchFamily="2" charset="-122"/>
              </a:rPr>
              <a:t>M</a:t>
            </a:r>
            <a:r>
              <a:rPr lang="en-US" altLang="zh-CN" sz="4000" dirty="0" smtClean="0">
                <a:solidFill>
                  <a:srgbClr val="3A3A3A"/>
                </a:solidFill>
                <a:latin typeface="Calibri Light" panose="020F0302020204030204" pitchFamily="34" charset="0"/>
                <a:ea typeface="等线" panose="02010600030101010101" pitchFamily="2" charset="-122"/>
              </a:rPr>
              <a:t>odel </a:t>
            </a:r>
            <a:r>
              <a:rPr lang="en-US" altLang="zh-CN" sz="4000" dirty="0">
                <a:solidFill>
                  <a:srgbClr val="3A3A3A"/>
                </a:solidFill>
                <a:latin typeface="Calibri Light" panose="020F0302020204030204" pitchFamily="34" charset="0"/>
                <a:ea typeface="等线" panose="02010600030101010101" pitchFamily="2" charset="-122"/>
              </a:rPr>
              <a:t>E</a:t>
            </a:r>
            <a:r>
              <a:rPr lang="en-US" altLang="zh-CN" sz="4000" dirty="0" smtClean="0">
                <a:solidFill>
                  <a:srgbClr val="3A3A3A"/>
                </a:solidFill>
                <a:latin typeface="Calibri Light" panose="020F0302020204030204" pitchFamily="34" charset="0"/>
                <a:ea typeface="等线" panose="02010600030101010101" pitchFamily="2" charset="-122"/>
              </a:rPr>
              <a:t>stimation</a:t>
            </a:r>
            <a:endParaRPr lang="zh-CN" altLang="en-US" sz="4000" dirty="0">
              <a:solidFill>
                <a:srgbClr val="FFC001"/>
              </a:solidFill>
              <a:latin typeface="Calibri Light" panose="020F0302020204030204" pitchFamily="34" charset="0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6318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564ED27-E5A9-47EA-87F7-0E16F444549A}"/>
              </a:ext>
            </a:extLst>
          </p:cNvPr>
          <p:cNvSpPr txBox="1"/>
          <p:nvPr/>
        </p:nvSpPr>
        <p:spPr>
          <a:xfrm>
            <a:off x="287524" y="887414"/>
            <a:ext cx="88564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firstly, probability models and classification are closely related:</a:t>
            </a: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in following example, let’s show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probability and classification models</a:t>
            </a:r>
            <a:r>
              <a:rPr lang="en-US" altLang="zh-CN" b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incorporating our favorite sigmoid function:</a:t>
            </a: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12" name="文本框 2">
            <a:extLst>
              <a:ext uri="{FF2B5EF4-FFF2-40B4-BE49-F238E27FC236}">
                <a16:creationId xmlns:a16="http://schemas.microsoft.com/office/drawing/2014/main" id="{3194C1D5-4528-4833-80CB-649295F6733F}"/>
              </a:ext>
            </a:extLst>
          </p:cNvPr>
          <p:cNvSpPr txBox="1"/>
          <p:nvPr/>
        </p:nvSpPr>
        <p:spPr>
          <a:xfrm>
            <a:off x="129256" y="271600"/>
            <a:ext cx="699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Probability and Classification</a:t>
            </a:r>
            <a:endParaRPr lang="zh-CN" altLang="en-US" sz="2000" b="1" dirty="0">
              <a:solidFill>
                <a:srgbClr val="FDD938"/>
              </a:solidFill>
              <a:latin typeface="Calibri"/>
              <a:ea typeface="微软雅黑"/>
            </a:endParaRP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B02B0C05-5643-4EC4-A9C2-2D89D06240E3}"/>
              </a:ext>
            </a:extLst>
          </p:cNvPr>
          <p:cNvSpPr/>
          <p:nvPr/>
        </p:nvSpPr>
        <p:spPr>
          <a:xfrm>
            <a:off x="129256" y="552259"/>
            <a:ext cx="3830676" cy="2308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Richard Xu </a:t>
            </a:r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cs typeface="Segoe UI Semilight" panose="020B0402040204020203" pitchFamily="34" charset="0"/>
              </a:rPr>
              <a:t>:: 04 Binary Classifier to help maximize a probabilities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634792-A7E1-4145-977E-A1881CF37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788" y="1347614"/>
            <a:ext cx="4093122" cy="3818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B256125-6F67-4673-A21A-C88D0C08B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628" y="3059587"/>
            <a:ext cx="6847646" cy="205811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5630" y="2138362"/>
            <a:ext cx="2735607" cy="78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59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564ED27-E5A9-47EA-87F7-0E16F444549A}"/>
              </a:ext>
            </a:extLst>
          </p:cNvPr>
          <p:cNvSpPr txBox="1"/>
          <p:nvPr/>
        </p:nvSpPr>
        <p:spPr>
          <a:xfrm>
            <a:off x="287524" y="887414"/>
            <a:ext cx="86049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Joint densities of independent (not identical) Bernoulli distributed samples, each having heir own sigmoid(.)</a:t>
            </a: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Logistic regression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: </a:t>
            </a: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parameters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learnt from logistic regression also gives highest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sigmoid(.) value to those data labelled as </a:t>
            </a:r>
            <a:r>
              <a:rPr lang="en-US" altLang="zh-CN" b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one</a:t>
            </a:r>
            <a:endParaRPr lang="en-US" altLang="zh-CN" b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12" name="文本框 2">
            <a:extLst>
              <a:ext uri="{FF2B5EF4-FFF2-40B4-BE49-F238E27FC236}">
                <a16:creationId xmlns:a16="http://schemas.microsoft.com/office/drawing/2014/main" id="{3194C1D5-4528-4833-80CB-649295F6733F}"/>
              </a:ext>
            </a:extLst>
          </p:cNvPr>
          <p:cNvSpPr txBox="1"/>
          <p:nvPr/>
        </p:nvSpPr>
        <p:spPr>
          <a:xfrm>
            <a:off x="129256" y="271600"/>
            <a:ext cx="699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Example: Bernoulli &amp; Logistic regression</a:t>
            </a:r>
            <a:endParaRPr lang="zh-CN" altLang="en-US" sz="2000" b="1" dirty="0">
              <a:solidFill>
                <a:srgbClr val="FDD938"/>
              </a:solidFill>
              <a:latin typeface="Calibri"/>
              <a:ea typeface="微软雅黑"/>
            </a:endParaRP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B02B0C05-5643-4EC4-A9C2-2D89D06240E3}"/>
              </a:ext>
            </a:extLst>
          </p:cNvPr>
          <p:cNvSpPr/>
          <p:nvPr/>
        </p:nvSpPr>
        <p:spPr>
          <a:xfrm>
            <a:off x="129256" y="552259"/>
            <a:ext cx="3830676" cy="2308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Richard Xu </a:t>
            </a:r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cs typeface="Segoe UI Semilight" panose="020B0402040204020203" pitchFamily="34" charset="0"/>
              </a:rPr>
              <a:t>:: 04 Binary Classifier to help maximize a probabilities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537" y="1508683"/>
            <a:ext cx="5917712" cy="7764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454" y="3031498"/>
            <a:ext cx="6935787" cy="107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52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564ED27-E5A9-47EA-87F7-0E16F444549A}"/>
              </a:ext>
            </a:extLst>
          </p:cNvPr>
          <p:cNvSpPr txBox="1"/>
          <p:nvPr/>
        </p:nvSpPr>
        <p:spPr>
          <a:xfrm>
            <a:off x="287524" y="887414"/>
            <a:ext cx="86049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Joint densities of independent (not identical)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Multinomial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distributed samples, each having heir own </a:t>
            </a:r>
            <a:r>
              <a:rPr lang="en-US" altLang="zh-CN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S</a:t>
            </a:r>
            <a:r>
              <a:rPr lang="en-US" altLang="zh-CN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oftmax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(.)</a:t>
            </a: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AU" dirty="0" smtClean="0"/>
              <a:t>Cross </a:t>
            </a:r>
            <a:r>
              <a:rPr lang="en-AU" dirty="0"/>
              <a:t>entropy loss with </a:t>
            </a:r>
            <a:r>
              <a:rPr lang="en-AU" dirty="0" err="1"/>
              <a:t>Softmax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:</a:t>
            </a: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12" name="文本框 2">
            <a:extLst>
              <a:ext uri="{FF2B5EF4-FFF2-40B4-BE49-F238E27FC236}">
                <a16:creationId xmlns:a16="http://schemas.microsoft.com/office/drawing/2014/main" id="{3194C1D5-4528-4833-80CB-649295F6733F}"/>
              </a:ext>
            </a:extLst>
          </p:cNvPr>
          <p:cNvSpPr txBox="1"/>
          <p:nvPr/>
        </p:nvSpPr>
        <p:spPr>
          <a:xfrm>
            <a:off x="129256" y="271600"/>
            <a:ext cx="699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Example: Multinomial Distribution &amp; </a:t>
            </a:r>
            <a:r>
              <a:rPr lang="en-US" altLang="zh-CN" sz="2000" b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Cross Entropy Loss</a:t>
            </a:r>
            <a:endParaRPr lang="zh-CN" altLang="en-US" sz="2000" b="1" dirty="0">
              <a:solidFill>
                <a:srgbClr val="FDD938"/>
              </a:solidFill>
              <a:latin typeface="Calibri"/>
              <a:ea typeface="微软雅黑"/>
            </a:endParaRP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B02B0C05-5643-4EC4-A9C2-2D89D06240E3}"/>
              </a:ext>
            </a:extLst>
          </p:cNvPr>
          <p:cNvSpPr/>
          <p:nvPr/>
        </p:nvSpPr>
        <p:spPr>
          <a:xfrm>
            <a:off x="129256" y="552259"/>
            <a:ext cx="3830676" cy="2308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Richard Xu </a:t>
            </a:r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cs typeface="Segoe UI Semilight" panose="020B0402040204020203" pitchFamily="34" charset="0"/>
              </a:rPr>
              <a:t>:: 04 Binary Classifier to help maximize a probabilities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125" y="1571479"/>
            <a:ext cx="4478814" cy="8365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3092053"/>
            <a:ext cx="6876764" cy="96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564ED27-E5A9-47EA-87F7-0E16F444549A}"/>
              </a:ext>
            </a:extLst>
          </p:cNvPr>
          <p:cNvSpPr txBox="1"/>
          <p:nvPr/>
        </p:nvSpPr>
        <p:spPr>
          <a:xfrm>
            <a:off x="287524" y="887414"/>
            <a:ext cx="86049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This time, let’s go from </a:t>
            </a: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  <a:latin typeface="Cambria Math" panose="02040503050406030204" pitchFamily="18" charset="0"/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  <a:latin typeface="Cambria Math" panose="02040503050406030204" pitchFamily="18" charset="0"/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  <a:latin typeface="Cambria Math" panose="02040503050406030204" pitchFamily="18" charset="0"/>
              </a:rPr>
              <a:t>Sum of Square Loss:</a:t>
            </a: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  <a:latin typeface="Cambria Math" panose="02040503050406030204" pitchFamily="18" charset="0"/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Gaussian distribution</a:t>
            </a: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accent5"/>
                </a:solidFill>
              </a:rPr>
              <a:t>Question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: what if we use Square loss instead of Cross Entropy loss in </a:t>
            </a:r>
            <a:r>
              <a:rPr lang="en-US" altLang="zh-CN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Softmax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, where:</a:t>
            </a: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534" y="2244010"/>
            <a:ext cx="5212758" cy="850547"/>
          </a:xfrm>
          <a:prstGeom prst="rect">
            <a:avLst/>
          </a:prstGeom>
        </p:spPr>
      </p:pic>
      <p:sp>
        <p:nvSpPr>
          <p:cNvPr id="12" name="文本框 2">
            <a:extLst>
              <a:ext uri="{FF2B5EF4-FFF2-40B4-BE49-F238E27FC236}">
                <a16:creationId xmlns:a16="http://schemas.microsoft.com/office/drawing/2014/main" id="{3194C1D5-4528-4833-80CB-649295F6733F}"/>
              </a:ext>
            </a:extLst>
          </p:cNvPr>
          <p:cNvSpPr txBox="1"/>
          <p:nvPr/>
        </p:nvSpPr>
        <p:spPr>
          <a:xfrm>
            <a:off x="129256" y="271600"/>
            <a:ext cx="699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Example: Gaussian Distribution &amp; Sum of Square Loss</a:t>
            </a:r>
            <a:endParaRPr lang="zh-CN" altLang="en-US" sz="2000" b="1" dirty="0">
              <a:solidFill>
                <a:srgbClr val="FDD938"/>
              </a:solidFill>
              <a:latin typeface="Calibri"/>
              <a:ea typeface="微软雅黑"/>
            </a:endParaRP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B02B0C05-5643-4EC4-A9C2-2D89D06240E3}"/>
              </a:ext>
            </a:extLst>
          </p:cNvPr>
          <p:cNvSpPr/>
          <p:nvPr/>
        </p:nvSpPr>
        <p:spPr>
          <a:xfrm>
            <a:off x="129256" y="552259"/>
            <a:ext cx="3830676" cy="2308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Richard Xu </a:t>
            </a:r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cs typeface="Segoe UI Semilight" panose="020B0402040204020203" pitchFamily="34" charset="0"/>
              </a:rPr>
              <a:t>:: 04 Binary Classifier to help maximize a probabilities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7804" y="1253928"/>
            <a:ext cx="2532013" cy="7555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0627" y="3627757"/>
            <a:ext cx="2883582" cy="83198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9433" y="920195"/>
            <a:ext cx="1414536" cy="31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730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564ED27-E5A9-47EA-87F7-0E16F444549A}"/>
              </a:ext>
            </a:extLst>
          </p:cNvPr>
          <p:cNvSpPr txBox="1"/>
          <p:nvPr/>
        </p:nvSpPr>
        <p:spPr>
          <a:xfrm>
            <a:off x="269522" y="819774"/>
            <a:ext cx="86049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</a:p>
          <a:p>
            <a:pPr defTabSz="685800">
              <a:buClr>
                <a:srgbClr val="FDD938"/>
              </a:buClr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12" name="文本框 2">
            <a:extLst>
              <a:ext uri="{FF2B5EF4-FFF2-40B4-BE49-F238E27FC236}">
                <a16:creationId xmlns:a16="http://schemas.microsoft.com/office/drawing/2014/main" id="{3194C1D5-4528-4833-80CB-649295F6733F}"/>
              </a:ext>
            </a:extLst>
          </p:cNvPr>
          <p:cNvSpPr txBox="1"/>
          <p:nvPr/>
        </p:nvSpPr>
        <p:spPr>
          <a:xfrm>
            <a:off x="129256" y="271600"/>
            <a:ext cx="699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Think about Classification’s best </a:t>
            </a:r>
            <a:r>
              <a:rPr lang="en-US" altLang="zh-CN" sz="2000" b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friend: </a:t>
            </a:r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“</a:t>
            </a:r>
            <a:r>
              <a:rPr lang="en-US" altLang="zh-CN" sz="2000" b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Softmax</a:t>
            </a:r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” again!</a:t>
            </a:r>
            <a:endParaRPr lang="zh-CN" altLang="en-US" sz="2000" b="1" dirty="0">
              <a:solidFill>
                <a:srgbClr val="FDD938"/>
              </a:solidFill>
              <a:latin typeface="Calibri"/>
              <a:ea typeface="微软雅黑"/>
            </a:endParaRP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B02B0C05-5643-4EC4-A9C2-2D89D06240E3}"/>
              </a:ext>
            </a:extLst>
          </p:cNvPr>
          <p:cNvSpPr/>
          <p:nvPr/>
        </p:nvSpPr>
        <p:spPr>
          <a:xfrm>
            <a:off x="129256" y="552259"/>
            <a:ext cx="3830676" cy="2308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Richard Xu </a:t>
            </a:r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cs typeface="Segoe UI Semilight" panose="020B0402040204020203" pitchFamily="34" charset="0"/>
              </a:rPr>
              <a:t>:: 04 Binary Classifier to help maximize a probabilities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E97E09-0D6E-4C1F-A696-06E3F0DFE3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8240" r="20636" b="61259"/>
          <a:stretch/>
        </p:blipFill>
        <p:spPr>
          <a:xfrm>
            <a:off x="631691" y="3359263"/>
            <a:ext cx="6784625" cy="4366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02A2D7C-3F22-4A29-A41D-1F7F482464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1204"/>
          <a:stretch/>
        </p:blipFill>
        <p:spPr>
          <a:xfrm>
            <a:off x="611560" y="945131"/>
            <a:ext cx="8496944" cy="2944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94227F-306F-4D8F-816C-E23FD50D07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1" y="1537180"/>
            <a:ext cx="6264696" cy="2470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608" y="2109788"/>
            <a:ext cx="6936631" cy="8841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71700" y="1856064"/>
            <a:ext cx="688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“</a:t>
            </a:r>
            <a:r>
              <a:rPr lang="en-AU" dirty="0" smtClean="0">
                <a:solidFill>
                  <a:srgbClr val="FF0000"/>
                </a:solidFill>
              </a:rPr>
              <a:t>red</a:t>
            </a:r>
            <a:r>
              <a:rPr lang="en-AU" dirty="0" smtClean="0"/>
              <a:t>”</a:t>
            </a:r>
            <a:endParaRPr lang="en-AU" dirty="0"/>
          </a:p>
        </p:txBody>
      </p:sp>
      <p:cxnSp>
        <p:nvCxnSpPr>
          <p:cNvPr id="11" name="Straight Arrow Connector 10"/>
          <p:cNvCxnSpPr>
            <a:stCxn id="8" idx="2"/>
          </p:cNvCxnSpPr>
          <p:nvPr/>
        </p:nvCxnSpPr>
        <p:spPr>
          <a:xfrm flipH="1">
            <a:off x="2044595" y="2225396"/>
            <a:ext cx="171206" cy="2018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229365" y="1856064"/>
            <a:ext cx="801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“</a:t>
            </a:r>
            <a:r>
              <a:rPr lang="en-AU" dirty="0" smtClean="0">
                <a:solidFill>
                  <a:srgbClr val="FF0000"/>
                </a:solidFill>
              </a:rPr>
              <a:t>shirt</a:t>
            </a:r>
            <a:r>
              <a:rPr lang="en-AU" dirty="0" smtClean="0"/>
              <a:t>”</a:t>
            </a:r>
            <a:endParaRPr lang="en-AU" dirty="0"/>
          </a:p>
        </p:txBody>
      </p:sp>
      <p:cxnSp>
        <p:nvCxnSpPr>
          <p:cNvPr id="15" name="Straight Arrow Connector 14"/>
          <p:cNvCxnSpPr>
            <a:stCxn id="14" idx="2"/>
          </p:cNvCxnSpPr>
          <p:nvPr/>
        </p:nvCxnSpPr>
        <p:spPr>
          <a:xfrm>
            <a:off x="1630020" y="2225396"/>
            <a:ext cx="70474" cy="2018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356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564ED27-E5A9-47EA-87F7-0E16F444549A}"/>
              </a:ext>
            </a:extLst>
          </p:cNvPr>
          <p:cNvSpPr txBox="1"/>
          <p:nvPr/>
        </p:nvSpPr>
        <p:spPr>
          <a:xfrm>
            <a:off x="129256" y="896005"/>
            <a:ext cx="88564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bg1"/>
                </a:solidFill>
              </a:rPr>
              <a:t>D</a:t>
            </a: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bg1"/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bg1"/>
                </a:solidFill>
              </a:rPr>
              <a:t>D</a:t>
            </a: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d</a:t>
            </a:r>
          </a:p>
          <a:p>
            <a:pPr lvl="2" defTabSz="685800">
              <a:buClr>
                <a:srgbClr val="FDD938"/>
              </a:buClr>
            </a:pP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  note that per </a:t>
            </a:r>
            <a:r>
              <a:rPr lang="en-US" altLang="zh-CN" b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label data frequencies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play a key role</a:t>
            </a: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12" name="文本框 2">
            <a:extLst>
              <a:ext uri="{FF2B5EF4-FFF2-40B4-BE49-F238E27FC236}">
                <a16:creationId xmlns:a16="http://schemas.microsoft.com/office/drawing/2014/main" id="{3194C1D5-4528-4833-80CB-649295F6733F}"/>
              </a:ext>
            </a:extLst>
          </p:cNvPr>
          <p:cNvSpPr txBox="1"/>
          <p:nvPr/>
        </p:nvSpPr>
        <p:spPr>
          <a:xfrm>
            <a:off x="129256" y="271600"/>
            <a:ext cx="699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Turn the problem around!</a:t>
            </a:r>
            <a:endParaRPr lang="zh-CN" altLang="en-US" sz="2000" b="1" dirty="0">
              <a:solidFill>
                <a:srgbClr val="FDD938"/>
              </a:solidFill>
              <a:latin typeface="Calibri"/>
              <a:ea typeface="微软雅黑"/>
            </a:endParaRP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B02B0C05-5643-4EC4-A9C2-2D89D06240E3}"/>
              </a:ext>
            </a:extLst>
          </p:cNvPr>
          <p:cNvSpPr/>
          <p:nvPr/>
        </p:nvSpPr>
        <p:spPr>
          <a:xfrm>
            <a:off x="129256" y="552259"/>
            <a:ext cx="3830676" cy="2308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Richard Xu </a:t>
            </a:r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cs typeface="Segoe UI Semilight" panose="020B0402040204020203" pitchFamily="34" charset="0"/>
              </a:rPr>
              <a:t>:: 04 Binary Classifier to help maximize a probabilities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9715" y="2518176"/>
            <a:ext cx="3564285" cy="25495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16" y="952369"/>
            <a:ext cx="6983697" cy="175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81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564ED27-E5A9-47EA-87F7-0E16F444549A}"/>
              </a:ext>
            </a:extLst>
          </p:cNvPr>
          <p:cNvSpPr txBox="1"/>
          <p:nvPr/>
        </p:nvSpPr>
        <p:spPr>
          <a:xfrm>
            <a:off x="129256" y="896005"/>
            <a:ext cx="66029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chemeClr val="accent5"/>
                </a:solidFill>
              </a:rPr>
              <a:t>data (empirical) distribution: </a:t>
            </a: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c</a:t>
            </a:r>
            <a:r>
              <a:rPr lang="en-US" altLang="zh-CN" b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enter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: “</a:t>
            </a:r>
            <a:r>
              <a:rPr lang="en-US" altLang="zh-CN" dirty="0" smtClean="0">
                <a:solidFill>
                  <a:srgbClr val="FF0000"/>
                </a:solidFill>
              </a:rPr>
              <a:t>red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”</a:t>
            </a: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t</a:t>
            </a:r>
            <a:r>
              <a:rPr lang="en-US" altLang="zh-CN" b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arget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: “shirt” (</a:t>
            </a:r>
            <a:r>
              <a:rPr lang="en-US" altLang="zh-CN" b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4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), “pants” (</a:t>
            </a:r>
            <a:r>
              <a:rPr lang="en-US" altLang="zh-CN" b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6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), “shoe”(</a:t>
            </a:r>
            <a:r>
              <a:rPr lang="en-US" altLang="zh-CN" b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3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), “jump”(</a:t>
            </a:r>
            <a:r>
              <a:rPr lang="en-US" altLang="zh-CN" b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0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), “run” (</a:t>
            </a:r>
            <a:r>
              <a:rPr lang="en-US" altLang="zh-CN" b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0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), …</a:t>
            </a:r>
            <a:endParaRPr lang="en-US" altLang="zh-CN" b="1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chemeClr val="accent5"/>
                </a:solidFill>
              </a:rPr>
              <a:t>noise distribution: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(for example, unigram of entire corpus)</a:t>
            </a: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“shirt” (</a:t>
            </a:r>
            <a:r>
              <a:rPr lang="en-US" altLang="zh-CN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12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), “pants” (</a:t>
            </a:r>
            <a:r>
              <a:rPr lang="en-US" altLang="zh-CN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4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),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“shoe” (</a:t>
            </a:r>
            <a:r>
              <a:rPr lang="en-US" altLang="zh-CN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37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),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“jump” (1</a:t>
            </a:r>
            <a:r>
              <a:rPr lang="en-US" altLang="zh-CN" b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52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), “run”(</a:t>
            </a:r>
            <a:r>
              <a:rPr lang="en-US" altLang="zh-CN" b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67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), ….</a:t>
            </a:r>
          </a:p>
          <a:p>
            <a:pPr defTabSz="685800">
              <a:buClr>
                <a:srgbClr val="4472C4"/>
              </a:buClr>
            </a:pPr>
            <a:endParaRPr lang="en-US" altLang="zh-CN" b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2" defTabSz="685800">
              <a:buClr>
                <a:srgbClr val="FDD938"/>
              </a:buClr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12" name="文本框 2">
            <a:extLst>
              <a:ext uri="{FF2B5EF4-FFF2-40B4-BE49-F238E27FC236}">
                <a16:creationId xmlns:a16="http://schemas.microsoft.com/office/drawing/2014/main" id="{3194C1D5-4528-4833-80CB-649295F6733F}"/>
              </a:ext>
            </a:extLst>
          </p:cNvPr>
          <p:cNvSpPr txBox="1"/>
          <p:nvPr/>
        </p:nvSpPr>
        <p:spPr>
          <a:xfrm>
            <a:off x="129256" y="271600"/>
            <a:ext cx="699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2000" b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example</a:t>
            </a:r>
            <a:endParaRPr lang="zh-CN" altLang="en-US" sz="2000" b="1" dirty="0">
              <a:solidFill>
                <a:srgbClr val="FDD938"/>
              </a:solidFill>
              <a:latin typeface="Calibri"/>
              <a:ea typeface="微软雅黑"/>
            </a:endParaRP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B02B0C05-5643-4EC4-A9C2-2D89D06240E3}"/>
              </a:ext>
            </a:extLst>
          </p:cNvPr>
          <p:cNvSpPr/>
          <p:nvPr/>
        </p:nvSpPr>
        <p:spPr>
          <a:xfrm>
            <a:off x="129256" y="552259"/>
            <a:ext cx="3830676" cy="2308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Richard Xu </a:t>
            </a:r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cs typeface="Segoe UI Semilight" panose="020B0402040204020203" pitchFamily="34" charset="0"/>
              </a:rPr>
              <a:t>:: 04 Binary Classifier to help maximize a probabilities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07604" y="4259621"/>
            <a:ext cx="4362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“shirt”,   “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pants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”,  “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shoe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”, “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jump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”, “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run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”,   … </a:t>
            </a:r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1367644" y="3723878"/>
            <a:ext cx="1080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/>
          <p:cNvSpPr/>
          <p:nvPr/>
        </p:nvSpPr>
        <p:spPr>
          <a:xfrm>
            <a:off x="2137297" y="3615866"/>
            <a:ext cx="108012" cy="684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/>
          <p:cNvSpPr/>
          <p:nvPr/>
        </p:nvSpPr>
        <p:spPr>
          <a:xfrm>
            <a:off x="2906950" y="3867150"/>
            <a:ext cx="108012" cy="432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/>
          <p:cNvSpPr/>
          <p:nvPr/>
        </p:nvSpPr>
        <p:spPr>
          <a:xfrm>
            <a:off x="3657706" y="4254222"/>
            <a:ext cx="10801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/>
          <p:cNvSpPr/>
          <p:nvPr/>
        </p:nvSpPr>
        <p:spPr>
          <a:xfrm>
            <a:off x="4338923" y="4254221"/>
            <a:ext cx="10801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/>
          <p:cNvSpPr/>
          <p:nvPr/>
        </p:nvSpPr>
        <p:spPr>
          <a:xfrm>
            <a:off x="3765718" y="2787774"/>
            <a:ext cx="86202" cy="151216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/>
          <p:cNvSpPr/>
          <p:nvPr/>
        </p:nvSpPr>
        <p:spPr>
          <a:xfrm>
            <a:off x="4450566" y="3543858"/>
            <a:ext cx="86202" cy="7543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/>
          <p:cNvSpPr/>
          <p:nvPr/>
        </p:nvSpPr>
        <p:spPr>
          <a:xfrm>
            <a:off x="3039626" y="3939902"/>
            <a:ext cx="108012" cy="3582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/>
          <p:cNvSpPr/>
          <p:nvPr/>
        </p:nvSpPr>
        <p:spPr>
          <a:xfrm>
            <a:off x="2264206" y="4148239"/>
            <a:ext cx="125317" cy="14376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/>
          <p:cNvSpPr/>
          <p:nvPr/>
        </p:nvSpPr>
        <p:spPr>
          <a:xfrm>
            <a:off x="1486856" y="4254221"/>
            <a:ext cx="125317" cy="4572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Freeform 25"/>
          <p:cNvSpPr/>
          <p:nvPr/>
        </p:nvSpPr>
        <p:spPr>
          <a:xfrm>
            <a:off x="1398036" y="3391571"/>
            <a:ext cx="2915698" cy="831421"/>
          </a:xfrm>
          <a:custGeom>
            <a:avLst/>
            <a:gdLst>
              <a:gd name="connsiteX0" fmla="*/ 4975 w 2915698"/>
              <a:gd name="connsiteY0" fmla="*/ 938314 h 980195"/>
              <a:gd name="connsiteX1" fmla="*/ 67796 w 2915698"/>
              <a:gd name="connsiteY1" fmla="*/ 16934 h 980195"/>
              <a:gd name="connsiteX2" fmla="*/ 479625 w 2915698"/>
              <a:gd name="connsiteY2" fmla="*/ 351982 h 980195"/>
              <a:gd name="connsiteX3" fmla="*/ 2175802 w 2915698"/>
              <a:gd name="connsiteY3" fmla="*/ 491585 h 980195"/>
              <a:gd name="connsiteX4" fmla="*/ 2915698 w 2915698"/>
              <a:gd name="connsiteY4" fmla="*/ 980195 h 980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5698" h="980195">
                <a:moveTo>
                  <a:pt x="4975" y="938314"/>
                </a:moveTo>
                <a:cubicBezTo>
                  <a:pt x="-3169" y="526485"/>
                  <a:pt x="-11312" y="114656"/>
                  <a:pt x="67796" y="16934"/>
                </a:cubicBezTo>
                <a:cubicBezTo>
                  <a:pt x="146904" y="-80788"/>
                  <a:pt x="128291" y="272874"/>
                  <a:pt x="479625" y="351982"/>
                </a:cubicBezTo>
                <a:cubicBezTo>
                  <a:pt x="830959" y="431090"/>
                  <a:pt x="1769790" y="386883"/>
                  <a:pt x="2175802" y="491585"/>
                </a:cubicBezTo>
                <a:cubicBezTo>
                  <a:pt x="2581814" y="596287"/>
                  <a:pt x="2701640" y="902250"/>
                  <a:pt x="2915698" y="980195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8" name="Straight Arrow Connector 27"/>
          <p:cNvCxnSpPr>
            <a:stCxn id="18" idx="3"/>
          </p:cNvCxnSpPr>
          <p:nvPr/>
        </p:nvCxnSpPr>
        <p:spPr>
          <a:xfrm flipV="1">
            <a:off x="3851920" y="3277264"/>
            <a:ext cx="1060460" cy="2665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9" idx="3"/>
            <a:endCxn id="50" idx="1"/>
          </p:cNvCxnSpPr>
          <p:nvPr/>
        </p:nvCxnSpPr>
        <p:spPr>
          <a:xfrm flipV="1">
            <a:off x="4536768" y="3285017"/>
            <a:ext cx="449651" cy="636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5" idx="0"/>
          </p:cNvCxnSpPr>
          <p:nvPr/>
        </p:nvCxnSpPr>
        <p:spPr>
          <a:xfrm flipH="1" flipV="1">
            <a:off x="2684783" y="3444695"/>
            <a:ext cx="276173" cy="422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4" idx="0"/>
          </p:cNvCxnSpPr>
          <p:nvPr/>
        </p:nvCxnSpPr>
        <p:spPr>
          <a:xfrm flipV="1">
            <a:off x="2191303" y="3444695"/>
            <a:ext cx="493480" cy="171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419" y="3157948"/>
            <a:ext cx="776934" cy="254137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523" y="3192885"/>
            <a:ext cx="906572" cy="202964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6213" y="3191172"/>
            <a:ext cx="640491" cy="192147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5011641" y="3383319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 smtClean="0">
                <a:solidFill>
                  <a:srgbClr val="FF0000"/>
                </a:solidFill>
              </a:rPr>
              <a:t>Y </a:t>
            </a:r>
            <a:r>
              <a:rPr lang="en-AU" dirty="0" smtClean="0">
                <a:solidFill>
                  <a:srgbClr val="FF0000"/>
                </a:solidFill>
              </a:rPr>
              <a:t>=</a:t>
            </a:r>
            <a:r>
              <a:rPr lang="en-AU" i="1" dirty="0" smtClean="0">
                <a:solidFill>
                  <a:srgbClr val="FF0000"/>
                </a:solidFill>
              </a:rPr>
              <a:t> 0</a:t>
            </a:r>
            <a:endParaRPr lang="en-AU" i="1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650284" y="2811011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 smtClean="0">
                <a:solidFill>
                  <a:srgbClr val="FF0000"/>
                </a:solidFill>
              </a:rPr>
              <a:t>Y </a:t>
            </a:r>
            <a:r>
              <a:rPr lang="en-AU" dirty="0" smtClean="0">
                <a:solidFill>
                  <a:srgbClr val="FF0000"/>
                </a:solidFill>
              </a:rPr>
              <a:t>=</a:t>
            </a:r>
            <a:r>
              <a:rPr lang="en-AU" i="1" dirty="0" smtClean="0">
                <a:solidFill>
                  <a:srgbClr val="FF0000"/>
                </a:solidFill>
              </a:rPr>
              <a:t> 1</a:t>
            </a:r>
            <a:endParaRPr lang="en-AU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400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564ED27-E5A9-47EA-87F7-0E16F444549A}"/>
              </a:ext>
            </a:extLst>
          </p:cNvPr>
          <p:cNvSpPr txBox="1"/>
          <p:nvPr/>
        </p:nvSpPr>
        <p:spPr>
          <a:xfrm>
            <a:off x="287524" y="887414"/>
            <a:ext cx="86049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training data generation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: (</a:t>
            </a:r>
            <a:r>
              <a:rPr lang="en-US" altLang="zh-CN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w, c, y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)</a:t>
            </a: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 defTabSz="685800">
              <a:buClr>
                <a:srgbClr val="4472C4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 can we instead, try to maximize the joint posterior Bernoulli distribution:</a:t>
            </a: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or minimize the corresponding Logistic regression:</a:t>
            </a: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12" name="文本框 2">
            <a:extLst>
              <a:ext uri="{FF2B5EF4-FFF2-40B4-BE49-F238E27FC236}">
                <a16:creationId xmlns:a16="http://schemas.microsoft.com/office/drawing/2014/main" id="{3194C1D5-4528-4833-80CB-649295F6733F}"/>
              </a:ext>
            </a:extLst>
          </p:cNvPr>
          <p:cNvSpPr txBox="1"/>
          <p:nvPr/>
        </p:nvSpPr>
        <p:spPr>
          <a:xfrm>
            <a:off x="129256" y="271600"/>
            <a:ext cx="699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Noise Contrastive Estimation (NCE)</a:t>
            </a:r>
            <a:endParaRPr lang="zh-CN" altLang="en-US" sz="2000" b="1" dirty="0">
              <a:solidFill>
                <a:srgbClr val="FDD938"/>
              </a:solidFill>
              <a:latin typeface="Calibri"/>
              <a:ea typeface="微软雅黑"/>
            </a:endParaRP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B02B0C05-5643-4EC4-A9C2-2D89D06240E3}"/>
              </a:ext>
            </a:extLst>
          </p:cNvPr>
          <p:cNvSpPr/>
          <p:nvPr/>
        </p:nvSpPr>
        <p:spPr>
          <a:xfrm>
            <a:off x="129256" y="552259"/>
            <a:ext cx="3830676" cy="2308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Richard Xu </a:t>
            </a:r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cs typeface="Segoe UI Semilight" panose="020B0402040204020203" pitchFamily="34" charset="0"/>
              </a:rPr>
              <a:t>:: 04 Binary Classifier to help maximize a probabilities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32DA4C-E3B1-4DE0-AFFB-C467DDD2C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255" y="1342373"/>
            <a:ext cx="6147121" cy="46903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481" y="2376548"/>
            <a:ext cx="6028815" cy="7615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4833" y="3774700"/>
            <a:ext cx="6039890" cy="113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07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564ED27-E5A9-47EA-87F7-0E16F444549A}"/>
              </a:ext>
            </a:extLst>
          </p:cNvPr>
          <p:cNvSpPr txBox="1"/>
          <p:nvPr/>
        </p:nvSpPr>
        <p:spPr>
          <a:xfrm>
            <a:off x="287524" y="887414"/>
            <a:ext cx="86049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Instead of perform:</a:t>
            </a: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3" defTabSz="685800">
              <a:buClr>
                <a:srgbClr val="FDD938"/>
              </a:buClr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The </a:t>
            </a:r>
            <a:r>
              <a:rPr lang="en-US" altLang="zh-CN" dirty="0">
                <a:solidFill>
                  <a:srgbClr val="FF0000"/>
                </a:solidFill>
              </a:rPr>
              <a:t>trick is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to assume some “latent” variable </a:t>
            </a:r>
            <a:r>
              <a:rPr lang="en-US" altLang="zh-CN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Z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 to the model.</a:t>
            </a:r>
          </a:p>
          <a:p>
            <a:pPr lvl="3" defTabSz="685800">
              <a:buClr>
                <a:srgbClr val="FDD938"/>
              </a:buClr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such that we generate a series of  </a:t>
            </a:r>
          </a:p>
          <a:p>
            <a:pPr marL="1714500" lvl="3" indent="-342900" defTabSz="685800">
              <a:buClr>
                <a:srgbClr val="FDD938"/>
              </a:buClr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For each iteration of the E-M algorithm, we perform:</a:t>
            </a: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However, we must ensure convergence:</a:t>
            </a:r>
          </a:p>
        </p:txBody>
      </p:sp>
      <p:sp>
        <p:nvSpPr>
          <p:cNvPr id="12" name="文本框 2">
            <a:extLst>
              <a:ext uri="{FF2B5EF4-FFF2-40B4-BE49-F238E27FC236}">
                <a16:creationId xmlns:a16="http://schemas.microsoft.com/office/drawing/2014/main" id="{3194C1D5-4528-4833-80CB-649295F6733F}"/>
              </a:ext>
            </a:extLst>
          </p:cNvPr>
          <p:cNvSpPr txBox="1"/>
          <p:nvPr/>
        </p:nvSpPr>
        <p:spPr>
          <a:xfrm>
            <a:off x="129256" y="271600"/>
            <a:ext cx="699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The Expectation-Maximization Algorithm</a:t>
            </a:r>
            <a:endParaRPr lang="zh-CN" altLang="en-US" sz="2000" b="1" dirty="0">
              <a:solidFill>
                <a:srgbClr val="FDD938"/>
              </a:solidFill>
              <a:latin typeface="Calibri"/>
              <a:ea typeface="微软雅黑"/>
            </a:endParaRP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B02B0C05-5643-4EC4-A9C2-2D89D06240E3}"/>
              </a:ext>
            </a:extLst>
          </p:cNvPr>
          <p:cNvSpPr/>
          <p:nvPr/>
        </p:nvSpPr>
        <p:spPr>
          <a:xfrm>
            <a:off x="129256" y="552259"/>
            <a:ext cx="2495072" cy="2308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Richard Xu </a:t>
            </a:r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cs typeface="Segoe UI Semilight" panose="020B0402040204020203" pitchFamily="34" charset="0"/>
              </a:rPr>
              <a:t>:: 01 EM &amp; Matrix Capsule Networks</a:t>
            </a:r>
            <a:endParaRPr lang="en-US" altLang="zh-CN" sz="900" dirty="0">
              <a:solidFill>
                <a:srgbClr val="FFFFFF">
                  <a:lumMod val="65000"/>
                </a:srgbClr>
              </a:solidFill>
              <a:latin typeface="Calibri"/>
              <a:ea typeface="微软雅黑"/>
              <a:cs typeface="Segoe UI Semilight" panose="020B04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041F3E-944F-48A8-B118-8E9B63806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9739" y="2301803"/>
            <a:ext cx="2114569" cy="30595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0F45EA8-8164-4B0E-B5EC-F721CCD58E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9548" y="3225927"/>
            <a:ext cx="5148823" cy="556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AADB60-EA61-451B-AF2B-71B86AE26E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0672" y="4297776"/>
            <a:ext cx="4858660" cy="3622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5036" y="1186759"/>
            <a:ext cx="5666768" cy="77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41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3975F90-1047-4611-9AEE-D497ACE15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804" y="1167594"/>
            <a:ext cx="2570070" cy="59034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564ED27-E5A9-47EA-87F7-0E16F444549A}"/>
              </a:ext>
            </a:extLst>
          </p:cNvPr>
          <p:cNvSpPr txBox="1"/>
          <p:nvPr/>
        </p:nvSpPr>
        <p:spPr>
          <a:xfrm>
            <a:off x="287524" y="879562"/>
            <a:ext cx="88564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When we assume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there are k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negative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samples positive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sample,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the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prior density is: </a:t>
            </a: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then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the posterior of</a:t>
            </a: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12" name="文本框 2">
            <a:extLst>
              <a:ext uri="{FF2B5EF4-FFF2-40B4-BE49-F238E27FC236}">
                <a16:creationId xmlns:a16="http://schemas.microsoft.com/office/drawing/2014/main" id="{3194C1D5-4528-4833-80CB-649295F6733F}"/>
              </a:ext>
            </a:extLst>
          </p:cNvPr>
          <p:cNvSpPr txBox="1"/>
          <p:nvPr/>
        </p:nvSpPr>
        <p:spPr>
          <a:xfrm>
            <a:off x="129256" y="271600"/>
            <a:ext cx="699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Noise Contrastive Estimation (NCE)</a:t>
            </a:r>
            <a:endParaRPr lang="zh-CN" altLang="en-US" sz="2000" b="1" dirty="0">
              <a:solidFill>
                <a:srgbClr val="FDD938"/>
              </a:solidFill>
              <a:latin typeface="Calibri"/>
              <a:ea typeface="微软雅黑"/>
            </a:endParaRP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B02B0C05-5643-4EC4-A9C2-2D89D06240E3}"/>
              </a:ext>
            </a:extLst>
          </p:cNvPr>
          <p:cNvSpPr/>
          <p:nvPr/>
        </p:nvSpPr>
        <p:spPr>
          <a:xfrm>
            <a:off x="129256" y="552259"/>
            <a:ext cx="3830676" cy="2308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Richard Xu </a:t>
            </a:r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cs typeface="Segoe UI Semilight" panose="020B0402040204020203" pitchFamily="34" charset="0"/>
              </a:rPr>
              <a:t>:: 04 Binary Classifier to help maximize a probabilities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80C002-5CC8-4B4F-B874-57CA58834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1790750"/>
            <a:ext cx="871892" cy="2269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CE98BA-EA47-4FF9-A67F-BD05E5F3A3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2595" y="3786037"/>
            <a:ext cx="3145279" cy="13574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2594" y="2017687"/>
            <a:ext cx="5603317" cy="171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05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564ED27-E5A9-47EA-87F7-0E16F444549A}"/>
              </a:ext>
            </a:extLst>
          </p:cNvPr>
          <p:cNvSpPr txBox="1"/>
          <p:nvPr/>
        </p:nvSpPr>
        <p:spPr>
          <a:xfrm>
            <a:off x="287524" y="887414"/>
            <a:ext cx="88564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In summary:</a:t>
            </a: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 it can be replaced by un-normalized function:</a:t>
            </a: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And we can use it in logistic regression</a:t>
            </a: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formal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proof can be found </a:t>
            </a:r>
            <a:r>
              <a:rPr lang="en-US" altLang="zh-CN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“Gutmann, 2012, Noise-Contrastive Estimation of </a:t>
            </a:r>
            <a:r>
              <a:rPr lang="en-US" altLang="zh-CN" i="1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Unnormalized</a:t>
            </a:r>
            <a:r>
              <a:rPr lang="en-US" altLang="zh-CN" i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Statistical Models, with Applications to Natural Image Statistics”</a:t>
            </a: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i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i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let’s see </a:t>
            </a:r>
            <a:r>
              <a:rPr lang="en-US" altLang="zh-CN" dirty="0">
                <a:solidFill>
                  <a:srgbClr val="FF0000"/>
                </a:solidFill>
              </a:rPr>
              <a:t>an intuition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through SoftMax</a:t>
            </a: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12" name="文本框 2">
            <a:extLst>
              <a:ext uri="{FF2B5EF4-FFF2-40B4-BE49-F238E27FC236}">
                <a16:creationId xmlns:a16="http://schemas.microsoft.com/office/drawing/2014/main" id="{3194C1D5-4528-4833-80CB-649295F6733F}"/>
              </a:ext>
            </a:extLst>
          </p:cNvPr>
          <p:cNvSpPr txBox="1"/>
          <p:nvPr/>
        </p:nvSpPr>
        <p:spPr>
          <a:xfrm>
            <a:off x="129256" y="271600"/>
            <a:ext cx="699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Apply NCE to NLP problem</a:t>
            </a:r>
            <a:endParaRPr lang="zh-CN" altLang="en-US" sz="2000" b="1" dirty="0">
              <a:solidFill>
                <a:srgbClr val="FDD938"/>
              </a:solidFill>
              <a:latin typeface="Calibri"/>
              <a:ea typeface="微软雅黑"/>
            </a:endParaRP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B02B0C05-5643-4EC4-A9C2-2D89D06240E3}"/>
              </a:ext>
            </a:extLst>
          </p:cNvPr>
          <p:cNvSpPr/>
          <p:nvPr/>
        </p:nvSpPr>
        <p:spPr>
          <a:xfrm>
            <a:off x="129256" y="552259"/>
            <a:ext cx="3830676" cy="2308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Richard Xu </a:t>
            </a:r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cs typeface="Segoe UI Semilight" panose="020B0402040204020203" pitchFamily="34" charset="0"/>
              </a:rPr>
              <a:t>:: 04 Binary Classifier to help maximize a probabilities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A3CCE6C-39DC-462E-9235-E51BFCD84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764" y="1167594"/>
            <a:ext cx="3835800" cy="83437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59DDC6D-3C1C-48F7-A2BE-59ADAB37E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756" y="2355726"/>
            <a:ext cx="4002990" cy="7559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7883" y="591976"/>
            <a:ext cx="2517110" cy="57561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724128" y="591976"/>
            <a:ext cx="900100" cy="433487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" name="Straight Arrow Connector 7"/>
          <p:cNvCxnSpPr>
            <a:stCxn id="5" idx="1"/>
          </p:cNvCxnSpPr>
          <p:nvPr/>
        </p:nvCxnSpPr>
        <p:spPr>
          <a:xfrm flipH="1">
            <a:off x="5256076" y="808720"/>
            <a:ext cx="468052" cy="35887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916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564ED27-E5A9-47EA-87F7-0E16F444549A}"/>
              </a:ext>
            </a:extLst>
          </p:cNvPr>
          <p:cNvSpPr txBox="1"/>
          <p:nvPr/>
        </p:nvSpPr>
        <p:spPr>
          <a:xfrm>
            <a:off x="287524" y="887414"/>
            <a:ext cx="86049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think about </a:t>
            </a:r>
            <a:r>
              <a:rPr lang="en-US" altLang="zh-CN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Softmax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 in word embedding:</a:t>
            </a: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say 			are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target words having high frequencies given </a:t>
            </a:r>
            <a:r>
              <a:rPr lang="en-US" altLang="zh-CN" b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c</a:t>
            </a:r>
            <a:endParaRPr lang="en-US" altLang="zh-CN" b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 		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are words having low frequency given </a:t>
            </a:r>
            <a:r>
              <a:rPr lang="en-US" altLang="zh-CN" b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c</a:t>
            </a:r>
            <a:endParaRPr lang="en-US" altLang="zh-CN" b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in </a:t>
            </a:r>
            <a:r>
              <a:rPr lang="en-US" altLang="zh-CN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softmax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, such decrease is guaranteed by the sum in denominator</a:t>
            </a: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</a:p>
        </p:txBody>
      </p:sp>
      <p:sp>
        <p:nvSpPr>
          <p:cNvPr id="12" name="文本框 2">
            <a:extLst>
              <a:ext uri="{FF2B5EF4-FFF2-40B4-BE49-F238E27FC236}">
                <a16:creationId xmlns:a16="http://schemas.microsoft.com/office/drawing/2014/main" id="{3194C1D5-4528-4833-80CB-649295F6733F}"/>
              </a:ext>
            </a:extLst>
          </p:cNvPr>
          <p:cNvSpPr txBox="1"/>
          <p:nvPr/>
        </p:nvSpPr>
        <p:spPr>
          <a:xfrm>
            <a:off x="129256" y="271600"/>
            <a:ext cx="699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Intuition through </a:t>
            </a:r>
            <a:r>
              <a:rPr lang="en-US" altLang="zh-CN" sz="2000" b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Softmax</a:t>
            </a:r>
            <a:endParaRPr lang="zh-CN" altLang="en-US" sz="2000" b="1" dirty="0">
              <a:solidFill>
                <a:srgbClr val="FDD938"/>
              </a:solidFill>
              <a:latin typeface="Calibri"/>
              <a:ea typeface="微软雅黑"/>
            </a:endParaRP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B02B0C05-5643-4EC4-A9C2-2D89D06240E3}"/>
              </a:ext>
            </a:extLst>
          </p:cNvPr>
          <p:cNvSpPr/>
          <p:nvPr/>
        </p:nvSpPr>
        <p:spPr>
          <a:xfrm>
            <a:off x="129256" y="552259"/>
            <a:ext cx="3830676" cy="2308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Richard Xu </a:t>
            </a:r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cs typeface="Segoe UI Semilight" panose="020B0402040204020203" pitchFamily="34" charset="0"/>
              </a:rPr>
              <a:t>:: 04 Binary Classifier to help maximize a probabilities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41A8355-2A4B-48B2-9DF3-7F4732C31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1203598"/>
            <a:ext cx="4831147" cy="5400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04571F0-AB0B-4B32-81E4-EC66AD1D2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604" y="1796509"/>
            <a:ext cx="1404156" cy="2475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119C5F-668B-460E-BA49-D37B444486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2063261"/>
            <a:ext cx="1120086" cy="2322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438119-72F8-4F38-80B0-2B34C62C0A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69" y="3176586"/>
            <a:ext cx="6300699" cy="2570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921" y="2360124"/>
            <a:ext cx="7077427" cy="48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56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564ED27-E5A9-47EA-87F7-0E16F444549A}"/>
              </a:ext>
            </a:extLst>
          </p:cNvPr>
          <p:cNvSpPr txBox="1"/>
          <p:nvPr/>
        </p:nvSpPr>
        <p:spPr>
          <a:xfrm>
            <a:off x="287524" y="887414"/>
            <a:ext cx="86049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in NCE, instead of using sum in the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denominator to normalize, we use the “</a:t>
            </a:r>
            <a:r>
              <a:rPr lang="en-US" altLang="zh-CN" b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difference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” between p(</a:t>
            </a:r>
            <a:r>
              <a:rPr lang="en-US" altLang="zh-CN" b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w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) and q(</a:t>
            </a:r>
            <a:r>
              <a:rPr lang="en-US" altLang="zh-CN" b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w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), such that data in                            can be more frequently sampled to have a positive label, </a:t>
            </a:r>
            <a:r>
              <a:rPr lang="en-US" altLang="zh-CN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i.e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, y = 1 than to have a negative label y = 0</a:t>
            </a: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However, although less likely,                            also has some probability to label as y = 0 </a:t>
            </a:r>
          </a:p>
          <a:p>
            <a:pPr defTabSz="685800">
              <a:buClr>
                <a:srgbClr val="4472C4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a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lthough different, but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t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his is making it somewhat a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similar effect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to </a:t>
            </a:r>
            <a:r>
              <a:rPr lang="en-US" altLang="zh-CN" b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softmax</a:t>
            </a:r>
            <a:endParaRPr lang="en-US" altLang="zh-CN" b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12" name="文本框 2">
            <a:extLst>
              <a:ext uri="{FF2B5EF4-FFF2-40B4-BE49-F238E27FC236}">
                <a16:creationId xmlns:a16="http://schemas.microsoft.com/office/drawing/2014/main" id="{3194C1D5-4528-4833-80CB-649295F6733F}"/>
              </a:ext>
            </a:extLst>
          </p:cNvPr>
          <p:cNvSpPr txBox="1"/>
          <p:nvPr/>
        </p:nvSpPr>
        <p:spPr>
          <a:xfrm>
            <a:off x="129256" y="271600"/>
            <a:ext cx="699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Intuition through </a:t>
            </a:r>
            <a:r>
              <a:rPr lang="en-US" altLang="zh-CN" sz="2000" b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Softmax</a:t>
            </a:r>
            <a:endParaRPr lang="zh-CN" altLang="en-US" sz="2000" b="1" dirty="0">
              <a:solidFill>
                <a:srgbClr val="FDD938"/>
              </a:solidFill>
              <a:latin typeface="Calibri"/>
              <a:ea typeface="微软雅黑"/>
            </a:endParaRP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B02B0C05-5643-4EC4-A9C2-2D89D06240E3}"/>
              </a:ext>
            </a:extLst>
          </p:cNvPr>
          <p:cNvSpPr/>
          <p:nvPr/>
        </p:nvSpPr>
        <p:spPr>
          <a:xfrm>
            <a:off x="129256" y="552259"/>
            <a:ext cx="3830676" cy="2308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Richard Xu </a:t>
            </a:r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cs typeface="Segoe UI Semilight" panose="020B0402040204020203" pitchFamily="34" charset="0"/>
              </a:rPr>
              <a:t>:: 04 Binary Classifier to help maximize a probabilities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4571F0-AB0B-4B32-81E4-EC66AD1D2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6753" y="1794000"/>
            <a:ext cx="1404156" cy="2475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4571F0-AB0B-4B32-81E4-EC66AD1D2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2614102"/>
            <a:ext cx="1404156" cy="24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9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564ED27-E5A9-47EA-87F7-0E16F444549A}"/>
              </a:ext>
            </a:extLst>
          </p:cNvPr>
          <p:cNvSpPr txBox="1"/>
          <p:nvPr/>
        </p:nvSpPr>
        <p:spPr>
          <a:xfrm>
            <a:off x="287524" y="887414"/>
            <a:ext cx="88564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>
                <a:srgbClr val="FDD938"/>
              </a:buClr>
            </a:pPr>
            <a:r>
              <a:rPr lang="en-US" altLang="zh-CN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NCE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 transforms:</a:t>
            </a: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 a problem of model estimation (</a:t>
            </a:r>
            <a:r>
              <a:rPr lang="en-US" altLang="zh-CN" dirty="0">
                <a:solidFill>
                  <a:srgbClr val="FF0000"/>
                </a:solidFill>
              </a:rPr>
              <a:t>computationally expensive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) to:</a:t>
            </a: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a problem of estimating parameters of probabilistic binary posterior classifier (</a:t>
            </a:r>
            <a:r>
              <a:rPr lang="en-US" altLang="zh-CN" dirty="0">
                <a:solidFill>
                  <a:srgbClr val="FF0000"/>
                </a:solidFill>
              </a:rPr>
              <a:t>computationally acceptable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):</a:t>
            </a: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main advantage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: it allows us to fit models that are not explicitly normalized, making training time effectively independent of the vocabulary size</a:t>
            </a: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12" name="文本框 2">
            <a:extLst>
              <a:ext uri="{FF2B5EF4-FFF2-40B4-BE49-F238E27FC236}">
                <a16:creationId xmlns:a16="http://schemas.microsoft.com/office/drawing/2014/main" id="{3194C1D5-4528-4833-80CB-649295F6733F}"/>
              </a:ext>
            </a:extLst>
          </p:cNvPr>
          <p:cNvSpPr txBox="1"/>
          <p:nvPr/>
        </p:nvSpPr>
        <p:spPr>
          <a:xfrm>
            <a:off x="129256" y="271600"/>
            <a:ext cx="699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NCE in a nutshell</a:t>
            </a:r>
            <a:endParaRPr lang="zh-CN" altLang="en-US" sz="2000" b="1" dirty="0">
              <a:solidFill>
                <a:srgbClr val="FDD938"/>
              </a:solidFill>
              <a:latin typeface="Calibri"/>
              <a:ea typeface="微软雅黑"/>
            </a:endParaRP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B02B0C05-5643-4EC4-A9C2-2D89D06240E3}"/>
              </a:ext>
            </a:extLst>
          </p:cNvPr>
          <p:cNvSpPr/>
          <p:nvPr/>
        </p:nvSpPr>
        <p:spPr>
          <a:xfrm>
            <a:off x="129256" y="552259"/>
            <a:ext cx="3830676" cy="2308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Richard Xu </a:t>
            </a:r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cs typeface="Segoe UI Semilight" panose="020B0402040204020203" pitchFamily="34" charset="0"/>
              </a:rPr>
              <a:t>:: 04 Binary Classifier to help maximize a probabilities</a:t>
            </a:r>
          </a:p>
        </p:txBody>
      </p:sp>
    </p:spTree>
    <p:extLst>
      <p:ext uri="{BB962C8B-B14F-4D97-AF65-F5344CB8AC3E}">
        <p14:creationId xmlns:p14="http://schemas.microsoft.com/office/powerpoint/2010/main" val="4210024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564ED27-E5A9-47EA-87F7-0E16F444549A}"/>
              </a:ext>
            </a:extLst>
          </p:cNvPr>
          <p:cNvSpPr txBox="1"/>
          <p:nvPr/>
        </p:nvSpPr>
        <p:spPr>
          <a:xfrm>
            <a:off x="287524" y="887414"/>
            <a:ext cx="88564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 let</a:t>
            </a: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because</a:t>
            </a: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therefore the objective function is:</a:t>
            </a:r>
          </a:p>
        </p:txBody>
      </p:sp>
      <p:sp>
        <p:nvSpPr>
          <p:cNvPr id="12" name="文本框 2">
            <a:extLst>
              <a:ext uri="{FF2B5EF4-FFF2-40B4-BE49-F238E27FC236}">
                <a16:creationId xmlns:a16="http://schemas.microsoft.com/office/drawing/2014/main" id="{3194C1D5-4528-4833-80CB-649295F6733F}"/>
              </a:ext>
            </a:extLst>
          </p:cNvPr>
          <p:cNvSpPr txBox="1"/>
          <p:nvPr/>
        </p:nvSpPr>
        <p:spPr>
          <a:xfrm>
            <a:off x="129256" y="271600"/>
            <a:ext cx="699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NCE objective function</a:t>
            </a:r>
            <a:endParaRPr lang="zh-CN" altLang="en-US" sz="2000" b="1" dirty="0">
              <a:solidFill>
                <a:srgbClr val="FDD938"/>
              </a:solidFill>
              <a:latin typeface="Calibri"/>
              <a:ea typeface="微软雅黑"/>
            </a:endParaRP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B02B0C05-5643-4EC4-A9C2-2D89D06240E3}"/>
              </a:ext>
            </a:extLst>
          </p:cNvPr>
          <p:cNvSpPr/>
          <p:nvPr/>
        </p:nvSpPr>
        <p:spPr>
          <a:xfrm>
            <a:off x="129256" y="552259"/>
            <a:ext cx="3830676" cy="2308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Richard Xu </a:t>
            </a:r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cs typeface="Segoe UI Semilight" panose="020B0402040204020203" pitchFamily="34" charset="0"/>
              </a:rPr>
              <a:t>:: 04 Binary Classifier to help maximize a probabilities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B1824F-4C38-43C5-9A39-5A2199EA4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458" y="951570"/>
            <a:ext cx="2097382" cy="2499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A79EF9-D8B1-4E91-8374-1A8E56CEC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4448878"/>
            <a:ext cx="5476448" cy="6071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7594" y="552259"/>
            <a:ext cx="5599186" cy="12225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5856" y="2140468"/>
            <a:ext cx="5180045" cy="172668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860032" y="552259"/>
            <a:ext cx="1404156" cy="435315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/>
          <p:cNvSpPr/>
          <p:nvPr/>
        </p:nvSpPr>
        <p:spPr>
          <a:xfrm>
            <a:off x="6952104" y="3286750"/>
            <a:ext cx="1503797" cy="5804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763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4C1C4D-1521-4E7F-95A8-17FBD41F8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068" y="2957702"/>
            <a:ext cx="5177918" cy="589847"/>
          </a:xfrm>
          <a:prstGeom prst="rect">
            <a:avLst/>
          </a:prstGeom>
        </p:spPr>
      </p:pic>
      <p:sp>
        <p:nvSpPr>
          <p:cNvPr id="12" name="文本框 2">
            <a:extLst>
              <a:ext uri="{FF2B5EF4-FFF2-40B4-BE49-F238E27FC236}">
                <a16:creationId xmlns:a16="http://schemas.microsoft.com/office/drawing/2014/main" id="{3194C1D5-4528-4833-80CB-649295F6733F}"/>
              </a:ext>
            </a:extLst>
          </p:cNvPr>
          <p:cNvSpPr txBox="1"/>
          <p:nvPr/>
        </p:nvSpPr>
        <p:spPr>
          <a:xfrm>
            <a:off x="129256" y="271600"/>
            <a:ext cx="699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NCE and Negative Sampling</a:t>
            </a:r>
            <a:endParaRPr lang="zh-CN" altLang="en-US" sz="2000" b="1" dirty="0">
              <a:solidFill>
                <a:srgbClr val="FDD938"/>
              </a:solidFill>
              <a:latin typeface="Calibri"/>
              <a:ea typeface="微软雅黑"/>
            </a:endParaRP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B02B0C05-5643-4EC4-A9C2-2D89D06240E3}"/>
              </a:ext>
            </a:extLst>
          </p:cNvPr>
          <p:cNvSpPr/>
          <p:nvPr/>
        </p:nvSpPr>
        <p:spPr>
          <a:xfrm>
            <a:off x="129256" y="552259"/>
            <a:ext cx="3830676" cy="2308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Richard Xu </a:t>
            </a:r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cs typeface="Segoe UI Semilight" panose="020B0402040204020203" pitchFamily="34" charset="0"/>
              </a:rPr>
              <a:t>:: 04 Binary Classifier to help maximize a probabilities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358" y="3561918"/>
            <a:ext cx="5195730" cy="13384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1229954"/>
            <a:ext cx="3167769" cy="3005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5068" y="1494391"/>
            <a:ext cx="4667232" cy="134428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564ED27-E5A9-47EA-87F7-0E16F444549A}"/>
              </a:ext>
            </a:extLst>
          </p:cNvPr>
          <p:cNvSpPr txBox="1"/>
          <p:nvPr/>
        </p:nvSpPr>
        <p:spPr>
          <a:xfrm>
            <a:off x="287524" y="887414"/>
            <a:ext cx="82449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negative sampling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is a special case of NCE</a:t>
            </a: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correspondingly, we have:</a:t>
            </a: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in Skip-gram:</a:t>
            </a:r>
          </a:p>
        </p:txBody>
      </p:sp>
    </p:spTree>
    <p:extLst>
      <p:ext uri="{BB962C8B-B14F-4D97-AF65-F5344CB8AC3E}">
        <p14:creationId xmlns:p14="http://schemas.microsoft.com/office/powerpoint/2010/main" val="477138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E16494-B06A-104E-AB8C-73A0D27CB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AU" altLang="zh-CN" dirty="0"/>
              <a:t>Acknowledgement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EB7CF9-A655-3444-8354-5749CF3B3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AU" altLang="zh-CN" sz="2000" dirty="0"/>
              <a:t>I’d like to thank my wonderful PhD students for assisting me with my preparations and their very helpful suggestions</a:t>
            </a:r>
          </a:p>
          <a:p>
            <a:r>
              <a:rPr kumimoji="1" lang="en-AU" altLang="zh-CN" sz="2000" i="1" dirty="0"/>
              <a:t>Hayden Chang, Shawn Jiang, Erica Huang, Ember Liang and Kalvin Chen</a:t>
            </a:r>
            <a:endParaRPr kumimoji="1" lang="zh-CN" alt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966482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564ED27-E5A9-47EA-87F7-0E16F444549A}"/>
              </a:ext>
            </a:extLst>
          </p:cNvPr>
          <p:cNvSpPr txBox="1"/>
          <p:nvPr/>
        </p:nvSpPr>
        <p:spPr>
          <a:xfrm>
            <a:off x="287524" y="887414"/>
            <a:ext cx="86049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In E-M, we only maximize, i.e.,</a:t>
            </a: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Why? </a:t>
            </a:r>
            <a:r>
              <a:rPr lang="en-US" altLang="zh-CN" dirty="0">
                <a:solidFill>
                  <a:srgbClr val="FF0000"/>
                </a:solidFill>
              </a:rPr>
              <a:t>a trick: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If we can prove:</a:t>
            </a:r>
          </a:p>
        </p:txBody>
      </p:sp>
      <p:sp>
        <p:nvSpPr>
          <p:cNvPr id="12" name="文本框 2">
            <a:extLst>
              <a:ext uri="{FF2B5EF4-FFF2-40B4-BE49-F238E27FC236}">
                <a16:creationId xmlns:a16="http://schemas.microsoft.com/office/drawing/2014/main" id="{3194C1D5-4528-4833-80CB-649295F6733F}"/>
              </a:ext>
            </a:extLst>
          </p:cNvPr>
          <p:cNvSpPr txBox="1"/>
          <p:nvPr/>
        </p:nvSpPr>
        <p:spPr>
          <a:xfrm>
            <a:off x="129256" y="271600"/>
            <a:ext cx="699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Proof of convergence (1)</a:t>
            </a:r>
            <a:endParaRPr lang="zh-CN" altLang="en-US" sz="2000" b="1" dirty="0">
              <a:solidFill>
                <a:srgbClr val="FDD938"/>
              </a:solidFill>
              <a:latin typeface="Calibri"/>
              <a:ea typeface="微软雅黑"/>
            </a:endParaRP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B02B0C05-5643-4EC4-A9C2-2D89D06240E3}"/>
              </a:ext>
            </a:extLst>
          </p:cNvPr>
          <p:cNvSpPr/>
          <p:nvPr/>
        </p:nvSpPr>
        <p:spPr>
          <a:xfrm>
            <a:off x="129256" y="552259"/>
            <a:ext cx="2495072" cy="2308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Richard Xu </a:t>
            </a:r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cs typeface="Segoe UI Semilight" panose="020B0402040204020203" pitchFamily="34" charset="0"/>
              </a:rPr>
              <a:t>:: 01 EM &amp; Matrix Capsule Networks</a:t>
            </a:r>
            <a:endParaRPr lang="en-US" altLang="zh-CN" sz="900" dirty="0">
              <a:solidFill>
                <a:srgbClr val="FFFFFF">
                  <a:lumMod val="65000"/>
                </a:srgbClr>
              </a:solidFill>
              <a:latin typeface="Calibri"/>
              <a:ea typeface="微软雅黑"/>
              <a:cs typeface="Segoe UI Semilight" panose="020B04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069208F-E043-4F08-A74F-B2E130F2F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62" y="735546"/>
            <a:ext cx="7530328" cy="23647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9ED2BD9-CD00-4FC8-A814-40F53CA9B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12" y="3808831"/>
            <a:ext cx="8964488" cy="6974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50246E1-233B-4281-A299-9F5064D286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7884" y="3147814"/>
            <a:ext cx="2222264" cy="24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108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D82531-4383-43B9-8D29-67CD6FCE13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480"/>
          <a:stretch/>
        </p:blipFill>
        <p:spPr>
          <a:xfrm>
            <a:off x="431540" y="2087743"/>
            <a:ext cx="7606554" cy="216834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564ED27-E5A9-47EA-87F7-0E16F444549A}"/>
              </a:ext>
            </a:extLst>
          </p:cNvPr>
          <p:cNvSpPr txBox="1"/>
          <p:nvPr/>
        </p:nvSpPr>
        <p:spPr>
          <a:xfrm>
            <a:off x="287524" y="887414"/>
            <a:ext cx="86049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>
                <a:srgbClr val="FDD938"/>
              </a:buClr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Then</a:t>
            </a: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12" name="文本框 2">
            <a:extLst>
              <a:ext uri="{FF2B5EF4-FFF2-40B4-BE49-F238E27FC236}">
                <a16:creationId xmlns:a16="http://schemas.microsoft.com/office/drawing/2014/main" id="{3194C1D5-4528-4833-80CB-649295F6733F}"/>
              </a:ext>
            </a:extLst>
          </p:cNvPr>
          <p:cNvSpPr txBox="1"/>
          <p:nvPr/>
        </p:nvSpPr>
        <p:spPr>
          <a:xfrm>
            <a:off x="129256" y="271600"/>
            <a:ext cx="699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Proof of convergence (2)</a:t>
            </a:r>
            <a:endParaRPr lang="zh-CN" altLang="en-US" sz="2000" b="1" dirty="0">
              <a:solidFill>
                <a:srgbClr val="FDD938"/>
              </a:solidFill>
              <a:latin typeface="Calibri"/>
              <a:ea typeface="微软雅黑"/>
            </a:endParaRP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B02B0C05-5643-4EC4-A9C2-2D89D06240E3}"/>
              </a:ext>
            </a:extLst>
          </p:cNvPr>
          <p:cNvSpPr/>
          <p:nvPr/>
        </p:nvSpPr>
        <p:spPr>
          <a:xfrm>
            <a:off x="129256" y="552259"/>
            <a:ext cx="2495072" cy="2308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Richard Xu </a:t>
            </a:r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cs typeface="Segoe UI Semilight" panose="020B0402040204020203" pitchFamily="34" charset="0"/>
              </a:rPr>
              <a:t>:: 01 EM &amp; Matrix Capsule Networks</a:t>
            </a:r>
            <a:endParaRPr lang="en-US" altLang="zh-CN" sz="900" dirty="0">
              <a:solidFill>
                <a:srgbClr val="FFFFFF">
                  <a:lumMod val="65000"/>
                </a:srgbClr>
              </a:solidFill>
              <a:latin typeface="Calibri"/>
              <a:ea typeface="微软雅黑"/>
              <a:cs typeface="Segoe UI Semilight" panose="020B04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F24B19-EC0C-4C2A-8D30-BD981EA6C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245337"/>
            <a:ext cx="8170009" cy="7221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DFFCE0-69CE-41A9-A238-D80F9D7B9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540" y="4256086"/>
            <a:ext cx="3905361" cy="88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85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主题1">
  <a:themeElements>
    <a:clrScheme name="Custom 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DD93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E7F7E"/>
      </a:hlink>
      <a:folHlink>
        <a:srgbClr val="954F72"/>
      </a:folHlink>
    </a:clrScheme>
    <a:fontScheme name="自定义 2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F566535D-5449-47F1-B525-F98EFF1D4634}" vid="{72694C86-DA6C-4B89-871E-78F86E69E42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4">
    <a:dk1>
      <a:srgbClr val="000000"/>
    </a:dk1>
    <a:lt1>
      <a:srgbClr val="FFFFFF"/>
    </a:lt1>
    <a:dk2>
      <a:srgbClr val="44546A"/>
    </a:dk2>
    <a:lt2>
      <a:srgbClr val="E7E6E6"/>
    </a:lt2>
    <a:accent1>
      <a:srgbClr val="FDD938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7E7F7E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44214</TotalTime>
  <Words>2755</Words>
  <Application>Microsoft Office PowerPoint</Application>
  <PresentationFormat>On-screen Show (16:9)</PresentationFormat>
  <Paragraphs>803</Paragraphs>
  <Slides>77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8" baseType="lpstr">
      <vt:lpstr>等线</vt:lpstr>
      <vt:lpstr>微软雅黑</vt:lpstr>
      <vt:lpstr>宋体</vt:lpstr>
      <vt:lpstr>Yu Gothic UI Light</vt:lpstr>
      <vt:lpstr>Arial</vt:lpstr>
      <vt:lpstr>Calibri</vt:lpstr>
      <vt:lpstr>Calibri Light</vt:lpstr>
      <vt:lpstr>Cambria Math</vt:lpstr>
      <vt:lpstr>Segoe UI Semilight</vt:lpstr>
      <vt:lpstr>Wingdings</vt:lpstr>
      <vt:lpstr>主题1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Acknowledgement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这是一个标题</dc:title>
  <dc:subject/>
  <dc:creator>Sinovation Ventures</dc:creator>
  <cp:keywords/>
  <dc:description/>
  <cp:lastModifiedBy>Richard Xu</cp:lastModifiedBy>
  <cp:revision>3581</cp:revision>
  <cp:lastPrinted>2014-03-05T03:10:02Z</cp:lastPrinted>
  <dcterms:created xsi:type="dcterms:W3CDTF">2012-04-29T04:12:22Z</dcterms:created>
  <dcterms:modified xsi:type="dcterms:W3CDTF">2018-07-24T10:42:02Z</dcterms:modified>
  <cp:category/>
</cp:coreProperties>
</file>