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74" r:id="rId16"/>
    <p:sldId id="275" r:id="rId17"/>
    <p:sldId id="277" r:id="rId18"/>
    <p:sldId id="276" r:id="rId19"/>
    <p:sldId id="280" r:id="rId20"/>
    <p:sldId id="278" r:id="rId21"/>
    <p:sldId id="279" r:id="rId22"/>
    <p:sldId id="283" r:id="rId23"/>
    <p:sldId id="282" r:id="rId24"/>
    <p:sldId id="263" r:id="rId25"/>
    <p:sldId id="270" r:id="rId26"/>
    <p:sldId id="264" r:id="rId27"/>
    <p:sldId id="26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/>
    <p:restoredTop sz="94757"/>
  </p:normalViewPr>
  <p:slideViewPr>
    <p:cSldViewPr snapToGrid="0" snapToObjects="1">
      <p:cViewPr varScale="1">
        <p:scale>
          <a:sx n="44" d="100"/>
          <a:sy n="44" d="100"/>
        </p:scale>
        <p:origin x="86" y="1685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2021/11/26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.png"/><Relationship Id="rId18" Type="http://schemas.openxmlformats.org/officeDocument/2006/relationships/image" Target="../media/image2510.png"/><Relationship Id="rId26" Type="http://schemas.openxmlformats.org/officeDocument/2006/relationships/image" Target="../media/image260.png"/><Relationship Id="rId3" Type="http://schemas.openxmlformats.org/officeDocument/2006/relationships/image" Target="../media/image2410.png"/><Relationship Id="rId21" Type="http://schemas.openxmlformats.org/officeDocument/2006/relationships/image" Target="../media/image255.png"/><Relationship Id="rId34" Type="http://schemas.openxmlformats.org/officeDocument/2006/relationships/image" Target="../media/image268.png"/><Relationship Id="rId12" Type="http://schemas.openxmlformats.org/officeDocument/2006/relationships/image" Target="../media/image250.png"/><Relationship Id="rId17" Type="http://schemas.openxmlformats.org/officeDocument/2006/relationships/image" Target="../media/image2450.png"/><Relationship Id="rId25" Type="http://schemas.openxmlformats.org/officeDocument/2006/relationships/image" Target="../media/image259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.png"/><Relationship Id="rId24" Type="http://schemas.openxmlformats.org/officeDocument/2006/relationships/image" Target="../media/image258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.png"/><Relationship Id="rId23" Type="http://schemas.openxmlformats.org/officeDocument/2006/relationships/image" Target="../media/image257.png"/><Relationship Id="rId28" Type="http://schemas.openxmlformats.org/officeDocument/2006/relationships/image" Target="../media/image262.png"/><Relationship Id="rId36" Type="http://schemas.openxmlformats.org/officeDocument/2006/relationships/image" Target="../media/image270.png"/><Relationship Id="rId10" Type="http://schemas.openxmlformats.org/officeDocument/2006/relationships/image" Target="../media/image248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.png"/><Relationship Id="rId22" Type="http://schemas.openxmlformats.org/officeDocument/2006/relationships/image" Target="../media/image256.png"/><Relationship Id="rId27" Type="http://schemas.openxmlformats.org/officeDocument/2006/relationships/image" Target="../media/image261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112262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zh-CN" alt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blipFill>
                <a:blip r:embed="rId3"/>
                <a:stretch>
                  <a:fillRect l="-1061" t="-28947" b="-10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350743" y="367660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0" y="4016697"/>
                <a:ext cx="700967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6697"/>
                <a:ext cx="7009675" cy="864789"/>
              </a:xfrm>
              <a:prstGeom prst="rect">
                <a:avLst/>
              </a:prstGeom>
              <a:blipFill>
                <a:blip r:embed="rId4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3989795" y="710671"/>
            <a:ext cx="7235101" cy="3304780"/>
            <a:chOff x="1703795" y="903736"/>
            <a:chExt cx="7235101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/>
                <p:nvPr/>
              </p:nvSpPr>
              <p:spPr>
                <a:xfrm>
                  <a:off x="3213832" y="3429000"/>
                  <a:ext cx="762095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832" y="3429000"/>
                  <a:ext cx="762095" cy="540000"/>
                </a:xfrm>
                <a:prstGeom prst="rect">
                  <a:avLst/>
                </a:prstGeom>
                <a:blipFill>
                  <a:blip r:embed="rId6"/>
                  <a:stretch>
                    <a:fillRect l="-458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286DBC02-A89F-7842-9B5F-6F32FCDF69A7}"/>
                </a:ext>
              </a:extLst>
            </p:cNvPr>
            <p:cNvCxnSpPr>
              <a:cxnSpLocks/>
              <a:stCxn id="4" idx="3"/>
              <a:endCxn id="3" idx="2"/>
            </p:cNvCxnSpPr>
            <p:nvPr/>
          </p:nvCxnSpPr>
          <p:spPr>
            <a:xfrm>
              <a:off x="3975927" y="3699000"/>
              <a:ext cx="105327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 l="-500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线连接符 134">
              <a:extLst>
                <a:ext uri="{FF2B5EF4-FFF2-40B4-BE49-F238E27FC236}">
                  <a16:creationId xmlns:a16="http://schemas.microsoft.com/office/drawing/2014/main" id="{A2A0316D-00BA-194A-9B48-F3712B09416D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232119" y="3699000"/>
              <a:ext cx="98171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/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blipFill>
                  <a:blip r:embed="rId13"/>
                  <a:stretch>
                    <a:fillRect l="-6383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79601" y="4848688"/>
                <a:ext cx="716035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601" y="4848688"/>
                <a:ext cx="7160357" cy="864789"/>
              </a:xfrm>
              <a:prstGeom prst="rect">
                <a:avLst/>
              </a:prstGeom>
              <a:blipFill>
                <a:blip r:embed="rId22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 l="-6780" t="-45833" b="-10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FB92157-C4B7-448D-874B-F3BA70F9622E}"/>
              </a:ext>
            </a:extLst>
          </p:cNvPr>
          <p:cNvGrpSpPr/>
          <p:nvPr/>
        </p:nvGrpSpPr>
        <p:grpSpPr>
          <a:xfrm>
            <a:off x="3062111" y="1288347"/>
            <a:ext cx="1992137" cy="2006926"/>
            <a:chOff x="1642775" y="2629015"/>
            <a:chExt cx="1992137" cy="200692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76D2C3-097C-407B-A6B3-69DB9FB881F2}"/>
                </a:ext>
              </a:extLst>
            </p:cNvPr>
            <p:cNvSpPr/>
            <p:nvPr/>
          </p:nvSpPr>
          <p:spPr>
            <a:xfrm>
              <a:off x="1658924" y="2690578"/>
              <a:ext cx="1975988" cy="19453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993CE2C-4B3B-4C5F-AEB1-76561569AD4F}"/>
                </a:ext>
              </a:extLst>
            </p:cNvPr>
            <p:cNvSpPr txBox="1"/>
            <p:nvPr/>
          </p:nvSpPr>
          <p:spPr>
            <a:xfrm>
              <a:off x="1642775" y="2629015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Part A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EDF030B-A21F-4CD6-AA4A-45FBBA6F6DAF}"/>
              </a:ext>
            </a:extLst>
          </p:cNvPr>
          <p:cNvGrpSpPr/>
          <p:nvPr/>
        </p:nvGrpSpPr>
        <p:grpSpPr>
          <a:xfrm>
            <a:off x="7515336" y="1349910"/>
            <a:ext cx="1798820" cy="1708879"/>
            <a:chOff x="1836092" y="2690578"/>
            <a:chExt cx="1798820" cy="170887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3A305C5-8FDE-4171-94D3-0ABC72356CCD}"/>
                </a:ext>
              </a:extLst>
            </p:cNvPr>
            <p:cNvSpPr/>
            <p:nvPr/>
          </p:nvSpPr>
          <p:spPr>
            <a:xfrm>
              <a:off x="1836092" y="2690578"/>
              <a:ext cx="1798820" cy="170887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Forward/</a:t>
              </a:r>
            </a:p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Backward</a:t>
              </a:r>
              <a:endParaRPr kumimoji="1" lang="zh-CN" altLang="en-US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7F38C74-5EBE-472C-B968-051305762A43}"/>
                </a:ext>
              </a:extLst>
            </p:cNvPr>
            <p:cNvSpPr txBox="1"/>
            <p:nvPr/>
          </p:nvSpPr>
          <p:spPr>
            <a:xfrm>
              <a:off x="1836092" y="2735293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00B050"/>
                  </a:solidFill>
                </a:rPr>
                <a:t>Part B</a:t>
              </a:r>
              <a:endParaRPr kumimoji="1" lang="zh-CN" altLang="en-US" b="1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F507A0-2112-4E54-B2B1-3DC6C8C9045D}"/>
                  </a:ext>
                </a:extLst>
              </p:cNvPr>
              <p:cNvSpPr txBox="1"/>
              <p:nvPr/>
            </p:nvSpPr>
            <p:spPr>
              <a:xfrm>
                <a:off x="6177360" y="987011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F507A0-2112-4E54-B2B1-3DC6C8C9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360" y="987011"/>
                <a:ext cx="1227516" cy="5192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4">
            <a:extLst>
              <a:ext uri="{FF2B5EF4-FFF2-40B4-BE49-F238E27FC236}">
                <a16:creationId xmlns:a16="http://schemas.microsoft.com/office/drawing/2014/main" id="{7557B81A-C048-496B-97E8-2F9FB6E7E5D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177360" y="1689952"/>
            <a:ext cx="0" cy="1000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9A4A9CB-9778-455F-949A-2F0BE9FBB5FD}"/>
              </a:ext>
            </a:extLst>
          </p:cNvPr>
          <p:cNvGrpSpPr/>
          <p:nvPr/>
        </p:nvGrpSpPr>
        <p:grpSpPr>
          <a:xfrm>
            <a:off x="5868441" y="2690636"/>
            <a:ext cx="617838" cy="450985"/>
            <a:chOff x="4247618" y="3949465"/>
            <a:chExt cx="617838" cy="45098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CCC3E28-4FAA-4E1A-BA3C-EB398333E506}"/>
                </a:ext>
              </a:extLst>
            </p:cNvPr>
            <p:cNvSpPr/>
            <p:nvPr/>
          </p:nvSpPr>
          <p:spPr>
            <a:xfrm>
              <a:off x="4247618" y="3949465"/>
              <a:ext cx="617838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FF7EE20-EBFD-45ED-9CE4-BE8CE62C1F93}"/>
                </a:ext>
              </a:extLst>
            </p:cNvPr>
            <p:cNvSpPr txBox="1"/>
            <p:nvPr/>
          </p:nvSpPr>
          <p:spPr>
            <a:xfrm>
              <a:off x="4317529" y="399029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Times" pitchFamily="2" charset="0"/>
                </a:rPr>
                <a:t>ext</a:t>
              </a:r>
              <a:endParaRPr kumimoji="1" lang="zh-CN" altLang="en-US" dirty="0">
                <a:latin typeface="Times" pitchFamily="2" charset="0"/>
              </a:endParaRPr>
            </a:p>
          </p:txBody>
        </p:sp>
      </p:grpSp>
      <p:cxnSp>
        <p:nvCxnSpPr>
          <p:cNvPr id="14" name="直线箭头连接符 25">
            <a:extLst>
              <a:ext uri="{FF2B5EF4-FFF2-40B4-BE49-F238E27FC236}">
                <a16:creationId xmlns:a16="http://schemas.microsoft.com/office/drawing/2014/main" id="{A5125E41-8351-499D-9D29-10EC363705BD}"/>
              </a:ext>
            </a:extLst>
          </p:cNvPr>
          <p:cNvCxnSpPr>
            <a:cxnSpLocks/>
            <a:stCxn id="37" idx="3"/>
            <a:endCxn id="17" idx="1"/>
          </p:cNvCxnSpPr>
          <p:nvPr/>
        </p:nvCxnSpPr>
        <p:spPr>
          <a:xfrm>
            <a:off x="4620817" y="2913484"/>
            <a:ext cx="1247624" cy="26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30">
            <a:extLst>
              <a:ext uri="{FF2B5EF4-FFF2-40B4-BE49-F238E27FC236}">
                <a16:creationId xmlns:a16="http://schemas.microsoft.com/office/drawing/2014/main" id="{5DB1F870-63A1-444A-AE0C-65FFCEC6EC4B}"/>
              </a:ext>
            </a:extLst>
          </p:cNvPr>
          <p:cNvCxnSpPr>
            <a:cxnSpLocks/>
          </p:cNvCxnSpPr>
          <p:nvPr/>
        </p:nvCxnSpPr>
        <p:spPr>
          <a:xfrm>
            <a:off x="6486279" y="2925941"/>
            <a:ext cx="10290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9CC8240-65FF-4E93-8AFB-EBDB1386801B}"/>
                  </a:ext>
                </a:extLst>
              </p:cNvPr>
              <p:cNvSpPr txBox="1"/>
              <p:nvPr/>
            </p:nvSpPr>
            <p:spPr>
              <a:xfrm>
                <a:off x="5018478" y="3009644"/>
                <a:ext cx="1288623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9CC8240-65FF-4E93-8AFB-EBDB13868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78" y="3009644"/>
                <a:ext cx="1288623" cy="519245"/>
              </a:xfrm>
              <a:prstGeom prst="rect">
                <a:avLst/>
              </a:prstGeom>
              <a:blipFill>
                <a:blip r:embed="rId3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/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/>
                              </m:ctrlPr>
                            </m:accPr>
                            <m:e>
                              <m:r>
                                <a:rPr lang="en-US" altLang="zh-CN" i="1"/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/>
                            <m:t>𝑘</m:t>
                          </m:r>
                          <m:r>
                            <a:rPr lang="en-US" altLang="zh-CN" i="1"/>
                            <m:t>,</m:t>
                          </m:r>
                          <m:r>
                            <a:rPr lang="en-US" altLang="zh-CN" i="1"/>
                            <m:t>𝑚</m:t>
                          </m:r>
                        </m:sub>
                      </m:sSub>
                      <m:r>
                        <a:rPr lang="en-US" altLang="zh-CN" i="1"/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en-US" altLang="zh-CN" i="1"/>
                            <m:t>1</m:t>
                          </m:r>
                        </m:num>
                        <m:den>
                          <m:r>
                            <a:rPr lang="en-US" altLang="zh-CN" i="1"/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/>
                              </m:ctrlPr>
                            </m:sSubSupPr>
                            <m:e>
                              <m:r>
                                <a:rPr lang="en-US" altLang="zh-CN" i="1"/>
                                <m:t>𝑏</m:t>
                              </m:r>
                            </m:e>
                            <m:sub>
                              <m:r>
                                <a:rPr lang="en-US" altLang="zh-CN" i="1"/>
                                <m:t>𝑘</m:t>
                              </m:r>
                              <m:r>
                                <a:rPr lang="en-US" altLang="zh-CN" i="1"/>
                                <m:t>,</m:t>
                              </m:r>
                              <m:r>
                                <a:rPr lang="en-US" altLang="zh-CN" i="1"/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  <m:r>
                                    <a:rPr lang="en-US" altLang="zh-CN" i="1"/>
                                    <m:t>,</m:t>
                                  </m:r>
                                  <m:r>
                                    <a:rPr lang="en-US" altLang="zh-CN" i="1"/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/>
                            <m:t>Γ</m:t>
                          </m:r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  <m:r>
                                    <a:rPr lang="en-US" altLang="zh-CN" i="1"/>
                                    <m:t>,</m:t>
                                  </m:r>
                                  <m:r>
                                    <a:rPr lang="en-US" altLang="zh-CN" i="1"/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 i="1"/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  <m:r>
                                    <a:rPr lang="en-US" altLang="zh-CN" i="1"/>
                                    <m:t>,</m:t>
                                  </m:r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/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/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𝑘</m:t>
                                      </m:r>
                                      <m:r>
                                        <a:rPr lang="en-US" altLang="zh-CN" i="1"/>
                                        <m:t>,</m:t>
                                      </m:r>
                                      <m:r>
                                        <a:rPr lang="en-US" altLang="zh-CN" i="1"/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/>
                            <m:t>−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𝑏</m:t>
                              </m:r>
                            </m:e>
                            <m:sub>
                              <m:r>
                                <a:rPr lang="en-US" altLang="zh-CN" i="1"/>
                                <m:t>𝑘</m:t>
                              </m:r>
                              <m:r>
                                <a:rPr lang="en-US" altLang="zh-CN" i="1"/>
                                <m:t>,</m:t>
                              </m:r>
                              <m:r>
                                <a:rPr lang="en-US" altLang="zh-CN" i="1"/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𝑘</m:t>
                                  </m:r>
                                  <m:r>
                                    <a:rPr lang="en-US" altLang="zh-CN" i="1"/>
                                    <m:t>,</m:t>
                                  </m:r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4919B6B-8427-440E-BC0F-76CBBA16E109}"/>
              </a:ext>
            </a:extLst>
          </p:cNvPr>
          <p:cNvSpPr/>
          <p:nvPr/>
        </p:nvSpPr>
        <p:spPr>
          <a:xfrm>
            <a:off x="6177360" y="1020444"/>
            <a:ext cx="1227516" cy="611207"/>
          </a:xfrm>
          <a:prstGeom prst="ellipse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3992D62-B79D-4F65-9593-F0834AA03225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7225110" y="928658"/>
            <a:ext cx="330120" cy="18129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8B48544-06E8-40F8-A837-4FE996A3AD75}"/>
                  </a:ext>
                </a:extLst>
              </p:cNvPr>
              <p:cNvSpPr txBox="1"/>
              <p:nvPr/>
            </p:nvSpPr>
            <p:spPr>
              <a:xfrm>
                <a:off x="7515336" y="541270"/>
                <a:ext cx="2598420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Contains information of</a:t>
                </a:r>
              </a:p>
              <a:p>
                <a:pPr algn="l"/>
                <a:r>
                  <a:rPr kumimoji="1" lang="en-US" altLang="zh-CN" dirty="0">
                    <a:highlight>
                      <a:srgbClr val="FFFF00"/>
                    </a:highlight>
                    <a:latin typeface="Times" pitchFamily="2" charset="0"/>
                  </a:rPr>
                  <a:t>Prior probability </a:t>
                </a:r>
                <a:r>
                  <a:rPr kumimoji="1" lang="en-US" altLang="zh-CN" dirty="0">
                    <a:latin typeface="Times" pitchFamily="2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8B48544-06E8-40F8-A837-4FE996A3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36" y="541270"/>
                <a:ext cx="2598420" cy="658514"/>
              </a:xfrm>
              <a:prstGeom prst="rect">
                <a:avLst/>
              </a:prstGeom>
              <a:blipFill>
                <a:blip r:embed="rId6"/>
                <a:stretch>
                  <a:fillRect l="-2113" t="-5556" b="-1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63EECDBD-9C17-462C-8FAD-4191185BB08B}"/>
              </a:ext>
            </a:extLst>
          </p:cNvPr>
          <p:cNvSpPr/>
          <p:nvPr/>
        </p:nvSpPr>
        <p:spPr>
          <a:xfrm>
            <a:off x="3459480" y="2035921"/>
            <a:ext cx="1180019" cy="450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calculate</a:t>
            </a:r>
            <a:endParaRPr kumimoji="1" lang="zh-CN" altLang="en-US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7" name="流程图: 决策 36">
            <a:extLst>
              <a:ext uri="{FF2B5EF4-FFF2-40B4-BE49-F238E27FC236}">
                <a16:creationId xmlns:a16="http://schemas.microsoft.com/office/drawing/2014/main" id="{86A855DF-CC62-4BE8-A48D-97D7E24E9708}"/>
              </a:ext>
            </a:extLst>
          </p:cNvPr>
          <p:cNvSpPr/>
          <p:nvPr/>
        </p:nvSpPr>
        <p:spPr>
          <a:xfrm>
            <a:off x="3482400" y="2732400"/>
            <a:ext cx="1138417" cy="362167"/>
          </a:xfrm>
          <a:prstGeom prst="flowChartDecis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A45316D-E1CD-4C35-B789-D64CC197AA68}"/>
              </a:ext>
            </a:extLst>
          </p:cNvPr>
          <p:cNvCxnSpPr>
            <a:cxnSpLocks/>
            <a:endCxn id="36" idx="0"/>
          </p:cNvCxnSpPr>
          <p:nvPr/>
        </p:nvCxnSpPr>
        <p:spPr>
          <a:xfrm rot="10800000" flipV="1">
            <a:off x="4049491" y="1689953"/>
            <a:ext cx="3465847" cy="3459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C3D67662-8FF9-4DFF-B220-A096E7B1F875}"/>
              </a:ext>
            </a:extLst>
          </p:cNvPr>
          <p:cNvCxnSpPr>
            <a:stCxn id="37" idx="1"/>
          </p:cNvCxnSpPr>
          <p:nvPr/>
        </p:nvCxnSpPr>
        <p:spPr>
          <a:xfrm rot="10800000" flipH="1">
            <a:off x="3482399" y="1690584"/>
            <a:ext cx="548407" cy="1222901"/>
          </a:xfrm>
          <a:prstGeom prst="bentConnector4">
            <a:avLst>
              <a:gd name="adj1" fmla="val -41684"/>
              <a:gd name="adj2" fmla="val 99775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C3C616F-DB01-4AA6-B640-E891E43BD015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049490" y="2486906"/>
            <a:ext cx="2119" cy="24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60056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212778" y="5846721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78" y="5846721"/>
                <a:ext cx="5174109" cy="6485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15285</TotalTime>
  <Words>1284</Words>
  <Application>Microsoft Office PowerPoint</Application>
  <PresentationFormat>宽屏</PresentationFormat>
  <Paragraphs>423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xufeng guo</cp:lastModifiedBy>
  <cp:revision>88</cp:revision>
  <dcterms:created xsi:type="dcterms:W3CDTF">2021-10-07T05:11:57Z</dcterms:created>
  <dcterms:modified xsi:type="dcterms:W3CDTF">2021-11-28T12:13:14Z</dcterms:modified>
</cp:coreProperties>
</file>