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A348F0-5145-4B42-BF7E-C797C602BD65}">
  <a:tblStyle styleId="{F0A348F0-5145-4B42-BF7E-C797C602B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6" Type="http://schemas.openxmlformats.org/officeDocument/2006/relationships/slide" Target="slides/slide30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392bae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2392bae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2430e61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2430e61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2430e61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2430e61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2430e614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2430e614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2392bae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2392ba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2430e61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2430e61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2430e61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2430e61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2392bae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2392bae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2430e61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2430e61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2430e61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2430e61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430e6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2430e6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2430e61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2430e61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2392bae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2392bae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some exceptions, </a:t>
            </a:r>
            <a:r>
              <a:rPr lang="en"/>
              <a:t>there is a constant growth in the salary of the employees until 8-9 years and yearlysalary almost stabilizes after that.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46facea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46facea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2392baec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2392bae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5f0c931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5f0c931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46facea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46facea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5f0c931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5f0c931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2392baec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2392baec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5f0c931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5f0c931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430e614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b2430e614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09150ad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09150ad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smart questions. </a:t>
            </a:r>
            <a:r>
              <a:rPr lang="en"/>
              <a:t>First</a:t>
            </a:r>
            <a:r>
              <a:rPr lang="en"/>
              <a:t> one is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09150ad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b09150ad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2392bae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2392bae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dataset, we got it from Kaggle. \ Our original dataset has approximately 62,000 observations, but there were a lot of null values in gender </a:t>
            </a:r>
            <a:r>
              <a:rPr lang="en"/>
              <a:t>variables</a:t>
            </a:r>
            <a:r>
              <a:rPr lang="en"/>
              <a:t>, so we removed all null values // and then it was remained about 35,000 observations. \ As for features, we had 29 </a:t>
            </a:r>
            <a:r>
              <a:rPr lang="en"/>
              <a:t>variables</a:t>
            </a:r>
            <a:r>
              <a:rPr lang="en"/>
              <a:t> in our original dataset, but we left total 7 variables that we </a:t>
            </a:r>
            <a:r>
              <a:rPr lang="en"/>
              <a:t>wanted</a:t>
            </a:r>
            <a:r>
              <a:rPr lang="en"/>
              <a:t> to use</a:t>
            </a:r>
            <a:r>
              <a:rPr lang="en"/>
              <a:t> which are </a:t>
            </a:r>
            <a:r>
              <a:rPr lang="en"/>
              <a:t>timestamp, </a:t>
            </a:r>
            <a:r>
              <a:rPr lang="en"/>
              <a:t>company</a:t>
            </a:r>
            <a:r>
              <a:rPr lang="en"/>
              <a:t>, title, yearsofexperience, yearsatcomapny, gender and yearlysalary. Timestamp means when the data was recorded. Title means job position, years of experience is total experience period, yearsatcompany means years of experience at </a:t>
            </a:r>
            <a:r>
              <a:rPr lang="en"/>
              <a:t>recorded</a:t>
            </a:r>
            <a:r>
              <a:rPr lang="en"/>
              <a:t> </a:t>
            </a:r>
            <a:r>
              <a:rPr lang="en"/>
              <a:t>company.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2392baec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2392baec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feature is </a:t>
            </a:r>
            <a:r>
              <a:rPr lang="en"/>
              <a:t>yearlysalary which is our independent variable. \ It means total year salary that includes base salary and compensation. But, without dropping outliers, it has highly right-skewed distribution. We tried to make it having normality by removing outliers from yearlysalary, yearsatcompany, yearsofexperience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392bae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392bae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this is the first our smart question. Over time, salary by job title is changed? As you guys can see the plot, we have total 15 job positions, and </a:t>
            </a:r>
            <a:r>
              <a:rPr lang="en"/>
              <a:t>software</a:t>
            </a:r>
            <a:r>
              <a:rPr lang="en"/>
              <a:t> engineering manager has highest earning average salary compared to other job positions.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46facea7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46facea7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to check whether the average salary by job position is changed over time, we did ANOVA test. The null hypothesis is year by year, </a:t>
            </a:r>
            <a:r>
              <a:rPr lang="en"/>
              <a:t>salary mean of each job position are equal.</a:t>
            </a:r>
            <a:r>
              <a:rPr lang="en"/>
              <a:t> As you guys can see the result of ANOVA, all p-value is less than alpha .05, which means salary of all job position for each year is not equal.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392baec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392baec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second smart question, Is there the wage disparity between gender? This is a box plot for salary by gender. It looks like there are no difference between gender. But, to make sure, we did ANOVA test as well.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46facea7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46facea7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null hypothesis is average salary by gender are equal. As you guys can see the result, the a</a:t>
            </a:r>
            <a:r>
              <a:rPr lang="en"/>
              <a:t>verage salary by gender is statistically significant which means it is not equal with highly low p-value.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hyperlink" Target="https://fortune.com/company/amerisourcebergen/fortune500/" TargetMode="External"/><Relationship Id="rId42" Type="http://schemas.openxmlformats.org/officeDocument/2006/relationships/hyperlink" Target="https://fortune.com/company/walmart/fortune500/" TargetMode="External"/><Relationship Id="rId41" Type="http://schemas.openxmlformats.org/officeDocument/2006/relationships/hyperlink" Target="https://fortune.com/company/walmart/fortune500/" TargetMode="External"/><Relationship Id="rId44" Type="http://schemas.openxmlformats.org/officeDocument/2006/relationships/hyperlink" Target="https://fortune.com/company/amazon-com/fortune500/" TargetMode="External"/><Relationship Id="rId43" Type="http://schemas.openxmlformats.org/officeDocument/2006/relationships/hyperlink" Target="https://fortune.com/company/walmart/fortune500/" TargetMode="External"/><Relationship Id="rId46" Type="http://schemas.openxmlformats.org/officeDocument/2006/relationships/hyperlink" Target="https://fortune.com/company/amazon-com/fortune500/" TargetMode="External"/><Relationship Id="rId45" Type="http://schemas.openxmlformats.org/officeDocument/2006/relationships/hyperlink" Target="https://fortune.com/company/amazon-com/fortune500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tune.com/fortune500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48" Type="http://schemas.openxmlformats.org/officeDocument/2006/relationships/hyperlink" Target="https://fortune.com/company/apple/fortune500/" TargetMode="External"/><Relationship Id="rId47" Type="http://schemas.openxmlformats.org/officeDocument/2006/relationships/hyperlink" Target="https://fortune.com/company/apple/fortune500/" TargetMode="External"/><Relationship Id="rId49" Type="http://schemas.openxmlformats.org/officeDocument/2006/relationships/hyperlink" Target="https://fortune.com/company/apple/fortune500/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5.png"/><Relationship Id="rId31" Type="http://schemas.openxmlformats.org/officeDocument/2006/relationships/hyperlink" Target="https://fortune.com/company/berkshire-hathaway/fortune500/" TargetMode="External"/><Relationship Id="rId30" Type="http://schemas.openxmlformats.org/officeDocument/2006/relationships/hyperlink" Target="https://fortune.com/company/berkshire-hathaway/fortune500/" TargetMode="External"/><Relationship Id="rId33" Type="http://schemas.openxmlformats.org/officeDocument/2006/relationships/hyperlink" Target="https://fortune.com/company/alphabet/fortune500/" TargetMode="External"/><Relationship Id="rId32" Type="http://schemas.openxmlformats.org/officeDocument/2006/relationships/hyperlink" Target="https://fortune.com/company/berkshire-hathaway/fortune500/" TargetMode="External"/><Relationship Id="rId35" Type="http://schemas.openxmlformats.org/officeDocument/2006/relationships/hyperlink" Target="https://fortune.com/company/alphabet/fortune500/" TargetMode="External"/><Relationship Id="rId34" Type="http://schemas.openxmlformats.org/officeDocument/2006/relationships/hyperlink" Target="https://fortune.com/company/alphabet/fortune500/" TargetMode="External"/><Relationship Id="rId37" Type="http://schemas.openxmlformats.org/officeDocument/2006/relationships/hyperlink" Target="https://fortune.com/company/mckesson/fortune500/" TargetMode="External"/><Relationship Id="rId36" Type="http://schemas.openxmlformats.org/officeDocument/2006/relationships/hyperlink" Target="https://fortune.com/company/mckesson/fortune500/" TargetMode="External"/><Relationship Id="rId39" Type="http://schemas.openxmlformats.org/officeDocument/2006/relationships/hyperlink" Target="https://fortune.com/company/amerisourcebergen/fortune500/" TargetMode="External"/><Relationship Id="rId38" Type="http://schemas.openxmlformats.org/officeDocument/2006/relationships/hyperlink" Target="https://fortune.com/company/mckesson/fortune500/" TargetMode="External"/><Relationship Id="rId62" Type="http://schemas.openxmlformats.org/officeDocument/2006/relationships/hyperlink" Target="https://fortune.com/company/alphabet/fortune500/" TargetMode="External"/><Relationship Id="rId61" Type="http://schemas.openxmlformats.org/officeDocument/2006/relationships/hyperlink" Target="https://fortune.com/company/berkshire-hathaway/fortune500/" TargetMode="External"/><Relationship Id="rId20" Type="http://schemas.openxmlformats.org/officeDocument/2006/relationships/hyperlink" Target="https://fortune.com/company/apple/fortune500/" TargetMode="External"/><Relationship Id="rId64" Type="http://schemas.openxmlformats.org/officeDocument/2006/relationships/hyperlink" Target="https://fortune.com/company/alphabet/fortune500/" TargetMode="External"/><Relationship Id="rId63" Type="http://schemas.openxmlformats.org/officeDocument/2006/relationships/hyperlink" Target="https://fortune.com/company/alphabet/fortune500/" TargetMode="External"/><Relationship Id="rId22" Type="http://schemas.openxmlformats.org/officeDocument/2006/relationships/hyperlink" Target="https://fortune.com/company/cvs-health/fortune500/" TargetMode="External"/><Relationship Id="rId21" Type="http://schemas.openxmlformats.org/officeDocument/2006/relationships/hyperlink" Target="https://fortune.com/company/cvs-health/fortune500/" TargetMode="External"/><Relationship Id="rId24" Type="http://schemas.openxmlformats.org/officeDocument/2006/relationships/hyperlink" Target="https://fortune.com/company/unitedhealth-group/fortune500/" TargetMode="External"/><Relationship Id="rId23" Type="http://schemas.openxmlformats.org/officeDocument/2006/relationships/hyperlink" Target="https://fortune.com/company/cvs-health/fortune500/" TargetMode="External"/><Relationship Id="rId60" Type="http://schemas.openxmlformats.org/officeDocument/2006/relationships/hyperlink" Target="https://fortune.com/company/berkshire-hathaway/fortune500/" TargetMode="External"/><Relationship Id="rId26" Type="http://schemas.openxmlformats.org/officeDocument/2006/relationships/hyperlink" Target="https://fortune.com/company/unitedhealth-group/fortune500/" TargetMode="External"/><Relationship Id="rId25" Type="http://schemas.openxmlformats.org/officeDocument/2006/relationships/hyperlink" Target="https://fortune.com/company/unitedhealth-group/fortune500/" TargetMode="External"/><Relationship Id="rId28" Type="http://schemas.openxmlformats.org/officeDocument/2006/relationships/hyperlink" Target="https://fortune.com/company/exxon-mobil/fortune500/" TargetMode="External"/><Relationship Id="rId27" Type="http://schemas.openxmlformats.org/officeDocument/2006/relationships/hyperlink" Target="https://fortune.com/company/exxon-mobil/fortune500/" TargetMode="External"/><Relationship Id="rId29" Type="http://schemas.openxmlformats.org/officeDocument/2006/relationships/hyperlink" Target="https://fortune.com/company/exxon-mobil/fortune500/" TargetMode="External"/><Relationship Id="rId51" Type="http://schemas.openxmlformats.org/officeDocument/2006/relationships/hyperlink" Target="https://fortune.com/company/cvs-health/fortune500/" TargetMode="External"/><Relationship Id="rId50" Type="http://schemas.openxmlformats.org/officeDocument/2006/relationships/hyperlink" Target="https://fortune.com/company/cvs-health/fortune500/" TargetMode="External"/><Relationship Id="rId53" Type="http://schemas.openxmlformats.org/officeDocument/2006/relationships/hyperlink" Target="https://fortune.com/company/unitedhealth-group/fortune500/" TargetMode="External"/><Relationship Id="rId52" Type="http://schemas.openxmlformats.org/officeDocument/2006/relationships/hyperlink" Target="https://fortune.com/company/cvs-health/fortune500/" TargetMode="External"/><Relationship Id="rId11" Type="http://schemas.openxmlformats.org/officeDocument/2006/relationships/image" Target="../media/image22.png"/><Relationship Id="rId55" Type="http://schemas.openxmlformats.org/officeDocument/2006/relationships/hyperlink" Target="https://fortune.com/company/unitedhealth-group/fortune500/" TargetMode="External"/><Relationship Id="rId10" Type="http://schemas.openxmlformats.org/officeDocument/2006/relationships/image" Target="../media/image29.png"/><Relationship Id="rId54" Type="http://schemas.openxmlformats.org/officeDocument/2006/relationships/hyperlink" Target="https://fortune.com/company/unitedhealth-group/fortune500/" TargetMode="External"/><Relationship Id="rId13" Type="http://schemas.openxmlformats.org/officeDocument/2006/relationships/hyperlink" Target="https://fortune.com/company/walmart/fortune500/" TargetMode="External"/><Relationship Id="rId57" Type="http://schemas.openxmlformats.org/officeDocument/2006/relationships/hyperlink" Target="https://fortune.com/company/exxon-mobil/fortune500/" TargetMode="External"/><Relationship Id="rId12" Type="http://schemas.openxmlformats.org/officeDocument/2006/relationships/hyperlink" Target="https://fortune.com/company/walmart/fortune500/" TargetMode="External"/><Relationship Id="rId56" Type="http://schemas.openxmlformats.org/officeDocument/2006/relationships/hyperlink" Target="https://fortune.com/company/exxon-mobil/fortune500/" TargetMode="External"/><Relationship Id="rId15" Type="http://schemas.openxmlformats.org/officeDocument/2006/relationships/hyperlink" Target="https://fortune.com/company/amazon-com/fortune500/" TargetMode="External"/><Relationship Id="rId59" Type="http://schemas.openxmlformats.org/officeDocument/2006/relationships/hyperlink" Target="https://fortune.com/company/berkshire-hathaway/fortune500/" TargetMode="External"/><Relationship Id="rId14" Type="http://schemas.openxmlformats.org/officeDocument/2006/relationships/hyperlink" Target="https://fortune.com/company/walmart/fortune500/" TargetMode="External"/><Relationship Id="rId58" Type="http://schemas.openxmlformats.org/officeDocument/2006/relationships/hyperlink" Target="https://fortune.com/company/exxon-mobil/fortune500/" TargetMode="External"/><Relationship Id="rId17" Type="http://schemas.openxmlformats.org/officeDocument/2006/relationships/hyperlink" Target="https://fortune.com/company/amazon-com/fortune500/" TargetMode="External"/><Relationship Id="rId16" Type="http://schemas.openxmlformats.org/officeDocument/2006/relationships/hyperlink" Target="https://fortune.com/company/amazon-com/fortune500/" TargetMode="External"/><Relationship Id="rId19" Type="http://schemas.openxmlformats.org/officeDocument/2006/relationships/hyperlink" Target="https://fortune.com/company/apple/fortune500/" TargetMode="External"/><Relationship Id="rId18" Type="http://schemas.openxmlformats.org/officeDocument/2006/relationships/hyperlink" Target="https://fortune.com/company/apple/fortune5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4.png"/><Relationship Id="rId5" Type="http://schemas.openxmlformats.org/officeDocument/2006/relationships/image" Target="../media/image40.jp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825" y="317150"/>
            <a:ext cx="3265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2200" y="1050150"/>
            <a:ext cx="807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6103 Data Mining</a:t>
            </a:r>
            <a:endParaRPr sz="2700">
              <a:solidFill>
                <a:srgbClr val="CCCC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Final Project</a:t>
            </a:r>
            <a:endParaRPr sz="2700">
              <a:solidFill>
                <a:srgbClr val="CCCC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much salary will </a:t>
            </a:r>
            <a:endParaRPr b="1"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earn in the future?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49350" y="4132200"/>
            <a:ext cx="484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2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|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</a:rPr>
              <a:t>Brooklyn Chen, Nayaeun Kwon, Manojkumar Yerraguntla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3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42325" y="1540350"/>
            <a:ext cx="865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a significant difference between the yearly salary in top 10 companies and the yearly salary in not-top-10 companies?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3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328700" y="1001600"/>
            <a:ext cx="648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There are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1435 different companies in this dataset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the rank on </a:t>
            </a:r>
            <a:r>
              <a:rPr b="1" lang="en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Fortune 500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we divided the companies into two groups:</a:t>
            </a:r>
            <a:r>
              <a:rPr lang="en">
                <a:solidFill>
                  <a:schemeClr val="dk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top 10 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vs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 not-top-10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50" y="4649537"/>
            <a:ext cx="532225" cy="4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5">
            <a:alphaModFix/>
          </a:blip>
          <a:srcRect b="18089" l="0" r="0" t="20960"/>
          <a:stretch/>
        </p:blipFill>
        <p:spPr>
          <a:xfrm>
            <a:off x="7346640" y="4742772"/>
            <a:ext cx="1814984" cy="38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6">
            <a:alphaModFix/>
          </a:blip>
          <a:srcRect b="38026" l="19637" r="21194" t="35099"/>
          <a:stretch/>
        </p:blipFill>
        <p:spPr>
          <a:xfrm>
            <a:off x="3193564" y="4666576"/>
            <a:ext cx="909187" cy="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698" y="4618101"/>
            <a:ext cx="909175" cy="56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8">
            <a:alphaModFix/>
          </a:blip>
          <a:srcRect b="34074" l="28769" r="29384" t="27596"/>
          <a:stretch/>
        </p:blipFill>
        <p:spPr>
          <a:xfrm>
            <a:off x="692625" y="4705274"/>
            <a:ext cx="857450" cy="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551" y="4593827"/>
            <a:ext cx="532225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10">
            <a:alphaModFix/>
          </a:blip>
          <a:srcRect b="22925" l="6417" r="3443" t="18153"/>
          <a:stretch/>
        </p:blipFill>
        <p:spPr>
          <a:xfrm>
            <a:off x="4774928" y="4754163"/>
            <a:ext cx="1663325" cy="36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59025" y="4540254"/>
            <a:ext cx="1663345" cy="604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757675" y="2116400"/>
            <a:ext cx="1965600" cy="210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Walmart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CVS Health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UnitedHealth Group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Exxon Mobil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Berkshire Hathaway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Alphabet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McKesson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AmerisourceBergen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 flipH="1" rot="10800000">
            <a:off x="2740475" y="1766300"/>
            <a:ext cx="354000" cy="3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" name="Google Shape;165;p23"/>
          <p:cNvCxnSpPr/>
          <p:nvPr/>
        </p:nvCxnSpPr>
        <p:spPr>
          <a:xfrm rot="10800000">
            <a:off x="4178950" y="1766300"/>
            <a:ext cx="354000" cy="3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4178950" y="2116400"/>
            <a:ext cx="1965600" cy="210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Yahoo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Zillow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Airbnb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Dell Technologies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5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Uber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5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Netflix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5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Cisco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6767C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JPMorgan Chase</a:t>
            </a:r>
            <a:endParaRPr sz="1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 rot="5400000">
            <a:off x="4595700" y="3872550"/>
            <a:ext cx="5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3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332775" y="1066225"/>
            <a:ext cx="62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50" y="746425"/>
            <a:ext cx="5481900" cy="42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 rot="-5401229">
            <a:off x="791407" y="2673563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Salary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5712825" y="4581075"/>
            <a:ext cx="647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Top 10</a:t>
            </a:r>
            <a:endParaRPr sz="1100"/>
          </a:p>
        </p:txBody>
      </p:sp>
      <p:sp>
        <p:nvSpPr>
          <p:cNvPr id="177" name="Google Shape;177;p24"/>
          <p:cNvSpPr txBox="1"/>
          <p:nvPr/>
        </p:nvSpPr>
        <p:spPr>
          <a:xfrm>
            <a:off x="3249050" y="4581075"/>
            <a:ext cx="918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Not-</a:t>
            </a:r>
            <a:r>
              <a:rPr lang="en" sz="1100"/>
              <a:t>Top-10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3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332775" y="1066225"/>
            <a:ext cx="62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353750" y="951363"/>
            <a:ext cx="533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Independent-Sample T Test (2 groups)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H0: The means for the two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equal.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H1: The means for the two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not equal.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2220125"/>
            <a:ext cx="6187546" cy="24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3113700" y="2420950"/>
            <a:ext cx="827700" cy="15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3113700" y="2573350"/>
            <a:ext cx="827700" cy="15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2019950" y="3504175"/>
            <a:ext cx="2808300" cy="15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5"/>
          <p:cNvCxnSpPr/>
          <p:nvPr/>
        </p:nvCxnSpPr>
        <p:spPr>
          <a:xfrm>
            <a:off x="1862325" y="2724250"/>
            <a:ext cx="4533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1862325" y="2569200"/>
            <a:ext cx="4533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4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66300" y="1810600"/>
            <a:ext cx="8318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</a:t>
            </a: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working for more years in the same company have higher salary?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4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75" y="969250"/>
            <a:ext cx="4606801" cy="3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 rot="-5401334">
            <a:off x="1318129" y="2724750"/>
            <a:ext cx="154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Years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4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100" y="1349986"/>
            <a:ext cx="4202499" cy="3171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1925506" y="1211350"/>
            <a:ext cx="2700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Yearly Salary vs Years at Company</a:t>
            </a:r>
            <a:endParaRPr sz="1000"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050" y="2571750"/>
            <a:ext cx="2946725" cy="2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5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5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12650" y="2007625"/>
            <a:ext cx="831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recent four years, the average salary keeps the same?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5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475" y="977950"/>
            <a:ext cx="5039176" cy="3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5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25" y="912987"/>
            <a:ext cx="2660350" cy="202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900" y="3046560"/>
            <a:ext cx="2660350" cy="198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800" y="932950"/>
            <a:ext cx="2660385" cy="19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9324" y="3006625"/>
            <a:ext cx="2713832" cy="20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4727400" y="-39500"/>
            <a:ext cx="3639798" cy="5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80500" y="1029375"/>
            <a:ext cx="3359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SMART Questions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About Dataset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40200" y="2324925"/>
            <a:ext cx="3726900" cy="11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6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5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758700" y="883200"/>
            <a:ext cx="359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ANOVA Test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H₀: μ1= μ2 = μ3 = μ4 = μ5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H₁: Not all </a:t>
            </a:r>
            <a:r>
              <a:rPr lang="en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yearly salary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are equal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25" y="1882800"/>
            <a:ext cx="7654747" cy="141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5419400" y="3537375"/>
            <a:ext cx="35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Null Hypothesis is rejected.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6375175" y="1941125"/>
            <a:ext cx="1458300" cy="70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6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337100" y="88635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much does the employee’s experience affect his/her salary 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75" y="1544525"/>
            <a:ext cx="4740251" cy="31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613" y="1807688"/>
            <a:ext cx="37242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6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337100" y="88635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Pearson’s Correlation: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525" y="1317450"/>
            <a:ext cx="4856825" cy="30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337100" y="4575325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of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yearsatcompany is 0.099;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of yearsofexpericence is 0.36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Preprocessing for Modeling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97650" y="807000"/>
            <a:ext cx="29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Values in each Variable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5" y="1238100"/>
            <a:ext cx="2763450" cy="33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3645476" y="807000"/>
            <a:ext cx="520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Multi Categorical Features into Dummy variables: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get_dummies() Function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Hot Encoding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3588635" y="2419125"/>
            <a:ext cx="531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Shape of DataFrame after Creating Dummies: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550" y="3030520"/>
            <a:ext cx="2880675" cy="76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Train Test Split for Modeling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603584" y="3734875"/>
            <a:ext cx="43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Splitting into Train and Test Subsets: 80:20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4237825"/>
            <a:ext cx="6486525" cy="4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77" y="1170125"/>
            <a:ext cx="7930900" cy="2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 </a:t>
            </a: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</a:t>
            </a: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75" y="1522400"/>
            <a:ext cx="4737975" cy="2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800" y="1986325"/>
            <a:ext cx="34480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6925" y="2571750"/>
            <a:ext cx="3509750" cy="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Linear Regression Model Results</a:t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52475"/>
            <a:ext cx="6231275" cy="3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Random Forest Regression Model Results</a:t>
            </a:r>
            <a:endParaRPr b="1"/>
          </a:p>
        </p:txBody>
      </p:sp>
      <p:sp>
        <p:nvSpPr>
          <p:cNvPr id="308" name="Google Shape;308;p39"/>
          <p:cNvSpPr txBox="1"/>
          <p:nvPr/>
        </p:nvSpPr>
        <p:spPr>
          <a:xfrm>
            <a:off x="723900" y="1116675"/>
            <a:ext cx="8108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for both Regression and classification problems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using </a:t>
            </a: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assemble method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N_estimators Used: 100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782300" y="2571750"/>
            <a:ext cx="810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 Square Values of Model, Training and Testing Datasets: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725" y="3317250"/>
            <a:ext cx="50006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 of 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Linear and Random Forest Models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771125" y="2954500"/>
            <a:ext cx="73179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is the better model with 0.70329 R Square value.</a:t>
            </a:r>
            <a:endParaRPr/>
          </a:p>
        </p:txBody>
      </p:sp>
      <p:graphicFrame>
        <p:nvGraphicFramePr>
          <p:cNvPr id="317" name="Google Shape;317;p40"/>
          <p:cNvGraphicFramePr/>
          <p:nvPr/>
        </p:nvGraphicFramePr>
        <p:xfrm>
          <a:off x="850100" y="14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{F0A348F0-5145-4B42-BF7E-C797C602BD65}</a:tableStyleId>
              </a:tblPr>
              <a:tblGrid>
                <a:gridCol w="2721875"/>
                <a:gridCol w="21041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MSE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 Square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3720129792.96678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0.51675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2299991457.35531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0.70329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2489550" y="206700"/>
            <a:ext cx="41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670050" y="985350"/>
            <a:ext cx="78039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means salary of each job position is different from each other.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average salary of 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is not equal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average yearly salary in the US top 10 companies was higher than not-top-10 companies’ 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yearly salary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in the same company for more years does not mean those people have higher salaries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means of yearly salary from 2018 to 2021 are not equal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a period of time, the salary won’t get affected much by yearsofexperience.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AutoNum type="arabicPeriod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 Regression is the better model with high R2 Square when compared to the Linear Regression.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489550" y="206700"/>
            <a:ext cx="41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Questions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37100" y="1188000"/>
            <a:ext cx="831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 time, salary by job title is changed?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large is the wage disparity between gender?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a significant difference between the yearly salary in top 10 companies and the yearly salary in not-top-10 companies?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working for more years in the same company have higher salary?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recent four years, the average salary keeps the same?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eriod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much does the employee’s experience affect his/her salary 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3430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911" y="3171100"/>
            <a:ext cx="5432173" cy="13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2522250" y="760900"/>
            <a:ext cx="409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5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1855900" y="376247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2 | </a:t>
            </a: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Brooklyn Chen, Nayaeun Kwon, Manojkumar Yerraguntla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489550" y="206700"/>
            <a:ext cx="41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Dataset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37100" y="1188000"/>
            <a:ext cx="831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Kaggle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Approximately 62,000 observations, after removing NA values and outliers, it was remained about 35,000 observations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29 variables, but left 8 variables: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Timestamp, company, title, yearsofexperience, yearsatcompany, gender, yearlysalary.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489550" y="206700"/>
            <a:ext cx="41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Dataset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7100" y="11880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Feature: 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yearlysalary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00" y="1775675"/>
            <a:ext cx="4018300" cy="29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4" y="1775675"/>
            <a:ext cx="4164899" cy="293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1</a:t>
            </a:r>
            <a:endParaRPr b="1"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37100" y="11880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863" y="1693500"/>
            <a:ext cx="5199174" cy="31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13300" y="11118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 time, salary by job title is changed?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892925" y="2169175"/>
            <a:ext cx="203100" cy="243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1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37100" y="9594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 time, salary by job title is changed?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95025" y="163325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0" y="2181913"/>
            <a:ext cx="5450231" cy="7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656500" y="1426825"/>
            <a:ext cx="567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H₀: Year by year salary means of each job position are equal.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H₁: Year by year salary means of each job position are not equal.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5025" y="1947075"/>
            <a:ext cx="18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Software Engineer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736250" y="2379725"/>
            <a:ext cx="26835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5" y="3264020"/>
            <a:ext cx="5202021" cy="7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1300" y="2980100"/>
            <a:ext cx="3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Software Engineering Manager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583850" y="3510200"/>
            <a:ext cx="25845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21" y="4250749"/>
            <a:ext cx="5202024" cy="704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97500" y="3860725"/>
            <a:ext cx="3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Data Scientist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709550" y="4509375"/>
            <a:ext cx="25845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670251"/>
            <a:ext cx="4517212" cy="6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7212100" y="2270050"/>
            <a:ext cx="18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Product Manager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808900" y="2868775"/>
            <a:ext cx="22803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3875" y="3811270"/>
            <a:ext cx="4524407" cy="6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7212100" y="3425888"/>
            <a:ext cx="18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Hardware Engineer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917975" y="4009788"/>
            <a:ext cx="22803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2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37100" y="8832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the wage disparity between gender?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575" y="1535725"/>
            <a:ext cx="4932849" cy="33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75" y="2067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2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37100" y="883200"/>
            <a:ext cx="8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 wage disparity between gender?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3446855"/>
            <a:ext cx="9144003" cy="16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25" y="2458374"/>
            <a:ext cx="7450249" cy="1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325" y="3818951"/>
            <a:ext cx="6310125" cy="8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997800" y="4122925"/>
            <a:ext cx="3083700" cy="25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771325" y="1390500"/>
            <a:ext cx="502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ANOVA to figure out salary difference by gender difference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H₀: Average salary by gender are equal.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H₁: Average salary by gender are not equal.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α = 0.05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71325" y="4666050"/>
            <a:ext cx="7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